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63.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160.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6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73.xml" ContentType="application/vnd.openxmlformats-officedocument.presentationml.notesSlide+xml"/>
  <Override PartName="/ppt/notesSlides/notesSlide60.xml" ContentType="application/vnd.openxmlformats-officedocument.presentationml.notesSlide+xml"/>
  <Override PartName="/ppt/notesSlides/notesSlide74.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20.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121.xml" ContentType="application/vnd.openxmlformats-officedocument.presentationml.notesSlide+xml"/>
  <Override PartName="/ppt/notesSlides/notesSlide94.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17.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3.xml" ContentType="application/vnd.openxmlformats-officedocument.presentationml.notesSlide+xml"/>
  <Override PartName="/ppt/notesSlides/notesSlide106.xml" ContentType="application/vnd.openxmlformats-officedocument.presentationml.notesSlide+xml"/>
  <Override PartName="/ppt/notesSlides/notesSlide114.xml" ContentType="application/vnd.openxmlformats-officedocument.presentationml.notesSlide+xml"/>
  <Override PartName="/ppt/notesSlides/notesSlide116.xml" ContentType="application/vnd.openxmlformats-officedocument.presentationml.notesSlide+xml"/>
  <Override PartName="/ppt/notesSlides/notesSlide103.xml" ContentType="application/vnd.openxmlformats-officedocument.presentationml.notesSlide+xml"/>
  <Override PartName="/ppt/notesSlides/notesSlide115.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90.xml" ContentType="application/vnd.openxmlformats-officedocument.presentationml.notesSlide+xml"/>
  <Override PartName="/ppt/notesSlides/notesSlide112.xml" ContentType="application/vnd.openxmlformats-officedocument.presentationml.notesSlide+xml"/>
  <Override PartName="/ppt/notesSlides/notesSlide82.xml" ContentType="application/vnd.openxmlformats-officedocument.presentationml.notesSlide+xml"/>
  <Override PartName="/ppt/notesSlides/notesSlide127.xml" ContentType="application/vnd.openxmlformats-officedocument.presentationml.notesSlide+xml"/>
  <Override PartName="/ppt/notesSlides/notesSlide86.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87.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79.xml" ContentType="application/vnd.openxmlformats-officedocument.presentationml.notesSlide+xml"/>
  <Override PartName="/ppt/notesSlides/notesSlide83.xml" ContentType="application/vnd.openxmlformats-officedocument.presentationml.notesSlide+xml"/>
  <Override PartName="/ppt/notesSlides/notesSlide80.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81.xml" ContentType="application/vnd.openxmlformats-officedocument.presentationml.notesSlide+xml"/>
  <Override PartName="/ppt/notesSlides/notesSlide78.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122.xml" ContentType="application/vnd.openxmlformats-officedocument.presentationml.notesSlide+xml"/>
  <Override PartName="/ppt/notesSlides/notesSlide75.xml" ContentType="application/vnd.openxmlformats-officedocument.presentationml.notesSlide+xml"/>
  <Override PartName="/ppt/notesSlides/notesSlide124.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123.xml" ContentType="application/vnd.openxmlformats-officedocument.presentationml.notesSlide+xml"/>
  <Override PartName="/ppt/handoutMasters/handoutMaster1.xml" ContentType="application/vnd.openxmlformats-officedocument.presentationml.handout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tags/tag2.xml" ContentType="application/vnd.openxmlformats-officedocument.presentationml.tags+xml"/>
  <Override PartName="/docProps/core.xml" ContentType="application/vnd.openxmlformats-package.core-properties+xml"/>
  <Override PartName="/ppt/tags/tag1.xml" ContentType="application/vnd.openxmlformats-officedocument.presentationml.tag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162"/>
  </p:notesMasterIdLst>
  <p:handoutMasterIdLst>
    <p:handoutMasterId r:id="rId163"/>
  </p:handoutMasterIdLst>
  <p:sldIdLst>
    <p:sldId id="444" r:id="rId2"/>
    <p:sldId id="456" r:id="rId3"/>
    <p:sldId id="457" r:id="rId4"/>
    <p:sldId id="453" r:id="rId5"/>
    <p:sldId id="451" r:id="rId6"/>
    <p:sldId id="530" r:id="rId7"/>
    <p:sldId id="531" r:id="rId8"/>
    <p:sldId id="532" r:id="rId9"/>
    <p:sldId id="533" r:id="rId10"/>
    <p:sldId id="534" r:id="rId11"/>
    <p:sldId id="536" r:id="rId12"/>
    <p:sldId id="537" r:id="rId13"/>
    <p:sldId id="538" r:id="rId14"/>
    <p:sldId id="539" r:id="rId15"/>
    <p:sldId id="540" r:id="rId16"/>
    <p:sldId id="541" r:id="rId17"/>
    <p:sldId id="542" r:id="rId18"/>
    <p:sldId id="543" r:id="rId19"/>
    <p:sldId id="544" r:id="rId20"/>
    <p:sldId id="545" r:id="rId21"/>
    <p:sldId id="546" r:id="rId22"/>
    <p:sldId id="547" r:id="rId23"/>
    <p:sldId id="548" r:id="rId24"/>
    <p:sldId id="549" r:id="rId25"/>
    <p:sldId id="550" r:id="rId26"/>
    <p:sldId id="551" r:id="rId27"/>
    <p:sldId id="552" r:id="rId28"/>
    <p:sldId id="553" r:id="rId29"/>
    <p:sldId id="554" r:id="rId30"/>
    <p:sldId id="555" r:id="rId31"/>
    <p:sldId id="556" r:id="rId32"/>
    <p:sldId id="557" r:id="rId33"/>
    <p:sldId id="558" r:id="rId34"/>
    <p:sldId id="559" r:id="rId35"/>
    <p:sldId id="560" r:id="rId36"/>
    <p:sldId id="561" r:id="rId37"/>
    <p:sldId id="562" r:id="rId38"/>
    <p:sldId id="563" r:id="rId39"/>
    <p:sldId id="564" r:id="rId40"/>
    <p:sldId id="565" r:id="rId41"/>
    <p:sldId id="566" r:id="rId42"/>
    <p:sldId id="567" r:id="rId43"/>
    <p:sldId id="568" r:id="rId44"/>
    <p:sldId id="569" r:id="rId45"/>
    <p:sldId id="570" r:id="rId46"/>
    <p:sldId id="571" r:id="rId47"/>
    <p:sldId id="573" r:id="rId48"/>
    <p:sldId id="574" r:id="rId49"/>
    <p:sldId id="575" r:id="rId50"/>
    <p:sldId id="684" r:id="rId51"/>
    <p:sldId id="685" r:id="rId52"/>
    <p:sldId id="686" r:id="rId53"/>
    <p:sldId id="576" r:id="rId54"/>
    <p:sldId id="577" r:id="rId55"/>
    <p:sldId id="578" r:id="rId56"/>
    <p:sldId id="579" r:id="rId57"/>
    <p:sldId id="580" r:id="rId58"/>
    <p:sldId id="581" r:id="rId59"/>
    <p:sldId id="582" r:id="rId60"/>
    <p:sldId id="584" r:id="rId61"/>
    <p:sldId id="583" r:id="rId62"/>
    <p:sldId id="585" r:id="rId63"/>
    <p:sldId id="586" r:id="rId64"/>
    <p:sldId id="587" r:id="rId65"/>
    <p:sldId id="588" r:id="rId66"/>
    <p:sldId id="589" r:id="rId67"/>
    <p:sldId id="590" r:id="rId68"/>
    <p:sldId id="591" r:id="rId69"/>
    <p:sldId id="592" r:id="rId70"/>
    <p:sldId id="593" r:id="rId71"/>
    <p:sldId id="594" r:id="rId72"/>
    <p:sldId id="595" r:id="rId73"/>
    <p:sldId id="597" r:id="rId74"/>
    <p:sldId id="598" r:id="rId75"/>
    <p:sldId id="599" r:id="rId76"/>
    <p:sldId id="600" r:id="rId77"/>
    <p:sldId id="596" r:id="rId78"/>
    <p:sldId id="601" r:id="rId79"/>
    <p:sldId id="602" r:id="rId80"/>
    <p:sldId id="603" r:id="rId81"/>
    <p:sldId id="604" r:id="rId82"/>
    <p:sldId id="605" r:id="rId83"/>
    <p:sldId id="606" r:id="rId84"/>
    <p:sldId id="607" r:id="rId85"/>
    <p:sldId id="608" r:id="rId86"/>
    <p:sldId id="609" r:id="rId87"/>
    <p:sldId id="611" r:id="rId88"/>
    <p:sldId id="610" r:id="rId89"/>
    <p:sldId id="612" r:id="rId90"/>
    <p:sldId id="613" r:id="rId91"/>
    <p:sldId id="614" r:id="rId92"/>
    <p:sldId id="615" r:id="rId93"/>
    <p:sldId id="616" r:id="rId94"/>
    <p:sldId id="617" r:id="rId95"/>
    <p:sldId id="618" r:id="rId96"/>
    <p:sldId id="619" r:id="rId97"/>
    <p:sldId id="620" r:id="rId98"/>
    <p:sldId id="621" r:id="rId99"/>
    <p:sldId id="622" r:id="rId100"/>
    <p:sldId id="623" r:id="rId101"/>
    <p:sldId id="624" r:id="rId102"/>
    <p:sldId id="625" r:id="rId103"/>
    <p:sldId id="626" r:id="rId104"/>
    <p:sldId id="627" r:id="rId105"/>
    <p:sldId id="628" r:id="rId106"/>
    <p:sldId id="629" r:id="rId107"/>
    <p:sldId id="630" r:id="rId108"/>
    <p:sldId id="631" r:id="rId109"/>
    <p:sldId id="632" r:id="rId110"/>
    <p:sldId id="633" r:id="rId111"/>
    <p:sldId id="634" r:id="rId112"/>
    <p:sldId id="635" r:id="rId113"/>
    <p:sldId id="636" r:id="rId114"/>
    <p:sldId id="637" r:id="rId115"/>
    <p:sldId id="638" r:id="rId116"/>
    <p:sldId id="639" r:id="rId117"/>
    <p:sldId id="640" r:id="rId118"/>
    <p:sldId id="641" r:id="rId119"/>
    <p:sldId id="642" r:id="rId120"/>
    <p:sldId id="643" r:id="rId121"/>
    <p:sldId id="644" r:id="rId122"/>
    <p:sldId id="645" r:id="rId123"/>
    <p:sldId id="646" r:id="rId124"/>
    <p:sldId id="647" r:id="rId125"/>
    <p:sldId id="648" r:id="rId126"/>
    <p:sldId id="650" r:id="rId127"/>
    <p:sldId id="651" r:id="rId128"/>
    <p:sldId id="652" r:id="rId129"/>
    <p:sldId id="653" r:id="rId130"/>
    <p:sldId id="654" r:id="rId131"/>
    <p:sldId id="656" r:id="rId132"/>
    <p:sldId id="687" r:id="rId133"/>
    <p:sldId id="649" r:id="rId134"/>
    <p:sldId id="657" r:id="rId135"/>
    <p:sldId id="658" r:id="rId136"/>
    <p:sldId id="659" r:id="rId137"/>
    <p:sldId id="660" r:id="rId138"/>
    <p:sldId id="661" r:id="rId139"/>
    <p:sldId id="663" r:id="rId140"/>
    <p:sldId id="664" r:id="rId141"/>
    <p:sldId id="665" r:id="rId142"/>
    <p:sldId id="666" r:id="rId143"/>
    <p:sldId id="667" r:id="rId144"/>
    <p:sldId id="668" r:id="rId145"/>
    <p:sldId id="669" r:id="rId146"/>
    <p:sldId id="670" r:id="rId147"/>
    <p:sldId id="671" r:id="rId148"/>
    <p:sldId id="672" r:id="rId149"/>
    <p:sldId id="673" r:id="rId150"/>
    <p:sldId id="674" r:id="rId151"/>
    <p:sldId id="675" r:id="rId152"/>
    <p:sldId id="676" r:id="rId153"/>
    <p:sldId id="677" r:id="rId154"/>
    <p:sldId id="678" r:id="rId155"/>
    <p:sldId id="679" r:id="rId156"/>
    <p:sldId id="680" r:id="rId157"/>
    <p:sldId id="681" r:id="rId158"/>
    <p:sldId id="682" r:id="rId159"/>
    <p:sldId id="688" r:id="rId160"/>
    <p:sldId id="522" r:id="rId161"/>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42" autoAdjust="0"/>
  </p:normalViewPr>
  <p:slideViewPr>
    <p:cSldViewPr>
      <p:cViewPr varScale="1">
        <p:scale>
          <a:sx n="92" d="100"/>
          <a:sy n="92" d="100"/>
        </p:scale>
        <p:origin x="944" y="8"/>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ustomXml" Target="../customXml/item3.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16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36397F7C-9109-41AA-AF3F-C9CBB169BBFF}" type="datetime1">
              <a:rPr lang="en-US"/>
              <a:pPr/>
              <a:t>2/29/2016</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7C415679-3D27-438F-AC74-489F5AF5739C}" type="slidenum">
              <a:rPr lang="en-US"/>
              <a:pPr/>
              <a:t>‹N°›</a:t>
            </a:fld>
            <a:endParaRPr lang="en-US"/>
          </a:p>
        </p:txBody>
      </p:sp>
    </p:spTree>
    <p:extLst>
      <p:ext uri="{BB962C8B-B14F-4D97-AF65-F5344CB8AC3E}">
        <p14:creationId xmlns:p14="http://schemas.microsoft.com/office/powerpoint/2010/main" val="544668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7EF0411E-54B7-49D7-BF23-01683CC1CD67}" type="datetime1">
              <a:rPr lang="en-US"/>
              <a:pPr/>
              <a:t>2/29/2016</a:t>
            </a:fld>
            <a:endParaRPr lang="en-US"/>
          </a:p>
        </p:txBody>
      </p:sp>
      <p:sp>
        <p:nvSpPr>
          <p:cNvPr id="14340"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F2894214-72F6-4306-9C26-759FB68F50CD}" type="slidenum">
              <a:rPr lang="en-US"/>
              <a:pPr/>
              <a:t>‹N°›</a:t>
            </a:fld>
            <a:endParaRPr lang="en-US"/>
          </a:p>
        </p:txBody>
      </p:sp>
    </p:spTree>
    <p:extLst>
      <p:ext uri="{BB962C8B-B14F-4D97-AF65-F5344CB8AC3E}">
        <p14:creationId xmlns:p14="http://schemas.microsoft.com/office/powerpoint/2010/main" val="5024701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61963" eaLnBrk="1" hangingPunct="1">
              <a:spcBef>
                <a:spcPct val="0"/>
              </a:spcBef>
              <a:defRPr/>
            </a:pPr>
            <a:r>
              <a:rPr lang="fr-FR" b="1" dirty="0" smtClean="0">
                <a:ea typeface="ＭＳ Ｐゴシック" charset="0"/>
                <a:cs typeface="ＭＳ Ｐゴシック" charset="0"/>
              </a:rPr>
              <a:t>© SUPINFO International University </a:t>
            </a:r>
            <a:r>
              <a:rPr lang="fr-FR" dirty="0" smtClean="0">
                <a:ea typeface="ＭＳ Ｐゴシック" charset="0"/>
                <a:cs typeface="ＭＳ Ｐゴシック" charset="0"/>
              </a:rPr>
              <a:t>- http://www.supinfo.com</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University – Notamment en laissant obligatoirement la première et la dernière page du document, mais pas d'une manière qui suggérerait que SUPINFO International University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University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www.supinfo.com </a:t>
            </a:r>
          </a:p>
          <a:p>
            <a:pPr defTabSz="461963" eaLnBrk="1" hangingPunct="1">
              <a:spcBef>
                <a:spcPct val="0"/>
              </a:spcBef>
            </a:pPr>
            <a:endParaRPr lang="fr-FR" dirty="0" smtClean="0">
              <a:latin typeface="Arial" pitchFamily="34" charset="0"/>
              <a:ea typeface="ＭＳ Ｐゴシック" pitchFamily="34"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sz="2400">
                <a:solidFill>
                  <a:schemeClr val="tx1"/>
                </a:solidFill>
                <a:latin typeface="Arial" pitchFamily="34" charset="0"/>
                <a:ea typeface="ＭＳ Ｐゴシック" pitchFamily="34" charset="-128"/>
              </a:defRPr>
            </a:lvl1pPr>
            <a:lvl2pPr marL="742950" indent="-285750" defTabSz="923925">
              <a:defRPr sz="2400">
                <a:solidFill>
                  <a:schemeClr val="tx1"/>
                </a:solidFill>
                <a:latin typeface="Arial" pitchFamily="34" charset="0"/>
                <a:ea typeface="ＭＳ Ｐゴシック" pitchFamily="34" charset="-128"/>
              </a:defRPr>
            </a:lvl2pPr>
            <a:lvl3pPr marL="1143000" indent="-228600" defTabSz="923925">
              <a:defRPr sz="2400">
                <a:solidFill>
                  <a:schemeClr val="tx1"/>
                </a:solidFill>
                <a:latin typeface="Arial" pitchFamily="34" charset="0"/>
                <a:ea typeface="ＭＳ Ｐゴシック" pitchFamily="34" charset="-128"/>
              </a:defRPr>
            </a:lvl3pPr>
            <a:lvl4pPr marL="1600200" indent="-228600" defTabSz="923925">
              <a:defRPr sz="2400">
                <a:solidFill>
                  <a:schemeClr val="tx1"/>
                </a:solidFill>
                <a:latin typeface="Arial" pitchFamily="34" charset="0"/>
                <a:ea typeface="ＭＳ Ｐゴシック" pitchFamily="34" charset="-128"/>
              </a:defRPr>
            </a:lvl4pPr>
            <a:lvl5pPr marL="2057400" indent="-228600" defTabSz="923925">
              <a:defRPr sz="2400">
                <a:solidFill>
                  <a:schemeClr val="tx1"/>
                </a:solidFill>
                <a:latin typeface="Arial"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4B6F243-784B-48EC-BF02-72CF66F805A2}" type="slidenum">
              <a:rPr lang="fr-FR" sz="900">
                <a:solidFill>
                  <a:srgbClr val="5F5F5F"/>
                </a:solidFill>
              </a:rPr>
              <a:pPr/>
              <a:t>1</a:t>
            </a:fld>
            <a:endParaRPr lang="fr-FR" sz="900">
              <a:solidFill>
                <a:srgbClr val="5F5F5F"/>
              </a:solidFill>
            </a:endParaRPr>
          </a:p>
        </p:txBody>
      </p:sp>
    </p:spTree>
    <p:extLst>
      <p:ext uri="{BB962C8B-B14F-4D97-AF65-F5344CB8AC3E}">
        <p14:creationId xmlns:p14="http://schemas.microsoft.com/office/powerpoint/2010/main" val="270231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126</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127</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128</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129</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130</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131</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132</a:t>
            </a:fld>
            <a:endParaRPr lang="en-US"/>
          </a:p>
        </p:txBody>
      </p:sp>
    </p:spTree>
    <p:extLst>
      <p:ext uri="{BB962C8B-B14F-4D97-AF65-F5344CB8AC3E}">
        <p14:creationId xmlns:p14="http://schemas.microsoft.com/office/powerpoint/2010/main" val="13252478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In many languages, it is mandatory to indicate the variable type before using it. With PHP it is not the case, because the type is determined in function of the context use. This does not prevent PHP from having different types of variables. </a:t>
            </a:r>
          </a:p>
          <a:p>
            <a:endParaRPr lang="en-US" dirty="0" smtClean="0">
              <a:latin typeface="Arial" charset="0"/>
              <a:ea typeface="ＭＳ Ｐゴシック" charset="0"/>
            </a:endParaRPr>
          </a:p>
          <a:p>
            <a:r>
              <a:rPr lang="en-US" dirty="0" smtClean="0">
                <a:latin typeface="Arial" charset="0"/>
                <a:ea typeface="ＭＳ Ｐゴシック" charset="0"/>
              </a:rPr>
              <a:t>PHP supports 8 types of variables:</a:t>
            </a:r>
          </a:p>
          <a:p>
            <a:pPr>
              <a:buFontTx/>
              <a:buChar char="•"/>
            </a:pPr>
            <a:r>
              <a:rPr lang="en-US" dirty="0" smtClean="0">
                <a:latin typeface="Arial" charset="0"/>
                <a:ea typeface="ＭＳ Ｐゴシック" charset="0"/>
              </a:rPr>
              <a:t> 4 scalar types:</a:t>
            </a:r>
          </a:p>
          <a:p>
            <a:pPr lvl="1">
              <a:buFontTx/>
              <a:buChar char="•"/>
            </a:pPr>
            <a:r>
              <a:rPr lang="en-US" i="1" dirty="0" smtClean="0">
                <a:latin typeface="Arial" charset="0"/>
                <a:ea typeface="ＭＳ Ｐゴシック" charset="0"/>
              </a:rPr>
              <a:t>Boolean</a:t>
            </a:r>
            <a:r>
              <a:rPr lang="en-US" dirty="0" smtClean="0">
                <a:latin typeface="Arial" charset="0"/>
                <a:ea typeface="ＭＳ Ｐゴシック" charset="0"/>
              </a:rPr>
              <a:t> : That</a:t>
            </a:r>
            <a:r>
              <a:rPr lang="ja-JP" altLang="en-US" dirty="0" smtClean="0">
                <a:latin typeface="Arial" charset="0"/>
                <a:ea typeface="ＭＳ Ｐゴシック" charset="0"/>
              </a:rPr>
              <a:t>’</a:t>
            </a:r>
            <a:r>
              <a:rPr lang="en-US" altLang="ja-JP" dirty="0" smtClean="0">
                <a:latin typeface="Arial" charset="0"/>
                <a:ea typeface="ＭＳ Ｐゴシック" charset="0"/>
              </a:rPr>
              <a:t>s the simplest one. A Boolean can have two values: TRUE or FALSE. </a:t>
            </a:r>
          </a:p>
          <a:p>
            <a:pPr lvl="1">
              <a:buFontTx/>
              <a:buChar char="•"/>
            </a:pPr>
            <a:r>
              <a:rPr lang="en-US" i="1" dirty="0" smtClean="0">
                <a:latin typeface="Arial" charset="0"/>
                <a:ea typeface="ＭＳ Ｐゴシック" charset="0"/>
              </a:rPr>
              <a:t>Integer</a:t>
            </a:r>
            <a:r>
              <a:rPr lang="en-US" dirty="0" smtClean="0">
                <a:latin typeface="Arial" charset="0"/>
                <a:ea typeface="ＭＳ Ｐゴシック" charset="0"/>
              </a:rPr>
              <a:t> : An integer is a part of real numbers. It is possible to specify integers by these different ways: decimal (base 10), hexadecimal (base 16), octal (base 8) and may be preceded by the sign minus (-). </a:t>
            </a:r>
          </a:p>
          <a:p>
            <a:pPr lvl="1">
              <a:buFontTx/>
              <a:buChar char="•"/>
            </a:pPr>
            <a:r>
              <a:rPr lang="en-US" i="1" dirty="0" smtClean="0">
                <a:latin typeface="Arial" charset="0"/>
                <a:ea typeface="ＭＳ Ｐゴシック" charset="0"/>
              </a:rPr>
              <a:t>Float</a:t>
            </a:r>
            <a:r>
              <a:rPr lang="en-US" dirty="0" smtClean="0">
                <a:latin typeface="Arial" charset="0"/>
                <a:ea typeface="ＭＳ Ｐゴシック" charset="0"/>
              </a:rPr>
              <a:t> : Floating point numbers can be specified. Their size depends on the platform. A maximum of ~1.8e308 with a precision of 14 decimals is a classic configuration: it is the 64 bits IEEE format. </a:t>
            </a:r>
          </a:p>
          <a:p>
            <a:pPr lvl="1">
              <a:buFontTx/>
              <a:buChar char="•"/>
            </a:pPr>
            <a:r>
              <a:rPr lang="en-US" i="1" dirty="0" smtClean="0">
                <a:latin typeface="Arial" charset="0"/>
                <a:ea typeface="ＭＳ Ｐゴシック" charset="0"/>
              </a:rPr>
              <a:t>String</a:t>
            </a:r>
            <a:r>
              <a:rPr lang="en-US" dirty="0" smtClean="0">
                <a:latin typeface="Arial" charset="0"/>
                <a:ea typeface="ＭＳ Ｐゴシック" charset="0"/>
              </a:rPr>
              <a:t> : A string is a character chain. PHP does not have a native Unicode support (this support is planned for PHP 6). A string may be specified by three different ways: </a:t>
            </a:r>
          </a:p>
          <a:p>
            <a:pPr lvl="2">
              <a:buFont typeface="Courier New" charset="0"/>
              <a:buChar char="o"/>
            </a:pPr>
            <a:r>
              <a:rPr lang="en-US" i="1" dirty="0" smtClean="0">
                <a:latin typeface="Arial" charset="0"/>
                <a:ea typeface="ＭＳ Ｐゴシック" charset="0"/>
              </a:rPr>
              <a:t>Simple quotes</a:t>
            </a:r>
            <a:r>
              <a:rPr lang="en-US" dirty="0" smtClean="0">
                <a:latin typeface="Arial" charset="0"/>
                <a:ea typeface="ＭＳ Ｐゴシック" charset="0"/>
              </a:rPr>
              <a:t> : The easiest way to specify a string is to use simple quotes. To write a simple quote inside the string, you can use the backslash character (\). Then if you want to write a backslash inside the string you have to double it. </a:t>
            </a:r>
          </a:p>
          <a:p>
            <a:pPr lvl="2">
              <a:buFont typeface="Courier New" charset="0"/>
              <a:buChar char="o"/>
            </a:pPr>
            <a:r>
              <a:rPr lang="en-US" i="1" dirty="0" smtClean="0">
                <a:latin typeface="Arial" charset="0"/>
                <a:ea typeface="ＭＳ Ｐゴシック" charset="0"/>
              </a:rPr>
              <a:t>Double quotes</a:t>
            </a:r>
            <a:r>
              <a:rPr lang="en-US" dirty="0" smtClean="0">
                <a:latin typeface="Arial" charset="0"/>
                <a:ea typeface="ＭＳ Ｐゴシック" charset="0"/>
              </a:rPr>
              <a:t> : If the string is specified with double quotes, PHP will understand some special sequences like carriage return, tabulations ? Furthermore, if some variables are in the string, they will be replaced by their values. </a:t>
            </a:r>
          </a:p>
          <a:p>
            <a:pPr lvl="2">
              <a:buFont typeface="Courier New" charset="0"/>
              <a:buChar char="o"/>
            </a:pPr>
            <a:r>
              <a:rPr lang="en-US" i="1" dirty="0" err="1" smtClean="0">
                <a:latin typeface="Arial" charset="0"/>
                <a:ea typeface="ＭＳ Ｐゴシック" charset="0"/>
              </a:rPr>
              <a:t>HereDoc</a:t>
            </a:r>
            <a:r>
              <a:rPr lang="en-US" i="1" dirty="0" smtClean="0">
                <a:latin typeface="Arial" charset="0"/>
                <a:ea typeface="ＭＳ Ｐゴシック" charset="0"/>
              </a:rPr>
              <a:t> syntax</a:t>
            </a:r>
            <a:r>
              <a:rPr lang="en-US" dirty="0" smtClean="0">
                <a:latin typeface="Arial" charset="0"/>
                <a:ea typeface="ＭＳ Ｐゴシック" charset="0"/>
              </a:rPr>
              <a:t> : Another way to specify a string is the syntax called "Here doc" &lt;&lt;&lt;, followed by an arbitrary identifier, and then followed by the string. This sequence is ending by the initial identifier, placed first on a new line. Warning, the line with the ending PHP tag must not contain any other character. </a:t>
            </a:r>
          </a:p>
          <a:p>
            <a:pPr>
              <a:buFontTx/>
              <a:buChar char="•"/>
            </a:pPr>
            <a:r>
              <a:rPr lang="en-US" dirty="0" smtClean="0">
                <a:latin typeface="Arial" charset="0"/>
                <a:ea typeface="ＭＳ Ｐゴシック" charset="0"/>
              </a:rPr>
              <a:t> 2 Types Composed:</a:t>
            </a:r>
          </a:p>
          <a:p>
            <a:pPr lvl="1">
              <a:buFontTx/>
              <a:buChar char="•"/>
            </a:pPr>
            <a:r>
              <a:rPr lang="en-US" i="1" dirty="0" smtClean="0">
                <a:latin typeface="Arial" charset="0"/>
                <a:ea typeface="ＭＳ Ｐゴシック" charset="0"/>
              </a:rPr>
              <a:t>Array</a:t>
            </a:r>
            <a:r>
              <a:rPr lang="en-US" dirty="0" smtClean="0">
                <a:latin typeface="Arial" charset="0"/>
                <a:ea typeface="ＭＳ Ｐゴシック" charset="0"/>
              </a:rPr>
              <a:t> : A PHP array is container in which you can precise values in function of keys. </a:t>
            </a:r>
          </a:p>
          <a:p>
            <a:pPr lvl="1">
              <a:buFontTx/>
              <a:buChar char="•"/>
            </a:pPr>
            <a:r>
              <a:rPr lang="en-US" i="1" dirty="0" smtClean="0">
                <a:latin typeface="Arial" charset="0"/>
                <a:ea typeface="ＭＳ Ｐゴシック" charset="0"/>
              </a:rPr>
              <a:t>Object</a:t>
            </a:r>
            <a:r>
              <a:rPr lang="en-US" dirty="0" smtClean="0">
                <a:latin typeface="Arial" charset="0"/>
                <a:ea typeface="ＭＳ Ｐゴシック" charset="0"/>
              </a:rPr>
              <a:t> </a:t>
            </a:r>
          </a:p>
          <a:p>
            <a:pPr>
              <a:buFontTx/>
              <a:buChar char="•"/>
            </a:pPr>
            <a:r>
              <a:rPr lang="en-US" dirty="0" smtClean="0">
                <a:latin typeface="Arial" charset="0"/>
                <a:ea typeface="ＭＳ Ｐゴシック" charset="0"/>
              </a:rPr>
              <a:t> 2 Special Types:</a:t>
            </a:r>
          </a:p>
          <a:p>
            <a:pPr lvl="1">
              <a:buFontTx/>
              <a:buChar char="•"/>
            </a:pPr>
            <a:r>
              <a:rPr lang="en-US" i="1" dirty="0" smtClean="0">
                <a:latin typeface="Arial" charset="0"/>
                <a:ea typeface="ＭＳ Ｐゴシック" charset="0"/>
              </a:rPr>
              <a:t>Resource</a:t>
            </a:r>
            <a:r>
              <a:rPr lang="en-US" dirty="0" smtClean="0">
                <a:latin typeface="Arial" charset="0"/>
                <a:ea typeface="ＭＳ Ｐゴシック" charset="0"/>
              </a:rPr>
              <a:t> : A resource is a special type that represents a reference to an external resource. </a:t>
            </a:r>
          </a:p>
          <a:p>
            <a:pPr lvl="1">
              <a:buFontTx/>
              <a:buChar char="•"/>
            </a:pPr>
            <a:r>
              <a:rPr lang="en-US" i="1" dirty="0" smtClean="0">
                <a:latin typeface="Arial" charset="0"/>
                <a:ea typeface="ＭＳ Ｐゴシック" charset="0"/>
              </a:rPr>
              <a:t>Null</a:t>
            </a:r>
            <a:r>
              <a:rPr lang="en-US" dirty="0" smtClean="0">
                <a:latin typeface="Arial" charset="0"/>
                <a:ea typeface="ＭＳ Ｐゴシック" charset="0"/>
              </a:rPr>
              <a:t> : Null means that there is no value. </a:t>
            </a: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cs typeface="ＭＳ Ｐゴシック" charset="0"/>
              </a:rPr>
              <a:t>This slide summarizes the main considerations of an e-learning project.</a:t>
            </a:r>
          </a:p>
          <a:p>
            <a:r>
              <a:rPr lang="en-US" b="1" dirty="0" smtClean="0">
                <a:latin typeface="Arial" charset="0"/>
                <a:ea typeface="ＭＳ Ｐゴシック" charset="0"/>
                <a:cs typeface="ＭＳ Ｐゴシック" charset="0"/>
              </a:rPr>
              <a:t>To create this example from the template, we:</a:t>
            </a:r>
            <a:r>
              <a:rPr lang="en-US" dirty="0" smtClean="0">
                <a:latin typeface="Arial" charset="0"/>
                <a:ea typeface="ＭＳ Ｐゴシック" charset="0"/>
                <a:cs typeface="ＭＳ Ｐゴシック" charset="0"/>
              </a:rPr>
              <a:t> </a:t>
            </a:r>
          </a:p>
          <a:p>
            <a:pPr marL="290513" lvl="1" indent="-176213">
              <a:buFontTx/>
              <a:buAutoNum type="arabicPeriod"/>
            </a:pPr>
            <a:r>
              <a:rPr lang="en-US" dirty="0" smtClean="0">
                <a:latin typeface="Arial" charset="0"/>
                <a:ea typeface="ＭＳ Ｐゴシック" charset="0"/>
              </a:rPr>
              <a:t>Deleted the column head row. </a:t>
            </a:r>
          </a:p>
          <a:p>
            <a:pPr marL="290513" lvl="1" indent="-176213">
              <a:buFontTx/>
              <a:buAutoNum type="arabicPeriod"/>
            </a:pPr>
            <a:r>
              <a:rPr lang="en-US" dirty="0" smtClean="0">
                <a:latin typeface="Arial" charset="0"/>
                <a:ea typeface="ＭＳ Ｐゴシック" charset="0"/>
              </a:rPr>
              <a:t>Needed an extra sixth row at the bottom. So, we:</a:t>
            </a:r>
          </a:p>
          <a:p>
            <a:pPr marL="633413" lvl="2" indent="-228600">
              <a:buFontTx/>
              <a:buAutoNum type="alphaLcPeriod"/>
            </a:pPr>
            <a:r>
              <a:rPr lang="en-US" dirty="0" smtClean="0">
                <a:latin typeface="Arial" charset="0"/>
                <a:ea typeface="ＭＳ Ｐゴシック" charset="0"/>
              </a:rPr>
              <a:t>Selected the last row</a:t>
            </a:r>
          </a:p>
          <a:p>
            <a:pPr marL="633413" lvl="2" indent="-228600">
              <a:buFontTx/>
              <a:buAutoNum type="alphaLcPeriod"/>
            </a:pPr>
            <a:r>
              <a:rPr lang="en-US" dirty="0" smtClean="0">
                <a:latin typeface="Arial" charset="0"/>
                <a:ea typeface="ＭＳ Ｐゴシック" charset="0"/>
              </a:rPr>
              <a:t>Duplicated it (</a:t>
            </a:r>
            <a:r>
              <a:rPr lang="en-US" b="1" dirty="0" smtClean="0">
                <a:latin typeface="Arial" charset="0"/>
                <a:ea typeface="ＭＳ Ｐゴシック" charset="0"/>
              </a:rPr>
              <a:t>Edit </a:t>
            </a:r>
            <a:r>
              <a:rPr lang="en-US" dirty="0" smtClean="0">
                <a:latin typeface="Arial" charset="0"/>
                <a:ea typeface="ＭＳ Ｐゴシック" charset="0"/>
                <a:sym typeface="Wingdings" charset="0"/>
              </a:rPr>
              <a:t> </a:t>
            </a:r>
            <a:r>
              <a:rPr lang="en-US" b="1" dirty="0" smtClean="0">
                <a:latin typeface="Arial" charset="0"/>
                <a:ea typeface="ＭＳ Ｐゴシック" charset="0"/>
                <a:sym typeface="Wingdings" charset="0"/>
              </a:rPr>
              <a:t>Duplicate</a:t>
            </a:r>
            <a:r>
              <a:rPr lang="en-US" dirty="0" smtClean="0">
                <a:latin typeface="Arial" charset="0"/>
                <a:ea typeface="ＭＳ Ｐゴシック" charset="0"/>
                <a:sym typeface="Wingdings" charset="0"/>
              </a:rPr>
              <a:t>) </a:t>
            </a:r>
          </a:p>
          <a:p>
            <a:pPr marL="633413" lvl="2" indent="-228600">
              <a:buFontTx/>
              <a:buAutoNum type="alphaLcPeriod"/>
            </a:pPr>
            <a:r>
              <a:rPr lang="en-US" dirty="0" smtClean="0">
                <a:latin typeface="Arial" charset="0"/>
                <a:ea typeface="ＭＳ Ｐゴシック" charset="0"/>
                <a:sym typeface="Wingdings" charset="0"/>
              </a:rPr>
              <a:t>Adjusted the position of the row</a:t>
            </a:r>
          </a:p>
          <a:p>
            <a:pPr marL="633413" lvl="2" indent="-228600">
              <a:buFontTx/>
              <a:buAutoNum type="alphaLcPeriod"/>
            </a:pPr>
            <a:r>
              <a:rPr lang="en-US" dirty="0" smtClean="0">
                <a:latin typeface="Arial" charset="0"/>
                <a:ea typeface="ＭＳ Ｐゴシック" charset="0"/>
                <a:sym typeface="Wingdings" charset="0"/>
              </a:rPr>
              <a:t>Selected all the rows and moved them up closer to the subtitle</a:t>
            </a:r>
          </a:p>
          <a:p>
            <a:pPr marL="633413" lvl="2" indent="-228600">
              <a:buFontTx/>
              <a:buAutoNum type="alphaLcPeriod"/>
            </a:pPr>
            <a:r>
              <a:rPr lang="en-US" dirty="0" smtClean="0">
                <a:latin typeface="Arial" charset="0"/>
                <a:ea typeface="ＭＳ Ｐゴシック" charset="0"/>
                <a:sym typeface="Wingdings" charset="0"/>
              </a:rPr>
              <a:t>Checked the custom animation to be sure the rows appear in the correct order. (If you are unsure how to edit a custom animation effect, search for </a:t>
            </a:r>
            <a:r>
              <a:rPr lang="ja-JP" altLang="en-US" dirty="0" smtClean="0">
                <a:latin typeface="Arial" charset="0"/>
                <a:ea typeface="ＭＳ Ｐゴシック" charset="0"/>
                <a:sym typeface="Wingdings" charset="0"/>
              </a:rPr>
              <a:t>“</a:t>
            </a:r>
            <a:r>
              <a:rPr lang="en-US" dirty="0" smtClean="0">
                <a:latin typeface="Arial" charset="0"/>
                <a:ea typeface="ＭＳ Ｐゴシック" charset="0"/>
                <a:sym typeface="Wingdings" charset="0"/>
              </a:rPr>
              <a:t>animation</a:t>
            </a:r>
            <a:r>
              <a:rPr lang="ja-JP" altLang="en-US" dirty="0" smtClean="0">
                <a:latin typeface="Arial" charset="0"/>
                <a:ea typeface="ＭＳ Ｐゴシック" charset="0"/>
                <a:sym typeface="Wingdings" charset="0"/>
              </a:rPr>
              <a:t>”</a:t>
            </a:r>
            <a:r>
              <a:rPr lang="en-US" dirty="0" smtClean="0">
                <a:latin typeface="Arial" charset="0"/>
                <a:ea typeface="ＭＳ Ｐゴシック" charset="0"/>
                <a:sym typeface="Wingdings" charset="0"/>
              </a:rPr>
              <a:t> in the Microsoft Office PowerPoint help.)</a:t>
            </a:r>
          </a:p>
          <a:p>
            <a:pPr marL="290513" lvl="1" indent="-176213">
              <a:buFontTx/>
              <a:buAutoNum type="arabicPeriod"/>
            </a:pPr>
            <a:r>
              <a:rPr lang="en-US" dirty="0" smtClean="0">
                <a:latin typeface="Arial" charset="0"/>
                <a:ea typeface="ＭＳ Ｐゴシック" charset="0"/>
                <a:sym typeface="Wingdings" charset="0"/>
              </a:rPr>
              <a:t>Replaced the placeholder text with our own text.</a:t>
            </a:r>
          </a:p>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sz="1200" dirty="0" err="1" smtClean="0"/>
              <a:t>Here</a:t>
            </a:r>
            <a:r>
              <a:rPr lang="fr-FR" sz="1200" dirty="0" smtClean="0"/>
              <a:t>, the </a:t>
            </a:r>
            <a:r>
              <a:rPr lang="fr-FR" sz="1200" dirty="0" err="1" smtClean="0"/>
              <a:t>function</a:t>
            </a:r>
            <a:r>
              <a:rPr lang="fr-FR" sz="1200" dirty="0" smtClean="0"/>
              <a:t> </a:t>
            </a:r>
            <a:r>
              <a:rPr lang="fr-CH" sz="1200" b="1" dirty="0" smtClean="0">
                <a:solidFill>
                  <a:srgbClr val="0070C0"/>
                </a:solidFill>
                <a:latin typeface="Courier New" charset="0"/>
              </a:rPr>
              <a:t>fopen() </a:t>
            </a:r>
            <a:r>
              <a:rPr lang="fr-FR" sz="1200" dirty="0" err="1" smtClean="0"/>
              <a:t>will</a:t>
            </a:r>
            <a:r>
              <a:rPr lang="fr-FR" sz="1200" dirty="0" smtClean="0"/>
              <a:t> open the file in </a:t>
            </a:r>
            <a:r>
              <a:rPr lang="fr-FR" sz="1200" dirty="0" err="1" smtClean="0"/>
              <a:t>reading</a:t>
            </a:r>
            <a:r>
              <a:rPr lang="fr-FR" sz="1200" dirty="0" smtClean="0"/>
              <a:t> </a:t>
            </a:r>
            <a:r>
              <a:rPr lang="fr-FR" sz="1200" dirty="0" err="1" smtClean="0"/>
              <a:t>only</a:t>
            </a:r>
            <a:r>
              <a:rPr lang="fr-FR" sz="1200" dirty="0" smtClean="0"/>
              <a:t>, the </a:t>
            </a:r>
            <a:r>
              <a:rPr lang="fr-FR" sz="1200" dirty="0" err="1" smtClean="0"/>
              <a:t>function</a:t>
            </a:r>
            <a:r>
              <a:rPr lang="fr-FR" sz="1200" dirty="0" smtClean="0"/>
              <a:t> </a:t>
            </a:r>
            <a:r>
              <a:rPr lang="fr-CH" sz="1200" b="1" dirty="0" smtClean="0">
                <a:solidFill>
                  <a:srgbClr val="0070C0"/>
                </a:solidFill>
                <a:latin typeface="Courier New" charset="0"/>
              </a:rPr>
              <a:t>filesize()</a:t>
            </a:r>
            <a:r>
              <a:rPr lang="fr-CH" sz="1200" b="1" dirty="0" smtClean="0">
                <a:solidFill>
                  <a:srgbClr val="336699"/>
                </a:solidFill>
                <a:latin typeface="Courier New" charset="0"/>
              </a:rPr>
              <a:t> </a:t>
            </a:r>
            <a:r>
              <a:rPr lang="fr-FR" sz="1200" dirty="0" err="1" smtClean="0"/>
              <a:t>will</a:t>
            </a:r>
            <a:r>
              <a:rPr lang="fr-FR" sz="1200" dirty="0" smtClean="0"/>
              <a:t> </a:t>
            </a:r>
            <a:r>
              <a:rPr lang="fr-FR" sz="1200" dirty="0" err="1" smtClean="0"/>
              <a:t>calculate</a:t>
            </a:r>
            <a:r>
              <a:rPr lang="fr-FR" sz="1200" dirty="0" smtClean="0"/>
              <a:t> the size of the file, and the </a:t>
            </a:r>
            <a:r>
              <a:rPr lang="fr-FR" sz="1200" dirty="0" err="1" smtClean="0"/>
              <a:t>function</a:t>
            </a:r>
            <a:r>
              <a:rPr lang="fr-FR" sz="1200" dirty="0" smtClean="0"/>
              <a:t> </a:t>
            </a:r>
            <a:r>
              <a:rPr lang="fr-CH" sz="1200" b="1" dirty="0" smtClean="0">
                <a:solidFill>
                  <a:srgbClr val="0070C0"/>
                </a:solidFill>
                <a:latin typeface="Courier New" charset="0"/>
              </a:rPr>
              <a:t>fread()</a:t>
            </a:r>
            <a:r>
              <a:rPr lang="fr-CH" sz="1200" b="1" dirty="0" smtClean="0">
                <a:solidFill>
                  <a:srgbClr val="336699"/>
                </a:solidFill>
                <a:latin typeface="Courier New" charset="0"/>
              </a:rPr>
              <a:t> </a:t>
            </a:r>
            <a:r>
              <a:rPr lang="fr-FR" sz="1200" dirty="0" err="1" smtClean="0"/>
              <a:t>can</a:t>
            </a:r>
            <a:r>
              <a:rPr lang="fr-FR" sz="1200" dirty="0" smtClean="0"/>
              <a:t> </a:t>
            </a:r>
            <a:r>
              <a:rPr lang="fr-FR" sz="1200" dirty="0" err="1" smtClean="0"/>
              <a:t>read</a:t>
            </a:r>
            <a:r>
              <a:rPr lang="fr-FR" sz="1200" dirty="0" smtClean="0"/>
              <a:t> </a:t>
            </a:r>
            <a:r>
              <a:rPr lang="fr-FR" sz="1200" dirty="0" err="1" smtClean="0"/>
              <a:t>exactly</a:t>
            </a:r>
            <a:r>
              <a:rPr lang="fr-FR" sz="1200" dirty="0" smtClean="0"/>
              <a:t> the content of the file </a:t>
            </a:r>
            <a:r>
              <a:rPr lang="fr-CH" sz="1200" b="1" dirty="0" smtClean="0">
                <a:solidFill>
                  <a:srgbClr val="EA8B00"/>
                </a:solidFill>
                <a:latin typeface="Courier New" charset="0"/>
              </a:rPr>
              <a:t>file.txt</a:t>
            </a:r>
            <a:r>
              <a:rPr lang="fr-FR" sz="1200" dirty="0" smtClean="0"/>
              <a:t>.</a:t>
            </a:r>
          </a:p>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latin typeface="Arial" charset="0"/>
                <a:ea typeface="ＭＳ Ｐゴシック" charset="0"/>
              </a:rPr>
              <a:t>File_put_contents</a:t>
            </a:r>
            <a:r>
              <a:rPr lang="fr-FR" dirty="0" smtClean="0">
                <a:latin typeface="Arial" charset="0"/>
                <a:ea typeface="ＭＳ Ｐゴシック" charset="0"/>
              </a:rPr>
              <a:t>()</a:t>
            </a:r>
            <a:r>
              <a:rPr lang="fr-FR" baseline="0" dirty="0" smtClean="0">
                <a:latin typeface="Arial" charset="0"/>
                <a:ea typeface="ＭＳ Ｐゴシック" charset="0"/>
              </a:rPr>
              <a:t> </a:t>
            </a:r>
            <a:r>
              <a:rPr lang="fr-FR" baseline="0" dirty="0" err="1" smtClean="0">
                <a:latin typeface="Arial" charset="0"/>
                <a:ea typeface="ＭＳ Ｐゴシック" charset="0"/>
              </a:rPr>
              <a:t>erase</a:t>
            </a:r>
            <a:r>
              <a:rPr lang="fr-FR" baseline="0" dirty="0" smtClean="0">
                <a:latin typeface="Arial" charset="0"/>
                <a:ea typeface="ＭＳ Ｐゴシック" charset="0"/>
              </a:rPr>
              <a:t> all contents in a file </a:t>
            </a:r>
            <a:r>
              <a:rPr lang="fr-FR" baseline="0" dirty="0" err="1" smtClean="0">
                <a:latin typeface="Arial" charset="0"/>
                <a:ea typeface="ＭＳ Ｐゴシック" charset="0"/>
              </a:rPr>
              <a:t>before</a:t>
            </a:r>
            <a:r>
              <a:rPr lang="fr-FR" baseline="0" dirty="0" smtClean="0">
                <a:latin typeface="Arial" charset="0"/>
                <a:ea typeface="ＭＳ Ｐゴシック" charset="0"/>
              </a:rPr>
              <a:t> </a:t>
            </a:r>
            <a:r>
              <a:rPr lang="fr-FR" baseline="0" dirty="0" err="1" smtClean="0">
                <a:latin typeface="Arial" charset="0"/>
                <a:ea typeface="ＭＳ Ｐゴシック" charset="0"/>
              </a:rPr>
              <a:t>writing</a:t>
            </a:r>
            <a:r>
              <a:rPr lang="fr-FR" baseline="0" dirty="0" smtClean="0">
                <a:latin typeface="Arial" charset="0"/>
                <a:ea typeface="ＭＳ Ｐゴシック" charset="0"/>
              </a:rPr>
              <a:t> </a:t>
            </a:r>
            <a:r>
              <a:rPr lang="fr-FR" baseline="0" dirty="0" err="1" smtClean="0">
                <a:latin typeface="Arial" charset="0"/>
                <a:ea typeface="ＭＳ Ｐゴシック" charset="0"/>
              </a:rPr>
              <a:t>your</a:t>
            </a:r>
            <a:r>
              <a:rPr lang="fr-FR" baseline="0" dirty="0" smtClean="0">
                <a:latin typeface="Arial" charset="0"/>
                <a:ea typeface="ＭＳ Ｐゴシック" charset="0"/>
              </a:rPr>
              <a:t> string</a:t>
            </a:r>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159</a:t>
            </a:fld>
            <a:endParaRPr lang="en-US"/>
          </a:p>
        </p:txBody>
      </p:sp>
    </p:spTree>
    <p:extLst>
      <p:ext uri="{BB962C8B-B14F-4D97-AF65-F5344CB8AC3E}">
        <p14:creationId xmlns:p14="http://schemas.microsoft.com/office/powerpoint/2010/main" val="408125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err="1" smtClean="0">
                <a:latin typeface="Arial" charset="0"/>
                <a:ea typeface="ＭＳ Ｐゴシック" charset="0"/>
              </a:rPr>
              <a:t>Scalar</a:t>
            </a:r>
            <a:r>
              <a:rPr lang="fr-FR" dirty="0" smtClean="0">
                <a:latin typeface="Arial" charset="0"/>
                <a:ea typeface="ＭＳ Ｐゴシック" charset="0"/>
              </a:rPr>
              <a:t> types: Data</a:t>
            </a:r>
            <a:r>
              <a:rPr lang="fr-FR" baseline="0" dirty="0" smtClean="0">
                <a:latin typeface="Arial" charset="0"/>
                <a:ea typeface="ＭＳ Ｐゴシック" charset="0"/>
              </a:rPr>
              <a:t> t</a:t>
            </a:r>
            <a:r>
              <a:rPr lang="fr-FR" dirty="0" smtClean="0">
                <a:latin typeface="Arial" charset="0"/>
                <a:ea typeface="ＭＳ Ｐゴシック" charset="0"/>
              </a:rPr>
              <a:t>ype </a:t>
            </a:r>
            <a:r>
              <a:rPr lang="fr-FR" dirty="0" err="1" smtClean="0">
                <a:latin typeface="Arial" charset="0"/>
                <a:ea typeface="ＭＳ Ｐゴシック" charset="0"/>
              </a:rPr>
              <a:t>representing</a:t>
            </a:r>
            <a:r>
              <a:rPr lang="fr-FR" dirty="0" smtClean="0">
                <a:latin typeface="Arial" charset="0"/>
                <a:ea typeface="ＭＳ Ｐゴシック" charset="0"/>
              </a:rPr>
              <a:t> </a:t>
            </a:r>
            <a:r>
              <a:rPr lang="fr-FR" dirty="0" err="1" smtClean="0">
                <a:latin typeface="Arial" charset="0"/>
                <a:ea typeface="ＭＳ Ｐゴシック" charset="0"/>
              </a:rPr>
              <a:t>only</a:t>
            </a:r>
            <a:r>
              <a:rPr lang="fr-FR" dirty="0" smtClean="0">
                <a:latin typeface="Arial" charset="0"/>
                <a:ea typeface="ＭＳ Ｐゴシック" charset="0"/>
              </a:rPr>
              <a:t> one value.</a:t>
            </a:r>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i="1" dirty="0" smtClean="0">
                <a:latin typeface="Arial" charset="0"/>
                <a:ea typeface="ＭＳ Ｐゴシック" charset="0"/>
              </a:rPr>
              <a:t>string</a:t>
            </a:r>
            <a:r>
              <a:rPr lang="en-US" dirty="0" smtClean="0">
                <a:latin typeface="Arial" charset="0"/>
                <a:ea typeface="ＭＳ Ｐゴシック" charset="0"/>
              </a:rPr>
              <a:t> </a:t>
            </a:r>
            <a:r>
              <a:rPr lang="en-US" i="1" dirty="0" err="1" smtClean="0">
                <a:latin typeface="Arial" charset="0"/>
                <a:ea typeface="ＭＳ Ｐゴシック" charset="0"/>
              </a:rPr>
              <a:t>gettype</a:t>
            </a:r>
            <a:r>
              <a:rPr lang="en-US" dirty="0" smtClean="0">
                <a:latin typeface="Arial" charset="0"/>
                <a:ea typeface="ＭＳ Ｐゴシック" charset="0"/>
              </a:rPr>
              <a:t> ( </a:t>
            </a:r>
            <a:r>
              <a:rPr lang="en-US" i="1" dirty="0" err="1" smtClean="0">
                <a:latin typeface="Arial" charset="0"/>
                <a:ea typeface="ＭＳ Ｐゴシック" charset="0"/>
              </a:rPr>
              <a:t>var</a:t>
            </a:r>
            <a:r>
              <a:rPr lang="en-US" dirty="0" smtClean="0">
                <a:latin typeface="Arial" charset="0"/>
                <a:ea typeface="ＭＳ Ｐゴシック" charset="0"/>
              </a:rPr>
              <a:t> ) : return the type of the variable as a string. Be careful not doing some tests on it (using if or switch) because the value could change from a PHP version to another. </a:t>
            </a:r>
          </a:p>
          <a:p>
            <a:pPr eaLnBrk="1" hangingPunct="1"/>
            <a:endParaRPr lang="en-US" dirty="0" smtClean="0">
              <a:latin typeface="Arial" charset="0"/>
              <a:ea typeface="ＭＳ Ｐゴシック" charset="0"/>
            </a:endParaRPr>
          </a:p>
          <a:p>
            <a:r>
              <a:rPr lang="en-US" i="1" dirty="0" err="1" smtClean="0">
                <a:latin typeface="Arial" charset="0"/>
                <a:ea typeface="ＭＳ Ｐゴシック" charset="0"/>
              </a:rPr>
              <a:t>bool</a:t>
            </a:r>
            <a:r>
              <a:rPr lang="en-US" dirty="0" smtClean="0">
                <a:latin typeface="Arial" charset="0"/>
                <a:ea typeface="ＭＳ Ｐゴシック" charset="0"/>
              </a:rPr>
              <a:t> </a:t>
            </a:r>
            <a:r>
              <a:rPr lang="en-US" i="1" dirty="0" err="1" smtClean="0">
                <a:latin typeface="Arial" charset="0"/>
                <a:ea typeface="ＭＳ Ｐゴシック" charset="0"/>
              </a:rPr>
              <a:t>is_type</a:t>
            </a:r>
            <a:r>
              <a:rPr lang="en-US" dirty="0" smtClean="0">
                <a:latin typeface="Arial" charset="0"/>
                <a:ea typeface="ＭＳ Ｐゴシック" charset="0"/>
              </a:rPr>
              <a:t> ( </a:t>
            </a:r>
            <a:r>
              <a:rPr lang="en-US" i="1" dirty="0" err="1" smtClean="0">
                <a:latin typeface="Arial" charset="0"/>
                <a:ea typeface="ＭＳ Ｐゴシック" charset="0"/>
              </a:rPr>
              <a:t>var</a:t>
            </a:r>
            <a:r>
              <a:rPr lang="en-US" dirty="0" smtClean="0">
                <a:latin typeface="Arial" charset="0"/>
                <a:ea typeface="ＭＳ Ｐゴシック" charset="0"/>
              </a:rPr>
              <a:t> ) : return </a:t>
            </a:r>
            <a:r>
              <a:rPr lang="en-US" i="1" dirty="0" smtClean="0">
                <a:latin typeface="Arial" charset="0"/>
                <a:ea typeface="ＭＳ Ｐゴシック" charset="0"/>
              </a:rPr>
              <a:t>true</a:t>
            </a:r>
            <a:r>
              <a:rPr lang="en-US" dirty="0" smtClean="0">
                <a:latin typeface="Arial" charset="0"/>
                <a:ea typeface="ＭＳ Ｐゴシック" charset="0"/>
              </a:rPr>
              <a:t> if the variable is defined with the correct type. </a:t>
            </a:r>
          </a:p>
          <a:p>
            <a:r>
              <a:rPr lang="en-US" dirty="0" smtClean="0">
                <a:latin typeface="Arial" charset="0"/>
                <a:ea typeface="ＭＳ Ｐゴシック" charset="0"/>
              </a:rPr>
              <a:t>Here the functions :</a:t>
            </a:r>
          </a:p>
          <a:p>
            <a:pPr lvl="1">
              <a:buFontTx/>
              <a:buChar char="•"/>
            </a:pPr>
            <a:r>
              <a:rPr lang="en-US" dirty="0" err="1" smtClean="0">
                <a:latin typeface="Arial" charset="0"/>
                <a:ea typeface="ＭＳ Ｐゴシック" charset="0"/>
              </a:rPr>
              <a:t>is_array</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is_bool</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is_float</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is_int</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is_null</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is_object</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is_real</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is_resource</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is_numeric</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is_scalar</a:t>
            </a:r>
            <a:r>
              <a:rPr lang="en-US" dirty="0" smtClean="0">
                <a:latin typeface="Arial" charset="0"/>
                <a:ea typeface="ＭＳ Ｐゴシック" charset="0"/>
              </a:rPr>
              <a:t>()</a:t>
            </a:r>
          </a:p>
          <a:p>
            <a:pPr lvl="1">
              <a:buFontTx/>
              <a:buChar char="•"/>
            </a:pPr>
            <a:r>
              <a:rPr lang="en-US" dirty="0" err="1" smtClean="0">
                <a:latin typeface="Arial" charset="0"/>
                <a:ea typeface="ＭＳ Ｐゴシック" charset="0"/>
              </a:rPr>
              <a:t>is_string</a:t>
            </a:r>
            <a:r>
              <a:rPr lang="en-US" dirty="0" smtClean="0">
                <a:latin typeface="Arial" charset="0"/>
                <a:ea typeface="ＭＳ Ｐゴシック" charset="0"/>
              </a:rPr>
              <a:t>()</a:t>
            </a:r>
          </a:p>
          <a:p>
            <a:pPr eaLnBrk="1" hangingPunct="1"/>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rPr>
              <a:t>A constant is a name representing a simple value. This value can not be modified. Constant names have same rules than variables. By convention, these names are always uppercase. </a:t>
            </a:r>
            <a:endParaRPr lang="fr-FR" dirty="0" smtClean="0">
              <a:latin typeface="Arial" charset="0"/>
              <a:ea typeface="ＭＳ Ｐゴシック" charset="0"/>
            </a:endParaRP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dirty="0" smtClean="0">
                <a:latin typeface="Arial" charset="0"/>
                <a:ea typeface="ＭＳ Ｐゴシック" charset="0"/>
              </a:rPr>
              <a:t>A constant is a name representing a simple value. This value can not be modified. Constant names have same rules than variables. By convention, these names are always uppercase. </a:t>
            </a:r>
          </a:p>
          <a:p>
            <a:pPr eaLnBrk="1" hangingPunct="1"/>
            <a:endParaRPr lang="en-US" dirty="0" smtClean="0">
              <a:latin typeface="Arial" charset="0"/>
              <a:ea typeface="ＭＳ Ｐゴシック" charset="0"/>
            </a:endParaRPr>
          </a:p>
          <a:p>
            <a:pPr eaLnBrk="1" hangingPunct="1"/>
            <a:r>
              <a:rPr lang="en-US" dirty="0" smtClean="0">
                <a:latin typeface="Arial" charset="0"/>
                <a:ea typeface="ＭＳ Ｐゴシック" charset="0"/>
              </a:rPr>
              <a:t>To declare a constant, we use </a:t>
            </a:r>
            <a:r>
              <a:rPr lang="en-US" i="1" dirty="0" smtClean="0">
                <a:latin typeface="Arial" charset="0"/>
                <a:ea typeface="ＭＳ Ｐゴシック" charset="0"/>
              </a:rPr>
              <a:t>define</a:t>
            </a:r>
            <a:r>
              <a:rPr lang="en-US" dirty="0" smtClean="0">
                <a:latin typeface="Arial" charset="0"/>
                <a:ea typeface="ＭＳ Ｐゴシック" charset="0"/>
              </a:rPr>
              <a:t> () function</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dirty="0" smtClean="0">
                <a:latin typeface="Arial" charset="0"/>
                <a:ea typeface="ＭＳ Ｐゴシック" charset="0"/>
              </a:rPr>
              <a:t>A constant is a name representing a simple value. This value can not be modified. Constant names have same rules than variables. By convention, these names are always uppercase. </a:t>
            </a:r>
          </a:p>
          <a:p>
            <a:pPr eaLnBrk="1" hangingPunct="1"/>
            <a:endParaRPr lang="en-US" dirty="0" smtClean="0">
              <a:latin typeface="Arial" charset="0"/>
              <a:ea typeface="ＭＳ Ｐゴシック" charset="0"/>
            </a:endParaRPr>
          </a:p>
          <a:p>
            <a:pPr eaLnBrk="1" hangingPunct="1"/>
            <a:r>
              <a:rPr lang="en-US" dirty="0" smtClean="0">
                <a:latin typeface="Arial" charset="0"/>
                <a:ea typeface="ＭＳ Ｐゴシック" charset="0"/>
              </a:rPr>
              <a:t>To declare a constant, we use </a:t>
            </a:r>
            <a:r>
              <a:rPr lang="en-US" i="1" dirty="0" smtClean="0">
                <a:latin typeface="Arial" charset="0"/>
                <a:ea typeface="ＭＳ Ｐゴシック" charset="0"/>
              </a:rPr>
              <a:t>define</a:t>
            </a:r>
            <a:r>
              <a:rPr lang="en-US" dirty="0" smtClean="0">
                <a:latin typeface="Arial" charset="0"/>
                <a:ea typeface="ＭＳ Ｐゴシック" charset="0"/>
              </a:rPr>
              <a:t> () function</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These constants are defined directly in PHP and can be called in your script without declaration. Here some predefined constants: </a:t>
            </a:r>
          </a:p>
          <a:p>
            <a:pPr lvl="1"/>
            <a:r>
              <a:rPr lang="en-US" dirty="0" smtClean="0">
                <a:latin typeface="Arial" charset="0"/>
                <a:ea typeface="ＭＳ Ｐゴシック" charset="0"/>
              </a:rPr>
              <a:t>PHP_VERSION</a:t>
            </a:r>
          </a:p>
          <a:p>
            <a:pPr lvl="1"/>
            <a:r>
              <a:rPr lang="en-US" dirty="0" smtClean="0">
                <a:latin typeface="Arial" charset="0"/>
                <a:ea typeface="ＭＳ Ｐゴシック" charset="0"/>
              </a:rPr>
              <a:t>DEFAULT_INCLUDE_PATH</a:t>
            </a:r>
          </a:p>
          <a:p>
            <a:pPr lvl="1"/>
            <a:r>
              <a:rPr lang="en-US" dirty="0" smtClean="0">
                <a:latin typeface="Arial" charset="0"/>
                <a:ea typeface="ＭＳ Ｐゴシック" charset="0"/>
              </a:rPr>
              <a:t>PHP_EXTENSION_DIR</a:t>
            </a:r>
          </a:p>
          <a:p>
            <a:pPr lvl="1"/>
            <a:r>
              <a:rPr lang="en-US" dirty="0" smtClean="0">
                <a:latin typeface="Arial" charset="0"/>
                <a:ea typeface="ＭＳ Ｐゴシック" charset="0"/>
              </a:rPr>
              <a:t>E_STRICT</a:t>
            </a:r>
          </a:p>
          <a:p>
            <a:r>
              <a:rPr lang="en-US" dirty="0" smtClean="0">
                <a:latin typeface="Arial" charset="0"/>
                <a:ea typeface="ＭＳ Ｐゴシック" charset="0"/>
              </a:rPr>
              <a:t>These constants are often PHP options. </a:t>
            </a: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Post-</a:t>
            </a:r>
            <a:r>
              <a:rPr kumimoji="0" lang="en-US" sz="1200" b="0" i="0" u="none" strike="noStrike" cap="none" normalizeH="0" baseline="0" dirty="0" err="1" smtClean="0">
                <a:ln>
                  <a:noFill/>
                </a:ln>
                <a:solidFill>
                  <a:srgbClr val="4D4D4D"/>
                </a:solidFill>
                <a:effectLst/>
                <a:latin typeface="Arial" charset="0"/>
                <a:ea typeface="ＭＳ Ｐゴシック" charset="0"/>
                <a:cs typeface="ＭＳ Ｐゴシック" charset="0"/>
              </a:rPr>
              <a:t>incrementation</a:t>
            </a: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 Return $age, then increment it by 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Pre-</a:t>
            </a:r>
            <a:r>
              <a:rPr kumimoji="0" lang="en-US" sz="1200" b="0" i="0" u="none" strike="noStrike" cap="none" normalizeH="0" baseline="0" dirty="0" err="1" smtClean="0">
                <a:ln>
                  <a:noFill/>
                </a:ln>
                <a:solidFill>
                  <a:srgbClr val="4D4D4D"/>
                </a:solidFill>
                <a:effectLst/>
                <a:latin typeface="Arial" charset="0"/>
                <a:ea typeface="ＭＳ Ｐゴシック" charset="0"/>
                <a:cs typeface="ＭＳ Ｐゴシック" charset="0"/>
              </a:rPr>
              <a:t>incrementation</a:t>
            </a: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 Increment $age by 1, then return it</a:t>
            </a:r>
            <a:endParaRPr kumimoji="0" lang="fr-FR" sz="1200" b="0" i="0" u="none" strike="noStrike" cap="none" normalizeH="0" baseline="0" dirty="0" smtClean="0">
              <a:ln>
                <a:noFill/>
              </a:ln>
              <a:solidFill>
                <a:srgbClr val="4D4D4D"/>
              </a:solidFill>
              <a:effectLst/>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Post-</a:t>
            </a:r>
            <a:r>
              <a:rPr kumimoji="0" lang="en-US" sz="1200" b="0" i="0" u="none" strike="noStrike" cap="none" normalizeH="0" baseline="0" dirty="0" err="1" smtClean="0">
                <a:ln>
                  <a:noFill/>
                </a:ln>
                <a:solidFill>
                  <a:srgbClr val="4D4D4D"/>
                </a:solidFill>
                <a:effectLst/>
                <a:latin typeface="Arial" charset="0"/>
                <a:ea typeface="ＭＳ Ｐゴシック" charset="0"/>
                <a:cs typeface="ＭＳ Ｐゴシック" charset="0"/>
              </a:rPr>
              <a:t>decrementation</a:t>
            </a: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 Return $age, then decrement it by 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Pre-</a:t>
            </a:r>
            <a:r>
              <a:rPr kumimoji="0" lang="en-US" sz="1200" b="0" i="0" u="none" strike="noStrike" cap="none" normalizeH="0" baseline="0" dirty="0" err="1" smtClean="0">
                <a:ln>
                  <a:noFill/>
                </a:ln>
                <a:solidFill>
                  <a:srgbClr val="4D4D4D"/>
                </a:solidFill>
                <a:effectLst/>
                <a:latin typeface="Arial" charset="0"/>
                <a:ea typeface="ＭＳ Ｐゴシック" charset="0"/>
                <a:cs typeface="ＭＳ Ｐゴシック" charset="0"/>
              </a:rPr>
              <a:t>decrementation</a:t>
            </a:r>
            <a:r>
              <a:rPr kumimoji="0" lang="en-US" sz="1200" b="0" i="0" u="none" strike="noStrike" cap="none" normalizeH="0" baseline="0" dirty="0" smtClean="0">
                <a:ln>
                  <a:noFill/>
                </a:ln>
                <a:solidFill>
                  <a:srgbClr val="4D4D4D"/>
                </a:solidFill>
                <a:effectLst/>
                <a:latin typeface="Arial" charset="0"/>
                <a:ea typeface="ＭＳ Ｐゴシック" charset="0"/>
                <a:cs typeface="ＭＳ Ｐゴシック" charset="0"/>
              </a:rPr>
              <a:t>: Decrement $age by 1, then return it</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32</a:t>
            </a:fld>
            <a:endParaRPr lang="en-US"/>
          </a:p>
        </p:txBody>
      </p:sp>
    </p:spTree>
    <p:extLst>
      <p:ext uri="{BB962C8B-B14F-4D97-AF65-F5344CB8AC3E}">
        <p14:creationId xmlns:p14="http://schemas.microsoft.com/office/powerpoint/2010/main" val="110885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i="1" dirty="0" smtClean="0">
                <a:latin typeface="Arial" charset="0"/>
                <a:ea typeface="ＭＳ Ｐゴシック" charset="0"/>
              </a:rPr>
              <a:t>If</a:t>
            </a:r>
            <a:r>
              <a:rPr lang="en-US" sz="1200" dirty="0" smtClean="0">
                <a:latin typeface="Arial" charset="0"/>
                <a:ea typeface="ＭＳ Ｐゴシック" charset="0"/>
              </a:rPr>
              <a:t>  the command is checked, instructions are executed. </a:t>
            </a:r>
            <a:endParaRPr lang="fr-FR" sz="1200" i="1"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charset="0"/>
                <a:ea typeface="ＭＳ Ｐゴシック" charset="0"/>
              </a:rPr>
              <a:t>If the command is checked in </a:t>
            </a:r>
            <a:r>
              <a:rPr lang="en-US" sz="1200" i="1" dirty="0" smtClean="0">
                <a:latin typeface="Arial" charset="0"/>
                <a:ea typeface="ＭＳ Ｐゴシック" charset="0"/>
              </a:rPr>
              <a:t>if</a:t>
            </a:r>
            <a:r>
              <a:rPr lang="en-US" sz="1200" dirty="0" smtClean="0">
                <a:latin typeface="Arial" charset="0"/>
                <a:ea typeface="ＭＳ Ｐゴシック" charset="0"/>
              </a:rPr>
              <a:t> , then instructions are executed. Else, other instructions are executed. </a:t>
            </a:r>
            <a:endParaRPr lang="fr-FR" sz="1200" i="1"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sz="1200" i="1" dirty="0" err="1" smtClean="0">
                <a:latin typeface="Arial" charset="0"/>
                <a:ea typeface="ＭＳ Ｐゴシック" charset="0"/>
              </a:rPr>
              <a:t>elseif</a:t>
            </a:r>
            <a:r>
              <a:rPr lang="en-US" sz="1200" dirty="0" smtClean="0">
                <a:latin typeface="Arial" charset="0"/>
                <a:ea typeface="ＭＳ Ｐゴシック" charset="0"/>
              </a:rPr>
              <a:t> structure allows you to choose between many instruction blocks. </a:t>
            </a:r>
            <a:endParaRPr lang="fr-FR" sz="1200" i="1"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sz="1200" dirty="0" smtClean="0">
                <a:latin typeface="Arial" charset="0"/>
                <a:ea typeface="ＭＳ Ｐゴシック" charset="0"/>
              </a:rPr>
              <a:t>It is also possible to write many logical operators inside the condition. </a:t>
            </a:r>
            <a:endParaRPr lang="fr-FR" sz="1200" i="1"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sz="1200" i="1"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rPr>
              <a:t>It is recommended to comment your codes. You can use some one-line comments or multi-line comments</a:t>
            </a:r>
            <a:endParaRPr lang="fr-FR" dirty="0" smtClean="0">
              <a:latin typeface="Arial" charset="0"/>
              <a:ea typeface="ＭＳ Ｐゴシック" charset="0"/>
            </a:endParaRP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i="1" dirty="0" smtClean="0">
                <a:latin typeface="Arial" charset="0"/>
                <a:ea typeface="ＭＳ Ｐゴシック" charset="0"/>
              </a:rPr>
              <a:t>Switch </a:t>
            </a:r>
            <a:r>
              <a:rPr lang="en-US" dirty="0" smtClean="0">
                <a:latin typeface="Arial" charset="0"/>
                <a:ea typeface="ＭＳ Ｐゴシック" charset="0"/>
              </a:rPr>
              <a:t> is the ideal to choose between many instruction blocks. </a:t>
            </a:r>
          </a:p>
          <a:p>
            <a:r>
              <a:rPr lang="en-US" dirty="0" smtClean="0">
                <a:latin typeface="Arial" charset="0"/>
                <a:ea typeface="ＭＳ Ｐゴシック" charset="0"/>
              </a:rPr>
              <a:t>If all tests fail, there is a </a:t>
            </a:r>
            <a:r>
              <a:rPr lang="en-US" i="1" dirty="0" smtClean="0">
                <a:latin typeface="Arial" charset="0"/>
                <a:ea typeface="ＭＳ Ｐゴシック" charset="0"/>
              </a:rPr>
              <a:t>default</a:t>
            </a:r>
            <a:r>
              <a:rPr lang="en-US" dirty="0" smtClean="0">
                <a:latin typeface="Arial" charset="0"/>
                <a:ea typeface="ＭＳ Ｐゴシック" charset="0"/>
              </a:rPr>
              <a:t> block which allows executing code</a:t>
            </a:r>
          </a:p>
          <a:p>
            <a:pPr eaLnBrk="1" hangingPunct="1"/>
            <a:endParaRPr lang="fr-FR" dirty="0" smtClean="0">
              <a:latin typeface="Arial" charset="0"/>
              <a:ea typeface="ＭＳ Ｐゴシック" charset="0"/>
            </a:endParaRPr>
          </a:p>
          <a:p>
            <a:pPr eaLnBrk="1" hangingPunct="1"/>
            <a:r>
              <a:rPr lang="en-US" i="1" dirty="0" smtClean="0">
                <a:latin typeface="Arial" charset="0"/>
                <a:ea typeface="ＭＳ Ｐゴシック" charset="0"/>
              </a:rPr>
              <a:t>Warning</a:t>
            </a:r>
            <a:r>
              <a:rPr lang="en-US" dirty="0" smtClean="0">
                <a:latin typeface="Arial" charset="0"/>
                <a:ea typeface="ＭＳ Ｐゴシック" charset="0"/>
              </a:rPr>
              <a:t> : PHP continues to execute instructions until the end of the </a:t>
            </a:r>
            <a:r>
              <a:rPr lang="en-US" i="1" dirty="0" smtClean="0">
                <a:latin typeface="Arial" charset="0"/>
                <a:ea typeface="ＭＳ Ｐゴシック" charset="0"/>
              </a:rPr>
              <a:t>switch</a:t>
            </a:r>
            <a:r>
              <a:rPr lang="en-US" dirty="0" smtClean="0">
                <a:latin typeface="Arial" charset="0"/>
                <a:ea typeface="ＭＳ Ｐゴシック" charset="0"/>
              </a:rPr>
              <a:t> or until the first </a:t>
            </a:r>
            <a:r>
              <a:rPr lang="en-US" i="1" dirty="0" smtClean="0">
                <a:latin typeface="Arial" charset="0"/>
                <a:ea typeface="ＭＳ Ｐゴシック" charset="0"/>
              </a:rPr>
              <a:t>break</a:t>
            </a:r>
            <a:r>
              <a:rPr lang="en-US" dirty="0" smtClean="0">
                <a:latin typeface="Arial" charset="0"/>
                <a:ea typeface="ＭＳ Ｐゴシック" charset="0"/>
              </a:rPr>
              <a:t> it find. If there is no </a:t>
            </a:r>
            <a:r>
              <a:rPr lang="en-US" i="1" dirty="0" smtClean="0">
                <a:latin typeface="Arial" charset="0"/>
                <a:ea typeface="ＭＳ Ｐゴシック" charset="0"/>
              </a:rPr>
              <a:t>break</a:t>
            </a:r>
            <a:r>
              <a:rPr lang="en-US" dirty="0" smtClean="0">
                <a:latin typeface="Arial" charset="0"/>
                <a:ea typeface="ＭＳ Ｐゴシック" charset="0"/>
              </a:rPr>
              <a:t> at the end of a </a:t>
            </a:r>
            <a:r>
              <a:rPr lang="en-US" i="1" dirty="0" smtClean="0">
                <a:latin typeface="Arial" charset="0"/>
                <a:ea typeface="ＭＳ Ｐゴシック" charset="0"/>
              </a:rPr>
              <a:t>case</a:t>
            </a:r>
            <a:r>
              <a:rPr lang="en-US" dirty="0" smtClean="0">
                <a:latin typeface="Arial" charset="0"/>
                <a:ea typeface="ＭＳ Ｐゴシック" charset="0"/>
              </a:rPr>
              <a:t> , all next case would be executed until the end of the </a:t>
            </a:r>
            <a:r>
              <a:rPr lang="en-US" i="1" dirty="0" smtClean="0">
                <a:latin typeface="Arial" charset="0"/>
                <a:ea typeface="ＭＳ Ｐゴシック" charset="0"/>
              </a:rPr>
              <a:t>switch</a:t>
            </a:r>
            <a:r>
              <a:rPr lang="en-US" dirty="0" smtClean="0">
                <a:latin typeface="Arial" charset="0"/>
                <a:ea typeface="ＭＳ Ｐゴシック" charset="0"/>
              </a:rPr>
              <a:t> or until a </a:t>
            </a:r>
            <a:r>
              <a:rPr lang="en-US" i="1" dirty="0" smtClean="0">
                <a:latin typeface="Arial" charset="0"/>
                <a:ea typeface="ＭＳ Ｐゴシック" charset="0"/>
              </a:rPr>
              <a:t>break</a:t>
            </a:r>
            <a:r>
              <a:rPr lang="en-US" dirty="0" smtClean="0">
                <a:latin typeface="Arial" charset="0"/>
                <a:ea typeface="ＭＳ Ｐゴシック" charset="0"/>
              </a:rPr>
              <a:t> .</a:t>
            </a: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latin typeface="Arial" charset="0"/>
                <a:ea typeface="ＭＳ Ｐゴシック" charset="0"/>
              </a:rPr>
              <a:t>while</a:t>
            </a:r>
            <a:r>
              <a:rPr lang="en-US" dirty="0" smtClean="0">
                <a:latin typeface="Arial" charset="0"/>
                <a:ea typeface="ＭＳ Ｐゴシック" charset="0"/>
              </a:rPr>
              <a:t> execute a set of instructions until the condition is </a:t>
            </a:r>
            <a:r>
              <a:rPr lang="en-US" i="1" dirty="0" smtClean="0">
                <a:latin typeface="Arial" charset="0"/>
                <a:ea typeface="ＭＳ Ｐゴシック" charset="0"/>
              </a:rPr>
              <a:t>true</a:t>
            </a:r>
            <a:r>
              <a:rPr lang="en-US" dirty="0" smtClean="0">
                <a:latin typeface="Arial" charset="0"/>
                <a:ea typeface="ＭＳ Ｐゴシック" charset="0"/>
              </a:rPr>
              <a:t> . </a:t>
            </a:r>
            <a:endParaRPr lang="fr-FR" dirty="0" smtClean="0">
              <a:latin typeface="Arial" charset="0"/>
              <a:ea typeface="ＭＳ Ｐゴシック" charset="0"/>
            </a:endParaRPr>
          </a:p>
          <a:p>
            <a:endParaRPr lang="en-US" dirty="0" smtClean="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latin typeface="Arial" charset="0"/>
                <a:ea typeface="ＭＳ Ｐゴシック" charset="0"/>
              </a:rPr>
              <a:t>while</a:t>
            </a:r>
            <a:r>
              <a:rPr lang="en-US" dirty="0" smtClean="0">
                <a:latin typeface="Arial" charset="0"/>
                <a:ea typeface="ＭＳ Ｐゴシック" charset="0"/>
              </a:rPr>
              <a:t> execute a set of instructions until the condition is </a:t>
            </a:r>
            <a:r>
              <a:rPr lang="en-US" i="1" dirty="0" smtClean="0">
                <a:latin typeface="Arial" charset="0"/>
                <a:ea typeface="ＭＳ Ｐゴシック" charset="0"/>
              </a:rPr>
              <a:t>true</a:t>
            </a:r>
            <a:r>
              <a:rPr lang="en-US" dirty="0" smtClean="0">
                <a:latin typeface="Arial" charset="0"/>
                <a:ea typeface="ＭＳ Ｐゴシック" charset="0"/>
              </a:rPr>
              <a:t> . </a:t>
            </a:r>
            <a:endParaRPr lang="fr-FR" dirty="0" smtClean="0">
              <a:latin typeface="Arial" charset="0"/>
              <a:ea typeface="ＭＳ Ｐゴシック" charset="0"/>
            </a:endParaRPr>
          </a:p>
          <a:p>
            <a:endParaRPr lang="en-US" dirty="0" smtClean="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The first expression is always executed.</a:t>
            </a:r>
          </a:p>
          <a:p>
            <a:r>
              <a:rPr lang="en-US" dirty="0" smtClean="0">
                <a:latin typeface="Arial" charset="0"/>
                <a:ea typeface="ＭＳ Ｐゴシック" charset="0"/>
              </a:rPr>
              <a:t>At the beginning of each iteration, the expression 2 is evaluated. If this evaluation is </a:t>
            </a:r>
            <a:r>
              <a:rPr lang="en-US" i="1" dirty="0" smtClean="0">
                <a:latin typeface="Arial" charset="0"/>
                <a:ea typeface="ＭＳ Ｐゴシック" charset="0"/>
              </a:rPr>
              <a:t>true</a:t>
            </a:r>
            <a:r>
              <a:rPr lang="en-US" dirty="0" smtClean="0">
                <a:latin typeface="Arial" charset="0"/>
                <a:ea typeface="ＭＳ Ｐゴシック" charset="0"/>
              </a:rPr>
              <a:t> , the loop continues and instructions executed. If the evaluation is </a:t>
            </a:r>
            <a:r>
              <a:rPr lang="en-US" i="1" dirty="0" smtClean="0">
                <a:latin typeface="Arial" charset="0"/>
                <a:ea typeface="ＭＳ Ｐゴシック" charset="0"/>
              </a:rPr>
              <a:t>false</a:t>
            </a:r>
            <a:r>
              <a:rPr lang="en-US" dirty="0" smtClean="0">
                <a:latin typeface="Arial" charset="0"/>
                <a:ea typeface="ＭＳ Ｐゴシック" charset="0"/>
              </a:rPr>
              <a:t> , the loop is stopped. </a:t>
            </a:r>
          </a:p>
          <a:p>
            <a:r>
              <a:rPr lang="en-US" dirty="0" smtClean="0">
                <a:latin typeface="Arial" charset="0"/>
                <a:ea typeface="ＭＳ Ｐゴシック" charset="0"/>
              </a:rPr>
              <a:t>At the end of each iteration, the expression </a:t>
            </a:r>
            <a:r>
              <a:rPr lang="en-US" i="1" dirty="0" smtClean="0">
                <a:latin typeface="Arial" charset="0"/>
                <a:ea typeface="ＭＳ Ｐゴシック" charset="0"/>
              </a:rPr>
              <a:t>3</a:t>
            </a:r>
            <a:r>
              <a:rPr lang="en-US" dirty="0" smtClean="0">
                <a:latin typeface="Arial" charset="0"/>
                <a:ea typeface="ＭＳ Ｐゴシック" charset="0"/>
              </a:rPr>
              <a:t> is executed. </a:t>
            </a:r>
          </a:p>
          <a:p>
            <a:r>
              <a:rPr lang="en-US" dirty="0" smtClean="0">
                <a:latin typeface="Arial" charset="0"/>
                <a:ea typeface="ＭＳ Ｐゴシック" charset="0"/>
              </a:rPr>
              <a:t>Expressions can be empty.</a:t>
            </a:r>
          </a:p>
          <a:p>
            <a:r>
              <a:rPr lang="en-US" i="1" dirty="0" smtClean="0">
                <a:latin typeface="Arial" charset="0"/>
                <a:ea typeface="ＭＳ Ｐゴシック" charset="0"/>
              </a:rPr>
              <a:t>Warning</a:t>
            </a:r>
            <a:r>
              <a:rPr lang="en-US" dirty="0" smtClean="0">
                <a:latin typeface="Arial" charset="0"/>
                <a:ea typeface="ＭＳ Ｐゴシック" charset="0"/>
              </a:rPr>
              <a:t> : if the expression </a:t>
            </a:r>
            <a:r>
              <a:rPr lang="en-US" i="1" dirty="0" smtClean="0">
                <a:latin typeface="Arial" charset="0"/>
                <a:ea typeface="ＭＳ Ｐゴシック" charset="0"/>
              </a:rPr>
              <a:t>2</a:t>
            </a:r>
            <a:r>
              <a:rPr lang="en-US" dirty="0" smtClean="0">
                <a:latin typeface="Arial" charset="0"/>
                <a:ea typeface="ＭＳ Ｐゴシック" charset="0"/>
              </a:rPr>
              <a:t> is empty, it means that the loop will never end! </a:t>
            </a: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i="1" dirty="0" err="1" smtClean="0">
                <a:latin typeface="Arial" charset="0"/>
                <a:ea typeface="ＭＳ Ｐゴシック" charset="0"/>
              </a:rPr>
              <a:t>foreach</a:t>
            </a:r>
            <a:r>
              <a:rPr lang="en-US" dirty="0" smtClean="0">
                <a:latin typeface="Arial" charset="0"/>
                <a:ea typeface="ＭＳ Ｐゴシック" charset="0"/>
              </a:rPr>
              <a:t> allows you to make a loop on an array as the same way than for, but you don</a:t>
            </a:r>
            <a:r>
              <a:rPr lang="ja-JP" altLang="en-US" dirty="0" smtClean="0">
                <a:latin typeface="Arial" charset="0"/>
                <a:ea typeface="ＭＳ Ｐゴシック" charset="0"/>
              </a:rPr>
              <a:t>’</a:t>
            </a:r>
            <a:r>
              <a:rPr lang="en-US" altLang="ja-JP" dirty="0" smtClean="0">
                <a:latin typeface="Arial" charset="0"/>
                <a:ea typeface="ＭＳ Ｐゴシック" charset="0"/>
              </a:rPr>
              <a:t>t have to manage an index yourself. </a:t>
            </a:r>
          </a:p>
          <a:p>
            <a:r>
              <a:rPr lang="en-US" i="1" dirty="0" err="1" smtClean="0">
                <a:latin typeface="Arial" charset="0"/>
                <a:ea typeface="ＭＳ Ｐゴシック" charset="0"/>
              </a:rPr>
              <a:t>foreach</a:t>
            </a:r>
            <a:r>
              <a:rPr lang="en-US" dirty="0" smtClean="0">
                <a:latin typeface="Arial" charset="0"/>
                <a:ea typeface="ＭＳ Ｐゴシック" charset="0"/>
              </a:rPr>
              <a:t> works on a copy of the array. It means that a modification of the array inside the </a:t>
            </a:r>
            <a:r>
              <a:rPr lang="en-US" i="1" dirty="0" err="1" smtClean="0">
                <a:latin typeface="Arial" charset="0"/>
                <a:ea typeface="ＭＳ Ｐゴシック" charset="0"/>
              </a:rPr>
              <a:t>foreach</a:t>
            </a:r>
            <a:r>
              <a:rPr lang="en-US" dirty="0" smtClean="0">
                <a:latin typeface="Arial" charset="0"/>
                <a:ea typeface="ＭＳ Ｐゴシック" charset="0"/>
              </a:rPr>
              <a:t> won’t be effective on the array outside the loop. </a:t>
            </a:r>
          </a:p>
          <a:p>
            <a:r>
              <a:rPr lang="en-US" dirty="0" smtClean="0">
                <a:latin typeface="Arial" charset="0"/>
                <a:ea typeface="ＭＳ Ｐゴシック" charset="0"/>
              </a:rPr>
              <a:t>In the following example, instructions will be executed as many times as the number of elements in the array </a:t>
            </a:r>
            <a:r>
              <a:rPr lang="en-US" i="1" dirty="0" smtClean="0">
                <a:latin typeface="Arial" charset="0"/>
                <a:ea typeface="ＭＳ Ｐゴシック" charset="0"/>
              </a:rPr>
              <a:t>$</a:t>
            </a:r>
            <a:r>
              <a:rPr lang="en-US" i="1" dirty="0" err="1" smtClean="0">
                <a:latin typeface="Arial" charset="0"/>
                <a:ea typeface="ＭＳ Ｐゴシック" charset="0"/>
              </a:rPr>
              <a:t>my_array</a:t>
            </a:r>
            <a:r>
              <a:rPr lang="en-US" dirty="0" smtClean="0">
                <a:latin typeface="Arial" charset="0"/>
                <a:ea typeface="ＭＳ Ｐゴシック" charset="0"/>
              </a:rPr>
              <a:t> . At each instructions call, </a:t>
            </a:r>
            <a:r>
              <a:rPr lang="en-US" i="1" dirty="0" smtClean="0">
                <a:latin typeface="Arial" charset="0"/>
                <a:ea typeface="ＭＳ Ｐゴシック" charset="0"/>
              </a:rPr>
              <a:t>$element</a:t>
            </a:r>
            <a:r>
              <a:rPr lang="en-US" dirty="0" smtClean="0">
                <a:latin typeface="Arial" charset="0"/>
                <a:ea typeface="ＭＳ Ｐゴシック" charset="0"/>
              </a:rPr>
              <a:t> will take the value of the current element of the array. </a:t>
            </a:r>
          </a:p>
          <a:p>
            <a:pPr eaLnBrk="1" hangingPunct="1"/>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i="1" dirty="0" smtClean="0">
                <a:latin typeface="Arial" charset="0"/>
                <a:ea typeface="ＭＳ Ｐゴシック" charset="0"/>
              </a:rPr>
              <a:t>break</a:t>
            </a:r>
            <a:r>
              <a:rPr lang="en-US" dirty="0" smtClean="0">
                <a:latin typeface="Arial" charset="0"/>
                <a:ea typeface="ＭＳ Ｐゴシック" charset="0"/>
              </a:rPr>
              <a:t> instruction allows to stop a </a:t>
            </a:r>
            <a:r>
              <a:rPr lang="en-US" i="1" dirty="0" smtClean="0">
                <a:latin typeface="Arial" charset="0"/>
                <a:ea typeface="ＭＳ Ｐゴシック" charset="0"/>
              </a:rPr>
              <a:t>for</a:t>
            </a:r>
            <a:r>
              <a:rPr lang="en-US" dirty="0" smtClean="0">
                <a:latin typeface="Arial" charset="0"/>
                <a:ea typeface="ＭＳ Ｐゴシック" charset="0"/>
              </a:rPr>
              <a:t> , </a:t>
            </a:r>
            <a:r>
              <a:rPr lang="en-US" i="1" dirty="0" smtClean="0">
                <a:latin typeface="Arial" charset="0"/>
                <a:ea typeface="ＭＳ Ｐゴシック" charset="0"/>
              </a:rPr>
              <a:t>while</a:t>
            </a:r>
            <a:r>
              <a:rPr lang="en-US" dirty="0" smtClean="0">
                <a:latin typeface="Arial" charset="0"/>
                <a:ea typeface="ＭＳ Ｐゴシック" charset="0"/>
              </a:rPr>
              <a:t> , </a:t>
            </a:r>
            <a:r>
              <a:rPr lang="en-US" i="1" dirty="0" err="1" smtClean="0">
                <a:latin typeface="Arial" charset="0"/>
                <a:ea typeface="ＭＳ Ｐゴシック" charset="0"/>
              </a:rPr>
              <a:t>foreach</a:t>
            </a:r>
            <a:r>
              <a:rPr lang="en-US" dirty="0" smtClean="0">
                <a:latin typeface="Arial" charset="0"/>
                <a:ea typeface="ＭＳ Ｐゴシック" charset="0"/>
              </a:rPr>
              <a:t> </a:t>
            </a:r>
            <a:r>
              <a:rPr lang="en-US" dirty="0" err="1" smtClean="0">
                <a:latin typeface="Arial" charset="0"/>
                <a:ea typeface="ＭＳ Ｐゴシック" charset="0"/>
              </a:rPr>
              <a:t>ou</a:t>
            </a:r>
            <a:r>
              <a:rPr lang="en-US" dirty="0" smtClean="0">
                <a:latin typeface="Arial" charset="0"/>
                <a:ea typeface="ＭＳ Ｐゴシック" charset="0"/>
              </a:rPr>
              <a:t> </a:t>
            </a:r>
            <a:r>
              <a:rPr lang="en-US" i="1" dirty="0" smtClean="0">
                <a:latin typeface="Arial" charset="0"/>
                <a:ea typeface="ＭＳ Ｐゴシック" charset="0"/>
              </a:rPr>
              <a:t>switch</a:t>
            </a:r>
            <a:r>
              <a:rPr lang="en-US" dirty="0" smtClean="0">
                <a:latin typeface="Arial" charset="0"/>
                <a:ea typeface="ＭＳ Ｐゴシック" charset="0"/>
              </a:rPr>
              <a:t> . </a:t>
            </a:r>
          </a:p>
          <a:p>
            <a:r>
              <a:rPr lang="en-US" i="1" dirty="0" smtClean="0">
                <a:latin typeface="Arial" charset="0"/>
                <a:ea typeface="ＭＳ Ｐゴシック" charset="0"/>
              </a:rPr>
              <a:t>break</a:t>
            </a:r>
            <a:r>
              <a:rPr lang="en-US" dirty="0" smtClean="0">
                <a:latin typeface="Arial" charset="0"/>
                <a:ea typeface="ＭＳ Ｐゴシック" charset="0"/>
              </a:rPr>
              <a:t> takes an option numeric argument saying how much instructions you want to stop. </a:t>
            </a: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i="1" dirty="0" smtClean="0">
                <a:latin typeface="Arial" charset="0"/>
                <a:ea typeface="ＭＳ Ｐゴシック" charset="0"/>
              </a:rPr>
              <a:t>continue</a:t>
            </a:r>
            <a:r>
              <a:rPr lang="en-US" dirty="0" smtClean="0">
                <a:latin typeface="Arial" charset="0"/>
                <a:ea typeface="ＭＳ Ｐゴシック" charset="0"/>
              </a:rPr>
              <a:t> instruction is used in a loop to go directly to the next iteration, without executing the following instructions. </a:t>
            </a:r>
          </a:p>
          <a:p>
            <a:r>
              <a:rPr lang="en-US" dirty="0" smtClean="0">
                <a:latin typeface="Arial" charset="0"/>
                <a:ea typeface="ＭＳ Ｐゴシック" charset="0"/>
              </a:rPr>
              <a:t>As the </a:t>
            </a:r>
            <a:r>
              <a:rPr lang="en-US" i="1" dirty="0" smtClean="0">
                <a:latin typeface="Arial" charset="0"/>
                <a:ea typeface="ＭＳ Ｐゴシック" charset="0"/>
              </a:rPr>
              <a:t>break</a:t>
            </a:r>
            <a:r>
              <a:rPr lang="en-US" dirty="0" smtClean="0">
                <a:latin typeface="Arial" charset="0"/>
                <a:ea typeface="ＭＳ Ｐゴシック" charset="0"/>
              </a:rPr>
              <a:t> instruction, </a:t>
            </a:r>
            <a:r>
              <a:rPr lang="en-US" i="1" dirty="0" smtClean="0">
                <a:latin typeface="Arial" charset="0"/>
                <a:ea typeface="ＭＳ Ｐゴシック" charset="0"/>
              </a:rPr>
              <a:t>continue</a:t>
            </a:r>
            <a:r>
              <a:rPr lang="en-US" dirty="0" smtClean="0">
                <a:latin typeface="Arial" charset="0"/>
                <a:ea typeface="ＭＳ Ｐゴシック" charset="0"/>
              </a:rPr>
              <a:t> takes an optional numeric argument that will indicate the number of imbricate structures to ignore. </a:t>
            </a:r>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50</a:t>
            </a:fld>
            <a:endParaRPr lang="en-US"/>
          </a:p>
        </p:txBody>
      </p:sp>
    </p:spTree>
    <p:extLst>
      <p:ext uri="{BB962C8B-B14F-4D97-AF65-F5344CB8AC3E}">
        <p14:creationId xmlns:p14="http://schemas.microsoft.com/office/powerpoint/2010/main" val="3400002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rPr>
              <a:t>It is recommended to comment your codes. You can use some one-line comments or multi-line comments</a:t>
            </a:r>
            <a:endParaRPr lang="fr-FR" dirty="0" smtClean="0">
              <a:latin typeface="Arial" charset="0"/>
              <a:ea typeface="ＭＳ Ｐゴシック" charset="0"/>
            </a:endParaRP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51</a:t>
            </a:fld>
            <a:endParaRPr lang="en-US"/>
          </a:p>
        </p:txBody>
      </p:sp>
    </p:spTree>
    <p:extLst>
      <p:ext uri="{BB962C8B-B14F-4D97-AF65-F5344CB8AC3E}">
        <p14:creationId xmlns:p14="http://schemas.microsoft.com/office/powerpoint/2010/main" val="103126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52</a:t>
            </a:fld>
            <a:endParaRPr lang="en-US"/>
          </a:p>
        </p:txBody>
      </p:sp>
    </p:spTree>
    <p:extLst>
      <p:ext uri="{BB962C8B-B14F-4D97-AF65-F5344CB8AC3E}">
        <p14:creationId xmlns:p14="http://schemas.microsoft.com/office/powerpoint/2010/main" val="967199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A PHP </a:t>
            </a:r>
            <a:r>
              <a:rPr lang="en-US" i="1" dirty="0" smtClean="0">
                <a:latin typeface="Arial" charset="0"/>
                <a:ea typeface="ＭＳ Ｐゴシック" charset="0"/>
              </a:rPr>
              <a:t>array</a:t>
            </a:r>
            <a:r>
              <a:rPr lang="en-US" dirty="0" smtClean="0">
                <a:latin typeface="Arial" charset="0"/>
                <a:ea typeface="ＭＳ Ｐゴシック" charset="0"/>
              </a:rPr>
              <a:t> is A PHP </a:t>
            </a:r>
            <a:r>
              <a:rPr lang="en-US" i="1" dirty="0" smtClean="0">
                <a:latin typeface="Arial" charset="0"/>
                <a:ea typeface="ＭＳ Ｐゴシック" charset="0"/>
              </a:rPr>
              <a:t>array</a:t>
            </a:r>
            <a:r>
              <a:rPr lang="en-US" dirty="0" smtClean="0">
                <a:latin typeface="Arial" charset="0"/>
                <a:ea typeface="ＭＳ Ｐゴシック" charset="0"/>
              </a:rPr>
              <a:t> is container in which you can precise values in function of keys. </a:t>
            </a:r>
          </a:p>
          <a:p>
            <a:r>
              <a:rPr lang="en-US" dirty="0" smtClean="0">
                <a:latin typeface="Arial" charset="0"/>
                <a:ea typeface="ＭＳ Ｐゴシック" charset="0"/>
              </a:rPr>
              <a:t>This type is optimized in many ways. So you can manipulate it as an array with real indexes, a list, a hash table, a dictionary, a collection, a pile, a queue etc. </a:t>
            </a:r>
          </a:p>
          <a:p>
            <a:r>
              <a:rPr lang="en-US" dirty="0" smtClean="0">
                <a:latin typeface="Arial" charset="0"/>
                <a:ea typeface="ＭＳ Ｐゴシック" charset="0"/>
              </a:rPr>
              <a:t>As a value can be itself an </a:t>
            </a:r>
            <a:r>
              <a:rPr lang="en-US" i="1" dirty="0" smtClean="0">
                <a:latin typeface="Arial" charset="0"/>
                <a:ea typeface="ＭＳ Ｐゴシック" charset="0"/>
              </a:rPr>
              <a:t>array</a:t>
            </a:r>
            <a:r>
              <a:rPr lang="en-US" dirty="0" smtClean="0">
                <a:latin typeface="Arial" charset="0"/>
                <a:ea typeface="ＭＳ Ｐゴシック" charset="0"/>
              </a:rPr>
              <a:t> , you can easily simulate a tree. To create a table, we use </a:t>
            </a:r>
            <a:r>
              <a:rPr lang="en-US" i="1" dirty="0" smtClean="0">
                <a:latin typeface="Arial" charset="0"/>
                <a:ea typeface="ＭＳ Ｐゴシック" charset="0"/>
              </a:rPr>
              <a:t>array</a:t>
            </a:r>
            <a:r>
              <a:rPr lang="en-US" dirty="0" smtClean="0">
                <a:latin typeface="Arial" charset="0"/>
                <a:ea typeface="ＭＳ Ｐゴシック" charset="0"/>
              </a:rPr>
              <a:t> () function </a:t>
            </a:r>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A PHP </a:t>
            </a:r>
            <a:r>
              <a:rPr lang="en-US" i="1" dirty="0" smtClean="0">
                <a:latin typeface="Arial" charset="0"/>
                <a:ea typeface="ＭＳ Ｐゴシック" charset="0"/>
              </a:rPr>
              <a:t>array</a:t>
            </a:r>
            <a:r>
              <a:rPr lang="en-US" dirty="0" smtClean="0">
                <a:latin typeface="Arial" charset="0"/>
                <a:ea typeface="ＭＳ Ｐゴシック" charset="0"/>
              </a:rPr>
              <a:t> is A PHP </a:t>
            </a:r>
            <a:r>
              <a:rPr lang="en-US" i="1" dirty="0" smtClean="0">
                <a:latin typeface="Arial" charset="0"/>
                <a:ea typeface="ＭＳ Ｐゴシック" charset="0"/>
              </a:rPr>
              <a:t>array</a:t>
            </a:r>
            <a:r>
              <a:rPr lang="en-US" dirty="0" smtClean="0">
                <a:latin typeface="Arial" charset="0"/>
                <a:ea typeface="ＭＳ Ｐゴシック" charset="0"/>
              </a:rPr>
              <a:t> is container in which you can precise values in function of keys. </a:t>
            </a:r>
          </a:p>
          <a:p>
            <a:r>
              <a:rPr lang="en-US" dirty="0" smtClean="0">
                <a:latin typeface="Arial" charset="0"/>
                <a:ea typeface="ＭＳ Ｐゴシック" charset="0"/>
              </a:rPr>
              <a:t>This type is optimized in many ways. So you can manipulate it as an array with real indexes, a list, a hash table, a dictionary, a collection, a pile, a queue etc. </a:t>
            </a:r>
          </a:p>
          <a:p>
            <a:r>
              <a:rPr lang="en-US" dirty="0" smtClean="0">
                <a:latin typeface="Arial" charset="0"/>
                <a:ea typeface="ＭＳ Ｐゴシック" charset="0"/>
              </a:rPr>
              <a:t>As a value can be itself an </a:t>
            </a:r>
            <a:r>
              <a:rPr lang="en-US" i="1" dirty="0" smtClean="0">
                <a:latin typeface="Arial" charset="0"/>
                <a:ea typeface="ＭＳ Ｐゴシック" charset="0"/>
              </a:rPr>
              <a:t>array</a:t>
            </a:r>
            <a:r>
              <a:rPr lang="en-US" dirty="0" smtClean="0">
                <a:latin typeface="Arial" charset="0"/>
                <a:ea typeface="ＭＳ Ｐゴシック" charset="0"/>
              </a:rPr>
              <a:t> , you can easily simulate a tree. </a:t>
            </a:r>
            <a:r>
              <a:rPr lang="en-US" smtClean="0">
                <a:latin typeface="Arial" charset="0"/>
                <a:ea typeface="ＭＳ Ｐゴシック" charset="0"/>
              </a:rPr>
              <a:t>To create a table, we use </a:t>
            </a:r>
            <a:r>
              <a:rPr lang="en-US" i="1" smtClean="0">
                <a:latin typeface="Arial" charset="0"/>
                <a:ea typeface="ＭＳ Ｐゴシック" charset="0"/>
              </a:rPr>
              <a:t>array</a:t>
            </a:r>
            <a:r>
              <a:rPr lang="en-US" smtClean="0">
                <a:latin typeface="Arial" charset="0"/>
                <a:ea typeface="ＭＳ Ｐゴシック" charset="0"/>
              </a:rPr>
              <a:t> () function </a:t>
            </a:r>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A PHP </a:t>
            </a:r>
            <a:r>
              <a:rPr lang="en-US" i="1" dirty="0" smtClean="0">
                <a:latin typeface="Arial" charset="0"/>
                <a:ea typeface="ＭＳ Ｐゴシック" charset="0"/>
              </a:rPr>
              <a:t>array</a:t>
            </a:r>
            <a:r>
              <a:rPr lang="en-US" dirty="0" smtClean="0">
                <a:latin typeface="Arial" charset="0"/>
                <a:ea typeface="ＭＳ Ｐゴシック" charset="0"/>
              </a:rPr>
              <a:t> is A PHP </a:t>
            </a:r>
            <a:r>
              <a:rPr lang="en-US" i="1" dirty="0" smtClean="0">
                <a:latin typeface="Arial" charset="0"/>
                <a:ea typeface="ＭＳ Ｐゴシック" charset="0"/>
              </a:rPr>
              <a:t>array</a:t>
            </a:r>
            <a:r>
              <a:rPr lang="en-US" dirty="0" smtClean="0">
                <a:latin typeface="Arial" charset="0"/>
                <a:ea typeface="ＭＳ Ｐゴシック" charset="0"/>
              </a:rPr>
              <a:t> is container in which you can precise values in function of keys. </a:t>
            </a:r>
          </a:p>
          <a:p>
            <a:r>
              <a:rPr lang="en-US" dirty="0" smtClean="0">
                <a:latin typeface="Arial" charset="0"/>
                <a:ea typeface="ＭＳ Ｐゴシック" charset="0"/>
              </a:rPr>
              <a:t>This type is optimized in many ways. So you can manipulate it as an array with real indexes, a list, a hash table, a dictionary, a collection, a pile, a queue etc. </a:t>
            </a:r>
          </a:p>
          <a:p>
            <a:r>
              <a:rPr lang="en-US" dirty="0" smtClean="0">
                <a:latin typeface="Arial" charset="0"/>
                <a:ea typeface="ＭＳ Ｐゴシック" charset="0"/>
              </a:rPr>
              <a:t>As a value can be itself an </a:t>
            </a:r>
            <a:r>
              <a:rPr lang="en-US" i="1" dirty="0" smtClean="0">
                <a:latin typeface="Arial" charset="0"/>
                <a:ea typeface="ＭＳ Ｐゴシック" charset="0"/>
              </a:rPr>
              <a:t>array</a:t>
            </a:r>
            <a:r>
              <a:rPr lang="en-US" dirty="0" smtClean="0">
                <a:latin typeface="Arial" charset="0"/>
                <a:ea typeface="ＭＳ Ｐゴシック" charset="0"/>
              </a:rPr>
              <a:t> , you can easily simulate a tree. </a:t>
            </a:r>
            <a:r>
              <a:rPr lang="en-US" smtClean="0">
                <a:latin typeface="Arial" charset="0"/>
                <a:ea typeface="ＭＳ Ｐゴシック" charset="0"/>
              </a:rPr>
              <a:t>To create a table, we use </a:t>
            </a:r>
            <a:r>
              <a:rPr lang="en-US" i="1" smtClean="0">
                <a:latin typeface="Arial" charset="0"/>
                <a:ea typeface="ＭＳ Ｐゴシック" charset="0"/>
              </a:rPr>
              <a:t>array</a:t>
            </a:r>
            <a:r>
              <a:rPr lang="en-US" smtClean="0">
                <a:latin typeface="Arial" charset="0"/>
                <a:ea typeface="ＭＳ Ｐゴシック" charset="0"/>
              </a:rPr>
              <a:t> () function </a:t>
            </a:r>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dirty="0" smtClean="0">
                <a:latin typeface="Arial" charset="0"/>
                <a:ea typeface="ＭＳ Ｐゴシック" charset="0"/>
              </a:rPr>
              <a:t>PHP authorize the user to define his own keys. Each key is unique and correspond to a unique value. The array is an associative array with this syntax. </a:t>
            </a:r>
          </a:p>
          <a:p>
            <a:pPr eaLnBrk="1" hangingPunct="1"/>
            <a:endParaRPr lang="en-US" dirty="0" smtClean="0">
              <a:latin typeface="Arial" charset="0"/>
              <a:ea typeface="ＭＳ Ｐゴシック" charset="0"/>
            </a:endParaRPr>
          </a:p>
          <a:p>
            <a:r>
              <a:rPr lang="en-US" dirty="0" smtClean="0">
                <a:latin typeface="Arial" charset="0"/>
                <a:ea typeface="ＭＳ Ｐゴシック" charset="0"/>
              </a:rPr>
              <a:t>In this example, </a:t>
            </a:r>
            <a:r>
              <a:rPr lang="en-US" i="1" dirty="0" smtClean="0">
                <a:latin typeface="Arial" charset="0"/>
                <a:ea typeface="ＭＳ Ｐゴシック" charset="0"/>
              </a:rPr>
              <a:t>$promos </a:t>
            </a:r>
            <a:r>
              <a:rPr lang="en-US" dirty="0" smtClean="0">
                <a:latin typeface="Arial" charset="0"/>
                <a:ea typeface="ＭＳ Ｐゴシック" charset="0"/>
              </a:rPr>
              <a:t>is an array that contains 5 couples key/value. </a:t>
            </a:r>
          </a:p>
          <a:p>
            <a:r>
              <a:rPr lang="en-US" dirty="0" smtClean="0">
                <a:latin typeface="Arial" charset="0"/>
                <a:ea typeface="ＭＳ Ｐゴシック" charset="0"/>
              </a:rPr>
              <a:t>The symbol </a:t>
            </a:r>
            <a:r>
              <a:rPr lang="en-US" i="1" dirty="0" smtClean="0">
                <a:latin typeface="Arial" charset="0"/>
                <a:ea typeface="ＭＳ Ｐゴシック" charset="0"/>
              </a:rPr>
              <a:t>=&gt;</a:t>
            </a:r>
            <a:r>
              <a:rPr lang="en-US" dirty="0" smtClean="0">
                <a:latin typeface="Arial" charset="0"/>
                <a:ea typeface="ＭＳ Ｐゴシック" charset="0"/>
              </a:rPr>
              <a:t> means that the element before is the key, and the element after is the value. </a:t>
            </a:r>
          </a:p>
          <a:p>
            <a:r>
              <a:rPr lang="en-US" dirty="0" smtClean="0">
                <a:latin typeface="Arial" charset="0"/>
                <a:ea typeface="ＭＳ Ｐゴシック" charset="0"/>
              </a:rPr>
              <a:t>Then, to get the value </a:t>
            </a:r>
            <a:r>
              <a:rPr lang="en-US" i="1" dirty="0" smtClean="0">
                <a:latin typeface="Arial" charset="0"/>
                <a:ea typeface="ＭＳ Ｐゴシック" charset="0"/>
              </a:rPr>
              <a:t>Promo 2010</a:t>
            </a:r>
            <a:r>
              <a:rPr lang="en-US" dirty="0" smtClean="0">
                <a:latin typeface="Arial" charset="0"/>
                <a:ea typeface="ＭＳ Ｐゴシック" charset="0"/>
              </a:rPr>
              <a:t> , you may use the following code: </a:t>
            </a:r>
            <a:r>
              <a:rPr lang="en-US" i="1" dirty="0" smtClean="0">
                <a:latin typeface="Arial" charset="0"/>
                <a:ea typeface="ＭＳ Ｐゴシック" charset="0"/>
              </a:rPr>
              <a:t>$promos[</a:t>
            </a:r>
            <a:r>
              <a:rPr lang="ja-JP" altLang="en-US" i="1" dirty="0" smtClean="0">
                <a:latin typeface="Arial" charset="0"/>
                <a:ea typeface="ＭＳ Ｐゴシック" charset="0"/>
              </a:rPr>
              <a:t>‘</a:t>
            </a:r>
            <a:r>
              <a:rPr lang="en-US" altLang="ja-JP" i="1" dirty="0" smtClean="0">
                <a:latin typeface="Arial" charset="0"/>
                <a:ea typeface="ＭＳ Ｐゴシック" charset="0"/>
              </a:rPr>
              <a:t>M1']</a:t>
            </a:r>
            <a:r>
              <a:rPr lang="en-US" altLang="ja-JP" dirty="0" smtClean="0">
                <a:latin typeface="Arial" charset="0"/>
                <a:ea typeface="ＭＳ Ｐゴシック" charset="0"/>
              </a:rPr>
              <a:t> . </a:t>
            </a: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/count</a:t>
            </a:r>
          </a:p>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a:t>
            </a:r>
            <a:r>
              <a:rPr lang="fr-FR" dirty="0" err="1" smtClean="0">
                <a:latin typeface="Arial" charset="0"/>
                <a:ea typeface="ＭＳ Ｐゴシック" charset="0"/>
              </a:rPr>
              <a:t>sizeof</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a:t>
            </a:r>
            <a:r>
              <a:rPr lang="fr-FR" dirty="0" err="1" smtClean="0">
                <a:latin typeface="Arial" charset="0"/>
                <a:ea typeface="ＭＳ Ｐゴシック" charset="0"/>
              </a:rPr>
              <a:t>array_push</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a:t>
            </a:r>
            <a:r>
              <a:rPr lang="fr-FR" dirty="0" err="1" smtClean="0">
                <a:latin typeface="Arial" charset="0"/>
                <a:ea typeface="ＭＳ Ｐゴシック" charset="0"/>
              </a:rPr>
              <a:t>array_pop</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a:t>
            </a:r>
            <a:r>
              <a:rPr lang="fr-FR" dirty="0" err="1" smtClean="0">
                <a:latin typeface="Arial" charset="0"/>
                <a:ea typeface="ＭＳ Ｐゴシック" charset="0"/>
              </a:rPr>
              <a:t>array_shift</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a:t>
            </a:r>
            <a:r>
              <a:rPr lang="fr-FR" dirty="0" err="1" smtClean="0">
                <a:latin typeface="Arial" charset="0"/>
                <a:ea typeface="ＭＳ Ｐゴシック" charset="0"/>
              </a:rPr>
              <a:t>array_unshift</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/sort</a:t>
            </a:r>
          </a:p>
          <a:p>
            <a:pPr eaLnBrk="1" hangingPunct="1"/>
            <a:r>
              <a:rPr lang="fr-FR" dirty="0" smtClean="0">
                <a:latin typeface="Arial" charset="0"/>
                <a:ea typeface="ＭＳ Ｐゴシック" charset="0"/>
              </a:rPr>
              <a:t>http://</a:t>
            </a:r>
            <a:r>
              <a:rPr lang="fr-FR" dirty="0" err="1" smtClean="0">
                <a:latin typeface="Arial" charset="0"/>
                <a:ea typeface="ＭＳ Ｐゴシック" charset="0"/>
              </a:rPr>
              <a:t>www.php.net</a:t>
            </a:r>
            <a:r>
              <a:rPr lang="fr-FR" dirty="0" smtClean="0">
                <a:latin typeface="Arial" charset="0"/>
                <a:ea typeface="ＭＳ Ｐゴシック" charset="0"/>
              </a:rPr>
              <a:t>/</a:t>
            </a:r>
            <a:r>
              <a:rPr lang="fr-FR" dirty="0" err="1" smtClean="0">
                <a:latin typeface="Arial" charset="0"/>
                <a:ea typeface="ＭＳ Ｐゴシック" charset="0"/>
              </a:rPr>
              <a:t>rsort</a:t>
            </a:r>
            <a:endParaRPr lang="fr-FR" dirty="0" smtClean="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charset="0"/>
                <a:ea typeface="ＭＳ Ｐゴシック" charset="0"/>
              </a:rPr>
              <a:t>A </a:t>
            </a:r>
            <a:r>
              <a:rPr lang="en-US" i="1" dirty="0" smtClean="0">
                <a:latin typeface="Arial" charset="0"/>
                <a:ea typeface="ＭＳ Ｐゴシック" charset="0"/>
              </a:rPr>
              <a:t>function</a:t>
            </a:r>
            <a:r>
              <a:rPr lang="en-US" dirty="0" smtClean="0">
                <a:latin typeface="Arial" charset="0"/>
                <a:ea typeface="ＭＳ Ｐゴシック" charset="0"/>
              </a:rPr>
              <a:t> begins by </a:t>
            </a:r>
            <a:r>
              <a:rPr lang="en-US" i="1" dirty="0" smtClean="0">
                <a:latin typeface="Arial" charset="0"/>
                <a:ea typeface="ＭＳ Ｐゴシック" charset="0"/>
              </a:rPr>
              <a:t>function</a:t>
            </a:r>
            <a:r>
              <a:rPr lang="en-US" dirty="0" smtClean="0">
                <a:latin typeface="Arial" charset="0"/>
                <a:ea typeface="ＭＳ Ｐゴシック" charset="0"/>
              </a:rPr>
              <a:t> keyword and then the name. All </a:t>
            </a:r>
            <a:r>
              <a:rPr lang="en-US" i="1" dirty="0" smtClean="0">
                <a:latin typeface="Arial" charset="0"/>
                <a:ea typeface="ＭＳ Ｐゴシック" charset="0"/>
              </a:rPr>
              <a:t>function</a:t>
            </a:r>
            <a:r>
              <a:rPr lang="en-US" dirty="0" smtClean="0">
                <a:latin typeface="Arial" charset="0"/>
                <a:ea typeface="ＭＳ Ｐゴシック" charset="0"/>
              </a:rPr>
              <a:t> code is between braces.</a:t>
            </a:r>
            <a:endParaRPr lang="fr-FR" dirty="0" smtClean="0">
              <a:latin typeface="Arial" charset="0"/>
              <a:ea typeface="ＭＳ Ｐゴシック" charset="0"/>
            </a:endParaRPr>
          </a:p>
          <a:p>
            <a:pPr eaLnBrk="1" hangingPunct="1"/>
            <a:endParaRPr lang="fr-FR" dirty="0" smtClean="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Arial" charset="0"/>
                <a:ea typeface="ＭＳ Ｐゴシック" charset="0"/>
              </a:rPr>
              <a:t>It is possible to give arguments to the function. These arguments may take a default value.</a:t>
            </a:r>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73</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74</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dirty="0" smtClean="0">
                <a:latin typeface="Arial" charset="0"/>
                <a:ea typeface="ＭＳ Ｐゴシック" charset="0"/>
              </a:rPr>
              <a:t>PHP variables begin with a $, and the character just after must be a letter or an underscore. Then letters, underscore and numbers can be used. For example,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 </a:t>
            </a:r>
            <a:r>
              <a:rPr lang="en-US" i="1" dirty="0" smtClean="0">
                <a:latin typeface="Arial" charset="0"/>
                <a:ea typeface="ＭＳ Ｐゴシック" charset="0"/>
              </a:rPr>
              <a:t>$_</a:t>
            </a:r>
            <a:r>
              <a:rPr lang="en-US" i="1" dirty="0" err="1" smtClean="0">
                <a:latin typeface="Arial" charset="0"/>
                <a:ea typeface="ＭＳ Ｐゴシック" charset="0"/>
              </a:rPr>
              <a:t>Supinfo</a:t>
            </a:r>
            <a:r>
              <a:rPr lang="en-US" dirty="0" smtClean="0">
                <a:latin typeface="Arial" charset="0"/>
                <a:ea typeface="ＭＳ Ｐゴシック" charset="0"/>
              </a:rPr>
              <a:t> are valid variables. Nevertheless, </a:t>
            </a:r>
            <a:r>
              <a:rPr lang="en-US" i="1" dirty="0" smtClean="0">
                <a:latin typeface="Arial" charset="0"/>
                <a:ea typeface="ＭＳ Ｐゴシック" charset="0"/>
              </a:rPr>
              <a:t>$123titi</a:t>
            </a:r>
            <a:r>
              <a:rPr lang="en-US" dirty="0" smtClean="0">
                <a:latin typeface="Arial" charset="0"/>
                <a:ea typeface="ＭＳ Ｐゴシック" charset="0"/>
              </a:rPr>
              <a:t> and </a:t>
            </a:r>
            <a:r>
              <a:rPr lang="en-US" i="1" dirty="0" smtClean="0">
                <a:latin typeface="Arial" charset="0"/>
                <a:ea typeface="ＭＳ Ｐゴシック" charset="0"/>
              </a:rPr>
              <a:t>$456</a:t>
            </a:r>
            <a:r>
              <a:rPr lang="en-US" dirty="0" smtClean="0">
                <a:latin typeface="Arial" charset="0"/>
                <a:ea typeface="ＭＳ Ｐゴシック" charset="0"/>
              </a:rPr>
              <a:t> are not valid ones. </a:t>
            </a:r>
          </a:p>
          <a:p>
            <a:pPr eaLnBrk="1" hangingPunct="1"/>
            <a:endParaRPr lang="en-US" dirty="0" smtClean="0">
              <a:latin typeface="Arial" charset="0"/>
              <a:ea typeface="ＭＳ Ｐゴシック" charset="0"/>
            </a:endParaRPr>
          </a:p>
          <a:p>
            <a:pPr eaLnBrk="1" hangingPunct="1"/>
            <a:r>
              <a:rPr lang="en-US" dirty="0" smtClean="0">
                <a:latin typeface="Arial" charset="0"/>
                <a:ea typeface="ＭＳ Ｐゴシック" charset="0"/>
              </a:rPr>
              <a:t>PHP variables are also case sensitive. It means that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is also different from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and </a:t>
            </a:r>
            <a:r>
              <a:rPr lang="en-US" i="1" dirty="0" smtClean="0">
                <a:latin typeface="Arial" charset="0"/>
                <a:ea typeface="ＭＳ Ｐゴシック" charset="0"/>
              </a:rPr>
              <a:t>$SUPINFO</a:t>
            </a:r>
            <a:r>
              <a:rPr lang="en-US" dirty="0" smtClean="0">
                <a:latin typeface="Arial" charset="0"/>
                <a:ea typeface="ＭＳ Ｐゴシック" charset="0"/>
              </a:rPr>
              <a:t> . </a:t>
            </a:r>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76</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To properly understand the management of dates in PHP, it is necessary to understand what is an UNIX timestamp. The UNIX timestamp represents the number of seconds elapsed since January 1st 1970 at midnight GMT. It is widely used in the field of science because it is particularly easy to use. </a:t>
            </a:r>
          </a:p>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en-US" dirty="0" smtClean="0">
                <a:latin typeface="Arial" charset="0"/>
                <a:ea typeface="ＭＳ Ｐゴシック" charset="0"/>
              </a:rPr>
              <a:t>PHP variables begin with a $, and the character just after must be a letter or an underscore. Then letters, underscore and numbers can be used. For example,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 </a:t>
            </a:r>
            <a:r>
              <a:rPr lang="en-US" i="1" dirty="0" smtClean="0">
                <a:latin typeface="Arial" charset="0"/>
                <a:ea typeface="ＭＳ Ｐゴシック" charset="0"/>
              </a:rPr>
              <a:t>$_</a:t>
            </a:r>
            <a:r>
              <a:rPr lang="en-US" i="1" dirty="0" err="1" smtClean="0">
                <a:latin typeface="Arial" charset="0"/>
                <a:ea typeface="ＭＳ Ｐゴシック" charset="0"/>
              </a:rPr>
              <a:t>Supinfo</a:t>
            </a:r>
            <a:r>
              <a:rPr lang="en-US" dirty="0" smtClean="0">
                <a:latin typeface="Arial" charset="0"/>
                <a:ea typeface="ＭＳ Ｐゴシック" charset="0"/>
              </a:rPr>
              <a:t> are valid variables. Nevertheless, </a:t>
            </a:r>
            <a:r>
              <a:rPr lang="en-US" i="1" dirty="0" smtClean="0">
                <a:latin typeface="Arial" charset="0"/>
                <a:ea typeface="ＭＳ Ｐゴシック" charset="0"/>
              </a:rPr>
              <a:t>$123titi</a:t>
            </a:r>
            <a:r>
              <a:rPr lang="en-US" dirty="0" smtClean="0">
                <a:latin typeface="Arial" charset="0"/>
                <a:ea typeface="ＭＳ Ｐゴシック" charset="0"/>
              </a:rPr>
              <a:t> and </a:t>
            </a:r>
            <a:r>
              <a:rPr lang="en-US" i="1" dirty="0" smtClean="0">
                <a:latin typeface="Arial" charset="0"/>
                <a:ea typeface="ＭＳ Ｐゴシック" charset="0"/>
              </a:rPr>
              <a:t>$456</a:t>
            </a:r>
            <a:r>
              <a:rPr lang="en-US" dirty="0" smtClean="0">
                <a:latin typeface="Arial" charset="0"/>
                <a:ea typeface="ＭＳ Ｐゴシック" charset="0"/>
              </a:rPr>
              <a:t> are not valid ones. </a:t>
            </a:r>
          </a:p>
          <a:p>
            <a:pPr eaLnBrk="1" hangingPunct="1"/>
            <a:endParaRPr lang="en-US" dirty="0" smtClean="0">
              <a:latin typeface="Arial" charset="0"/>
              <a:ea typeface="ＭＳ Ｐゴシック" charset="0"/>
            </a:endParaRPr>
          </a:p>
          <a:p>
            <a:pPr eaLnBrk="1" hangingPunct="1"/>
            <a:r>
              <a:rPr lang="en-US" dirty="0" smtClean="0">
                <a:latin typeface="Arial" charset="0"/>
                <a:ea typeface="ＭＳ Ｐゴシック" charset="0"/>
              </a:rPr>
              <a:t>PHP variables are also case sensitive. It means that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is also different from </a:t>
            </a:r>
            <a:r>
              <a:rPr lang="en-US" i="1" dirty="0" smtClean="0">
                <a:latin typeface="Arial" charset="0"/>
                <a:ea typeface="ＭＳ Ｐゴシック" charset="0"/>
              </a:rPr>
              <a:t>$</a:t>
            </a:r>
            <a:r>
              <a:rPr lang="en-US" i="1" dirty="0" err="1" smtClean="0">
                <a:latin typeface="Arial" charset="0"/>
                <a:ea typeface="ＭＳ Ｐゴシック" charset="0"/>
              </a:rPr>
              <a:t>Supinfo</a:t>
            </a:r>
            <a:r>
              <a:rPr lang="en-US" dirty="0" smtClean="0">
                <a:latin typeface="Arial" charset="0"/>
                <a:ea typeface="ＭＳ Ｐゴシック" charset="0"/>
              </a:rPr>
              <a:t> and </a:t>
            </a:r>
            <a:r>
              <a:rPr lang="en-US" i="1" dirty="0" smtClean="0">
                <a:latin typeface="Arial" charset="0"/>
                <a:ea typeface="ＭＳ Ｐゴシック" charset="0"/>
              </a:rPr>
              <a:t>$SUPINFO</a:t>
            </a:r>
            <a:r>
              <a:rPr lang="en-US" dirty="0" smtClean="0">
                <a:latin typeface="Arial" charset="0"/>
                <a:ea typeface="ＭＳ Ｐゴシック" charset="0"/>
              </a:rPr>
              <a:t> . </a:t>
            </a:r>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HTTP protocol (</a:t>
            </a:r>
            <a:r>
              <a:rPr lang="en-US" dirty="0" err="1" smtClean="0"/>
              <a:t>HyperText</a:t>
            </a:r>
            <a:r>
              <a:rPr lang="en-US" dirty="0" smtClean="0"/>
              <a:t> Transfer Protocol), is a communication protocol client/server created for the Web. HTTP is use to transmit resources between clients (the Web browser) and the HTTP server (or Web server).</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HTTP protocol (</a:t>
            </a:r>
            <a:r>
              <a:rPr lang="en-US" dirty="0" err="1" smtClean="0"/>
              <a:t>HyperText</a:t>
            </a:r>
            <a:r>
              <a:rPr lang="en-US" dirty="0" smtClean="0"/>
              <a:t> Transfer Protocol), is a communication protocol client/server created for the Web. HTTP is use to transmit resources between clients (the Web browser) and the HTTP server (or Web server).</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smtClean="0">
                <a:latin typeface="Arial" charset="0"/>
                <a:ea typeface="ＭＳ Ｐゴシック" charset="0"/>
              </a:rPr>
              <a:t>If $</a:t>
            </a:r>
            <a:r>
              <a:rPr lang="fr-FR" dirty="0" err="1" smtClean="0">
                <a:latin typeface="Arial" charset="0"/>
                <a:ea typeface="ＭＳ Ｐゴシック" charset="0"/>
              </a:rPr>
              <a:t>foo</a:t>
            </a:r>
            <a:r>
              <a:rPr lang="fr-FR" dirty="0" smtClean="0">
                <a:latin typeface="Arial" charset="0"/>
                <a:ea typeface="ＭＳ Ｐゴシック" charset="0"/>
              </a:rPr>
              <a:t> </a:t>
            </a:r>
            <a:r>
              <a:rPr lang="fr-FR" dirty="0" err="1" smtClean="0">
                <a:latin typeface="Arial" charset="0"/>
                <a:ea typeface="ＭＳ Ｐゴシック" charset="0"/>
              </a:rPr>
              <a:t>is</a:t>
            </a:r>
            <a:r>
              <a:rPr lang="fr-FR" dirty="0" smtClean="0">
                <a:latin typeface="Arial" charset="0"/>
                <a:ea typeface="ＭＳ Ｐゴシック" charset="0"/>
              </a:rPr>
              <a:t> an </a:t>
            </a:r>
            <a:r>
              <a:rPr lang="fr-FR" dirty="0" err="1" smtClean="0">
                <a:latin typeface="Arial" charset="0"/>
                <a:ea typeface="ＭＳ Ｐゴシック" charset="0"/>
              </a:rPr>
              <a:t>integer</a:t>
            </a:r>
            <a:r>
              <a:rPr lang="fr-FR" dirty="0" smtClean="0">
                <a:latin typeface="Arial" charset="0"/>
                <a:ea typeface="ＭＳ Ｐゴシック" charset="0"/>
              </a:rPr>
              <a:t> and If $bar </a:t>
            </a:r>
            <a:r>
              <a:rPr lang="fr-FR" dirty="0" err="1" smtClean="0">
                <a:latin typeface="Arial" charset="0"/>
                <a:ea typeface="ＭＳ Ｐゴシック" charset="0"/>
              </a:rPr>
              <a:t>is</a:t>
            </a:r>
            <a:r>
              <a:rPr lang="fr-FR" dirty="0" smtClean="0">
                <a:latin typeface="Arial" charset="0"/>
                <a:ea typeface="ＭＳ Ｐゴシック" charset="0"/>
              </a:rPr>
              <a:t> an </a:t>
            </a:r>
            <a:r>
              <a:rPr lang="fr-FR" dirty="0" err="1" smtClean="0">
                <a:latin typeface="Arial" charset="0"/>
                <a:ea typeface="ＭＳ Ｐゴシック" charset="0"/>
              </a:rPr>
              <a:t>integer</a:t>
            </a:r>
            <a:r>
              <a:rPr lang="fr-FR" dirty="0" smtClean="0">
                <a:latin typeface="Arial" charset="0"/>
                <a:ea typeface="ＭＳ Ｐゴシック" charset="0"/>
              </a:rPr>
              <a:t> </a:t>
            </a:r>
            <a:r>
              <a:rPr lang="fr-FR" dirty="0" err="1" smtClean="0">
                <a:latin typeface="Arial" charset="0"/>
                <a:ea typeface="ＭＳ Ｐゴシック" charset="0"/>
              </a:rPr>
              <a:t>after</a:t>
            </a:r>
            <a:r>
              <a:rPr lang="fr-FR" dirty="0" smtClean="0">
                <a:latin typeface="Arial" charset="0"/>
                <a:ea typeface="ＭＳ Ｐゴシック" charset="0"/>
              </a:rPr>
              <a:t> </a:t>
            </a:r>
            <a:r>
              <a:rPr lang="fr-FR" dirty="0" err="1" smtClean="0">
                <a:latin typeface="Arial" charset="0"/>
                <a:ea typeface="ＭＳ Ｐゴシック" charset="0"/>
              </a:rPr>
              <a:t>concatenation</a:t>
            </a:r>
            <a:r>
              <a:rPr lang="fr-FR" dirty="0" smtClean="0">
                <a:latin typeface="Arial" charset="0"/>
                <a:ea typeface="ＭＳ Ｐゴシック" charset="0"/>
              </a:rPr>
              <a:t> $var </a:t>
            </a:r>
            <a:r>
              <a:rPr lang="fr-FR" dirty="0" err="1" smtClean="0">
                <a:latin typeface="Arial" charset="0"/>
                <a:ea typeface="ＭＳ Ｐゴシック" charset="0"/>
              </a:rPr>
              <a:t>is</a:t>
            </a:r>
            <a:r>
              <a:rPr lang="fr-FR" dirty="0" smtClean="0">
                <a:latin typeface="Arial" charset="0"/>
                <a:ea typeface="ＭＳ Ｐゴシック" charset="0"/>
              </a:rPr>
              <a:t> string</a:t>
            </a:r>
          </a:p>
          <a:p>
            <a:pPr eaLnBrk="1" hangingPunct="1"/>
            <a:endParaRPr lang="fr-FR" dirty="0" smtClean="0">
              <a:latin typeface="Arial" charset="0"/>
              <a:ea typeface="ＭＳ Ｐゴシック" charset="0"/>
            </a:endParaRPr>
          </a:p>
          <a:p>
            <a:pPr eaLnBrk="1" hangingPunct="1"/>
            <a:r>
              <a:rPr lang="en-US" dirty="0" smtClean="0">
                <a:latin typeface="Arial" charset="0"/>
                <a:ea typeface="ＭＳ Ｐゴシック" charset="0"/>
              </a:rPr>
              <a:t>To define a value to a variable, you have to use the operator: </a:t>
            </a:r>
            <a:r>
              <a:rPr lang="en-US" i="1" dirty="0" smtClean="0">
                <a:latin typeface="Arial" charset="0"/>
                <a:ea typeface="ＭＳ Ｐゴシック" charset="0"/>
              </a:rPr>
              <a:t>=</a:t>
            </a:r>
            <a:endParaRPr lang="fr-FR" dirty="0" smtClean="0">
              <a:latin typeface="Arial" charset="0"/>
              <a:ea typeface="ＭＳ Ｐゴシック" charset="0"/>
            </a:endParaRPr>
          </a:p>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noProof="0" dirty="0" smtClean="0"/>
              <a:t>After a form submit, uploaded files are stored in a temporary folder.</a:t>
            </a:r>
            <a:r>
              <a:rPr lang="en-US" sz="1200" baseline="0" noProof="0" dirty="0" smtClean="0"/>
              <a:t> To keep them, you must use the </a:t>
            </a:r>
            <a:r>
              <a:rPr lang="en-US" sz="1200" baseline="0" noProof="0" dirty="0" err="1" smtClean="0"/>
              <a:t>move_uploaded_file</a:t>
            </a:r>
            <a:r>
              <a:rPr lang="en-US" sz="1200" baseline="0" noProof="0" dirty="0" smtClean="0"/>
              <a:t>(…) function to move them somewhere on the server disk.</a:t>
            </a:r>
            <a:endParaRPr lang="en-US" sz="1200" noProof="0" dirty="0" smtClean="0"/>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The</a:t>
            </a:r>
            <a:r>
              <a:rPr lang="fr-FR" baseline="0" dirty="0" smtClean="0"/>
              <a:t> « </a:t>
            </a:r>
            <a:r>
              <a:rPr lang="fr-FR" baseline="0" dirty="0" err="1" smtClean="0"/>
              <a:t>picture</a:t>
            </a:r>
            <a:r>
              <a:rPr lang="fr-FR" baseline="0" dirty="0" smtClean="0"/>
              <a:t> » </a:t>
            </a:r>
            <a:r>
              <a:rPr lang="fr-FR" baseline="0" dirty="0" err="1" smtClean="0"/>
              <a:t>key</a:t>
            </a:r>
            <a:r>
              <a:rPr lang="fr-FR" baseline="0" dirty="0" smtClean="0"/>
              <a:t> </a:t>
            </a:r>
            <a:r>
              <a:rPr lang="fr-FR" baseline="0" dirty="0" err="1" smtClean="0"/>
              <a:t>is</a:t>
            </a:r>
            <a:r>
              <a:rPr lang="fr-FR" baseline="0" dirty="0" smtClean="0"/>
              <a:t> relative to the </a:t>
            </a:r>
            <a:r>
              <a:rPr lang="fr-FR" baseline="0" dirty="0" err="1" smtClean="0"/>
              <a:t>example</a:t>
            </a:r>
            <a:r>
              <a:rPr lang="fr-FR" baseline="0" dirty="0" smtClean="0"/>
              <a:t> </a:t>
            </a:r>
            <a:r>
              <a:rPr lang="fr-FR" baseline="0" dirty="0" err="1" smtClean="0"/>
              <a:t>located</a:t>
            </a:r>
            <a:r>
              <a:rPr lang="fr-FR" baseline="0" dirty="0" smtClean="0"/>
              <a:t> in the </a:t>
            </a:r>
            <a:r>
              <a:rPr lang="fr-FR" baseline="0" dirty="0" err="1" smtClean="0"/>
              <a:t>previous</a:t>
            </a:r>
            <a:r>
              <a:rPr lang="fr-FR" baseline="0" dirty="0" smtClean="0"/>
              <a:t> </a:t>
            </a:r>
            <a:r>
              <a:rPr lang="fr-FR" baseline="0" dirty="0" err="1" smtClean="0"/>
              <a:t>slide</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109</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2/29/2016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110</a:t>
            </a:fld>
            <a:endParaRPr lang="en-US"/>
          </a:p>
        </p:txBody>
      </p:sp>
    </p:spTree>
    <p:extLst>
      <p:ext uri="{BB962C8B-B14F-4D97-AF65-F5344CB8AC3E}">
        <p14:creationId xmlns:p14="http://schemas.microsoft.com/office/powerpoint/2010/main" val="2430504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endParaRPr lang="fr-FR" dirty="0">
              <a:latin typeface="Arial" charset="0"/>
              <a:ea typeface="ＭＳ Ｐゴシック" charset="0"/>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2/29/2016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124</a:t>
            </a:fld>
            <a:endParaRPr lang="en-US"/>
          </a:p>
        </p:txBody>
      </p:sp>
    </p:spTree>
    <p:extLst>
      <p:ext uri="{BB962C8B-B14F-4D97-AF65-F5344CB8AC3E}">
        <p14:creationId xmlns:p14="http://schemas.microsoft.com/office/powerpoint/2010/main" val="169087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B40B297-F50D-484C-ACFB-7B14BBEC6D9D}" type="datetimeFigureOut">
              <a:rPr lang="fr-FR"/>
              <a:pPr/>
              <a:t>29/02/2016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A90ED0-21BE-4D02-8F9A-847F055022D2}" type="slidenum">
              <a:rPr lang="fr-FR"/>
              <a:pPr/>
              <a:t>‹N°›</a:t>
            </a:fld>
            <a:endParaRPr lang="fr-FR"/>
          </a:p>
        </p:txBody>
      </p:sp>
    </p:spTree>
    <p:extLst>
      <p:ext uri="{BB962C8B-B14F-4D97-AF65-F5344CB8AC3E}">
        <p14:creationId xmlns:p14="http://schemas.microsoft.com/office/powerpoint/2010/main" val="29944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152C86D-858F-4436-887E-FAA64C472B10}" type="datetimeFigureOut">
              <a:rPr lang="fr-FR"/>
              <a:pPr/>
              <a:t>29/02/2016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C6402C7-27C9-430B-A647-BD0442B840CC}" type="slidenum">
              <a:rPr lang="fr-FR"/>
              <a:pPr/>
              <a:t>‹N°›</a:t>
            </a:fld>
            <a:endParaRPr lang="fr-FR"/>
          </a:p>
        </p:txBody>
      </p:sp>
    </p:spTree>
    <p:extLst>
      <p:ext uri="{BB962C8B-B14F-4D97-AF65-F5344CB8AC3E}">
        <p14:creationId xmlns:p14="http://schemas.microsoft.com/office/powerpoint/2010/main" val="377067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1631552-3809-4475-B076-571F79DD8438}" type="datetimeFigureOut">
              <a:rPr lang="fr-FR"/>
              <a:pPr/>
              <a:t>29/02/2016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C7DE801-10D8-4981-85E5-572F3102C766}" type="slidenum">
              <a:rPr lang="fr-FR"/>
              <a:pPr/>
              <a:t>‹N°›</a:t>
            </a:fld>
            <a:endParaRPr lang="fr-FR"/>
          </a:p>
        </p:txBody>
      </p:sp>
    </p:spTree>
    <p:extLst>
      <p:ext uri="{BB962C8B-B14F-4D97-AF65-F5344CB8AC3E}">
        <p14:creationId xmlns:p14="http://schemas.microsoft.com/office/powerpoint/2010/main" val="3012471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29/02/2016</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‹N°›</a:t>
            </a:fld>
            <a:endParaRPr lang="fr-FR"/>
          </a:p>
        </p:txBody>
      </p:sp>
    </p:spTree>
    <p:extLst>
      <p:ext uri="{BB962C8B-B14F-4D97-AF65-F5344CB8AC3E}">
        <p14:creationId xmlns:p14="http://schemas.microsoft.com/office/powerpoint/2010/main" val="211653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29/02/2016</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‹N°›</a:t>
            </a:fld>
            <a:endParaRPr lang="fr-FR"/>
          </a:p>
        </p:txBody>
      </p:sp>
    </p:spTree>
    <p:extLst>
      <p:ext uri="{BB962C8B-B14F-4D97-AF65-F5344CB8AC3E}">
        <p14:creationId xmlns:p14="http://schemas.microsoft.com/office/powerpoint/2010/main" val="176867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1F0D905-E438-41C5-8546-C118A5946D7D}" type="datetimeFigureOut">
              <a:rPr lang="fr-FR"/>
              <a:pPr/>
              <a:t>29/02/2016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C1FF16F-B8D2-48F4-BB40-50C6ADBAEB93}" type="slidenum">
              <a:rPr lang="fr-FR"/>
              <a:pPr/>
              <a:t>‹N°›</a:t>
            </a:fld>
            <a:endParaRPr lang="fr-FR"/>
          </a:p>
        </p:txBody>
      </p:sp>
    </p:spTree>
    <p:extLst>
      <p:ext uri="{BB962C8B-B14F-4D97-AF65-F5344CB8AC3E}">
        <p14:creationId xmlns:p14="http://schemas.microsoft.com/office/powerpoint/2010/main" val="213350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6" name="Espace réservé de la date 4"/>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456FFFF1-2C65-4327-9840-2B43B23FD6B1}" type="datetimeFigureOut">
              <a:rPr lang="fr-FR"/>
              <a:pPr/>
              <a:t>29/02/2016</a:t>
            </a:fld>
            <a:endParaRPr lang="fr-FR"/>
          </a:p>
        </p:txBody>
      </p:sp>
      <p:sp>
        <p:nvSpPr>
          <p:cNvPr id="7" name="Espace réservé du pied de page 5"/>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9" name="Espace réservé du numéro de diapositive 6"/>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579B318-7D5E-4DF4-970F-6BCF490CBACA}" type="slidenum">
              <a:rPr lang="fr-FR"/>
              <a:pPr/>
              <a:t>‹N°›</a:t>
            </a:fld>
            <a:endParaRPr lang="fr-FR"/>
          </a:p>
        </p:txBody>
      </p:sp>
    </p:spTree>
    <p:extLst>
      <p:ext uri="{BB962C8B-B14F-4D97-AF65-F5344CB8AC3E}">
        <p14:creationId xmlns:p14="http://schemas.microsoft.com/office/powerpoint/2010/main" val="17145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0"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8" name="Espace réservé de la date 6"/>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F6554C8-55AE-4EFB-BB46-A79A617C7A68}" type="datetimeFigureOut">
              <a:rPr lang="fr-FR"/>
              <a:pPr/>
              <a:t>29/02/2016</a:t>
            </a:fld>
            <a:endParaRPr lang="fr-FR"/>
          </a:p>
        </p:txBody>
      </p:sp>
      <p:sp>
        <p:nvSpPr>
          <p:cNvPr id="9" name="Espace réservé du pied de page 7"/>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11" name="Espace réservé du numéro de diapositive 8"/>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3618072-F17A-45BB-8575-F110F243281F}" type="slidenum">
              <a:rPr lang="fr-FR"/>
              <a:pPr/>
              <a:t>‹N°›</a:t>
            </a:fld>
            <a:endParaRPr lang="fr-FR"/>
          </a:p>
        </p:txBody>
      </p:sp>
    </p:spTree>
    <p:extLst>
      <p:ext uri="{BB962C8B-B14F-4D97-AF65-F5344CB8AC3E}">
        <p14:creationId xmlns:p14="http://schemas.microsoft.com/office/powerpoint/2010/main" val="19260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6"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4" name="Espace réservé de la date 2"/>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A0FB1A-DC0F-4BA7-8E04-D8DDB0C51F6A}" type="datetimeFigureOut">
              <a:rPr lang="fr-FR"/>
              <a:pPr/>
              <a:t>29/02/2016</a:t>
            </a:fld>
            <a:endParaRPr lang="fr-FR"/>
          </a:p>
        </p:txBody>
      </p:sp>
      <p:sp>
        <p:nvSpPr>
          <p:cNvPr id="5" name="Espace réservé du pied de page 3"/>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4"/>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67239F0-C809-4D9B-BADE-E677263A850B}" type="slidenum">
              <a:rPr lang="fr-FR"/>
              <a:pPr/>
              <a:t>‹N°›</a:t>
            </a:fld>
            <a:endParaRPr lang="fr-FR"/>
          </a:p>
        </p:txBody>
      </p:sp>
    </p:spTree>
    <p:extLst>
      <p:ext uri="{BB962C8B-B14F-4D97-AF65-F5344CB8AC3E}">
        <p14:creationId xmlns:p14="http://schemas.microsoft.com/office/powerpoint/2010/main" val="1553170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B55CAE2-4705-4758-B174-288BF2998352}" type="datetimeFigureOut">
              <a:rPr lang="fr-FR"/>
              <a:pPr/>
              <a:t>29/02/2016</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788FAD3-7D0D-492B-87C9-E1D04BF51D86}" type="slidenum">
              <a:rPr lang="fr-FR"/>
              <a:pPr/>
              <a:t>‹N°›</a:t>
            </a:fld>
            <a:endParaRPr lang="fr-FR"/>
          </a:p>
        </p:txBody>
      </p:sp>
    </p:spTree>
    <p:extLst>
      <p:ext uri="{BB962C8B-B14F-4D97-AF65-F5344CB8AC3E}">
        <p14:creationId xmlns:p14="http://schemas.microsoft.com/office/powerpoint/2010/main" val="413299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7A2DD87-EF16-4542-8E2C-04CB6C2EC50F}" type="datetimeFigureOut">
              <a:rPr lang="fr-FR"/>
              <a:pPr/>
              <a:t>29/02/2016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66398663-00F0-4FB6-95EF-D9E088BC8153}" type="slidenum">
              <a:rPr lang="fr-FR"/>
              <a:pPr/>
              <a:t>‹N°›</a:t>
            </a:fld>
            <a:endParaRPr lang="fr-FR"/>
          </a:p>
        </p:txBody>
      </p:sp>
    </p:spTree>
    <p:extLst>
      <p:ext uri="{BB962C8B-B14F-4D97-AF65-F5344CB8AC3E}">
        <p14:creationId xmlns:p14="http://schemas.microsoft.com/office/powerpoint/2010/main" val="50623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977BE084-309E-469E-847E-32D69B823DBE}" type="datetimeFigureOut">
              <a:rPr lang="fr-FR"/>
              <a:pPr/>
              <a:t>29/02/2016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075C14B-8D76-4463-8862-8299E72AFFA4}" type="slidenum">
              <a:rPr lang="fr-FR"/>
              <a:pPr/>
              <a:t>‹N°›</a:t>
            </a:fld>
            <a:endParaRPr lang="fr-FR"/>
          </a:p>
        </p:txBody>
      </p:sp>
    </p:spTree>
    <p:extLst>
      <p:ext uri="{BB962C8B-B14F-4D97-AF65-F5344CB8AC3E}">
        <p14:creationId xmlns:p14="http://schemas.microsoft.com/office/powerpoint/2010/main" val="226279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148263" y="0"/>
            <a:ext cx="4002087" cy="1990725"/>
          </a:xfrm>
          <a:prstGeom prst="rect">
            <a:avLst/>
          </a:prstGeom>
          <a:noFill/>
          <a:ln>
            <a:noFill/>
          </a:ln>
          <a:extLst>
            <a:ext uri="{909E8E84-426E-40dd-AFC4-6F175D3DCCD1}">
              <a14:hiddenFill xmlns:a14="http://schemas.microsoft.com/office/drawing/2010/main" xmlns="">
                <a:solidFill>
                  <a:srgbClr val="FFFFFF">
                    <a:alpha val="72940"/>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Espace réservé du titre 1"/>
          <p:cNvSpPr>
            <a:spLocks noGrp="1"/>
          </p:cNvSpPr>
          <p:nvPr>
            <p:ph type="title"/>
          </p:nvPr>
        </p:nvSpPr>
        <p:spPr bwMode="auto">
          <a:xfrm>
            <a:off x="1116013" y="336550"/>
            <a:ext cx="7777162"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40650" y="5305425"/>
            <a:ext cx="1362075"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8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3.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96.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emf"/><Relationship Id="rId5" Type="http://schemas.openxmlformats.org/officeDocument/2006/relationships/oleObject" Target="../embeddings/oleObject3.bin"/><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oleObject" Target="../embeddings/oleObject5.bin"/></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11.jpeg"/></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2.jpe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898525" y="2603500"/>
            <a:ext cx="7916863" cy="2308324"/>
          </a:xfrm>
          <a:prstGeom prst="rect">
            <a:avLst/>
          </a:prstGeom>
          <a:noFill/>
        </p:spPr>
        <p:txBody>
          <a:bodyPr>
            <a:spAutoFit/>
          </a:bodyPr>
          <a:lstStyle/>
          <a:p>
            <a:pPr>
              <a:defRPr/>
            </a:pPr>
            <a:r>
              <a:rPr lang="fr-FR" sz="3200" dirty="0" smtClean="0">
                <a:latin typeface="Myriad Pro"/>
                <a:ea typeface="MS PGothic" charset="0"/>
                <a:cs typeface="Myriad Pro"/>
              </a:rPr>
              <a:t>PHP </a:t>
            </a:r>
            <a:r>
              <a:rPr lang="fr-FR" sz="3200" dirty="0" err="1" smtClean="0">
                <a:latin typeface="Myriad Pro"/>
                <a:ea typeface="MS PGothic" charset="0"/>
                <a:cs typeface="Myriad Pro"/>
              </a:rPr>
              <a:t>Language</a:t>
            </a:r>
            <a:endParaRPr lang="fr-FR" sz="3200" dirty="0">
              <a:latin typeface="Myriad Pro"/>
              <a:ea typeface="MS PGothic" charset="0"/>
              <a:cs typeface="Myriad Pro"/>
            </a:endParaRPr>
          </a:p>
          <a:p>
            <a:pPr>
              <a:defRPr/>
            </a:pPr>
            <a:endParaRPr lang="fr-FR" dirty="0">
              <a:solidFill>
                <a:schemeClr val="tx1">
                  <a:lumMod val="95000"/>
                  <a:lumOff val="5000"/>
                </a:schemeClr>
              </a:solidFill>
              <a:latin typeface="Verdana" charset="0"/>
              <a:ea typeface="ＭＳ Ｐゴシック" charset="0"/>
              <a:cs typeface="ＭＳ Ｐゴシック" charset="0"/>
            </a:endParaRPr>
          </a:p>
          <a:p>
            <a:pPr>
              <a:defRPr/>
            </a:pPr>
            <a:r>
              <a:rPr lang="fr-FR" dirty="0" smtClean="0">
                <a:solidFill>
                  <a:schemeClr val="tx1">
                    <a:lumMod val="95000"/>
                    <a:lumOff val="5000"/>
                  </a:schemeClr>
                </a:solidFill>
                <a:latin typeface="Verdana" charset="0"/>
                <a:ea typeface="ＭＳ Ｐゴシック" charset="0"/>
                <a:cs typeface="ＭＳ Ｐゴシック" charset="0"/>
              </a:rPr>
              <a:t>Web technologies: PHP</a:t>
            </a:r>
            <a:endParaRPr lang="fr-FR" dirty="0">
              <a:solidFill>
                <a:schemeClr val="tx1">
                  <a:lumMod val="95000"/>
                  <a:lumOff val="5000"/>
                </a:schemeClr>
              </a:solidFill>
              <a:latin typeface="Verdana" charset="0"/>
              <a:ea typeface="ＭＳ Ｐゴシック" charset="0"/>
              <a:cs typeface="ＭＳ Ｐゴシック" charset="0"/>
            </a:endParaRPr>
          </a:p>
          <a:p>
            <a:pPr>
              <a:defRPr/>
            </a:pPr>
            <a:endParaRPr lang="fr-FR" sz="1400" dirty="0">
              <a:solidFill>
                <a:schemeClr val="tx1">
                  <a:lumMod val="95000"/>
                  <a:lumOff val="5000"/>
                </a:schemeClr>
              </a:solidFill>
              <a:latin typeface="Verdana" charset="0"/>
              <a:ea typeface="ＭＳ Ｐゴシック" charset="0"/>
              <a:cs typeface="ＭＳ Ｐゴシック" charset="0"/>
            </a:endParaRPr>
          </a:p>
          <a:p>
            <a:pPr>
              <a:defRPr/>
            </a:pPr>
            <a:endParaRPr lang="fr-FR" sz="14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p:txBody>
      </p:sp>
      <p:pic>
        <p:nvPicPr>
          <p:cNvPr id="2" name="Image 1"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25" y="121196"/>
            <a:ext cx="3065323" cy="1620924"/>
          </a:xfrm>
          <a:prstGeom prst="rect">
            <a:avLst/>
          </a:prstGeom>
        </p:spPr>
      </p:pic>
      <p:pic>
        <p:nvPicPr>
          <p:cNvPr id="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2065412"/>
            <a:ext cx="2860675"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Variables</a:t>
            </a: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Case sensitive</a:t>
            </a:r>
          </a:p>
          <a:p>
            <a:endParaRPr lang="en-US" sz="3200" dirty="0" smtClean="0">
              <a:ea typeface="ＭＳ Ｐゴシック" pitchFamily="34" charset="-128"/>
            </a:endParaRPr>
          </a:p>
          <a:p>
            <a:r>
              <a:rPr lang="en-US" sz="3200" dirty="0" smtClean="0">
                <a:ea typeface="ＭＳ Ｐゴシック" pitchFamily="34" charset="-128"/>
              </a:rPr>
              <a:t>Valid variables names:</a:t>
            </a:r>
          </a:p>
          <a:p>
            <a:pPr lvl="1"/>
            <a:r>
              <a:rPr lang="en-US" sz="2800" dirty="0" smtClean="0">
                <a:ea typeface="ＭＳ Ｐゴシック" pitchFamily="34" charset="-128"/>
              </a:rPr>
              <a:t>Begin with a $ sign</a:t>
            </a:r>
          </a:p>
          <a:p>
            <a:pPr lvl="1"/>
            <a:r>
              <a:rPr lang="en-US" sz="2800" dirty="0" smtClean="0">
                <a:ea typeface="ＭＳ Ｐゴシック" pitchFamily="34" charset="-128"/>
              </a:rPr>
              <a:t>Followed by a letter or an underscore</a:t>
            </a:r>
          </a:p>
          <a:p>
            <a:pPr lvl="1"/>
            <a:r>
              <a:rPr lang="en-US" sz="2800" dirty="0" smtClean="0">
                <a:ea typeface="ＭＳ Ｐゴシック" pitchFamily="34" charset="-128"/>
              </a:rPr>
              <a:t>Followed by any alphanumerical character or underscore</a:t>
            </a:r>
            <a:endParaRPr lang="en-US" sz="32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104976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Reminders</a:t>
            </a:r>
            <a:r>
              <a:rPr lang="fr-FR" dirty="0" smtClean="0">
                <a:ea typeface="ＭＳ Ｐゴシック" pitchFamily="34" charset="-128"/>
              </a:rPr>
              <a:t> about </a:t>
            </a:r>
            <a:r>
              <a:rPr lang="fr-FR" dirty="0" err="1" smtClean="0">
                <a:ea typeface="ＭＳ Ｐゴシック" pitchFamily="34" charset="-128"/>
              </a:rPr>
              <a:t>request</a:t>
            </a:r>
            <a:r>
              <a:rPr lang="fr-FR" dirty="0" smtClean="0">
                <a:ea typeface="ＭＳ Ｐゴシック" pitchFamily="34" charset="-128"/>
              </a:rPr>
              <a:t> message</a:t>
            </a: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3"/>
          <p:cNvSpPr txBox="1">
            <a:spLocks noChangeArrowheads="1"/>
          </p:cNvSpPr>
          <p:nvPr/>
        </p:nvSpPr>
        <p:spPr bwMode="auto">
          <a:xfrm>
            <a:off x="684684" y="913284"/>
            <a:ext cx="7774632" cy="4320480"/>
          </a:xfrm>
          <a:prstGeom prst="rect">
            <a:avLst/>
          </a:prstGeom>
          <a:solidFill>
            <a:schemeClr val="bg1">
              <a:lumMod val="85000"/>
            </a:schemeClr>
          </a:solidFill>
          <a:ln w="3175" cmpd="sng">
            <a:solidFill>
              <a:schemeClr val="tx1"/>
            </a:solidFill>
            <a:miter lim="800000"/>
            <a:headEnd/>
            <a:tailEnd/>
          </a:ln>
          <a:effectLst>
            <a:outerShdw blurRad="50800" dist="38100" dir="2700000">
              <a:srgbClr val="000000">
                <a:alpha val="43000"/>
              </a:srgbClr>
            </a:outerShdw>
          </a:effectLst>
        </p:spPr>
        <p:txBody>
          <a:bodyPr wrap="square" lIns="0"/>
          <a:lstStyle/>
          <a:p>
            <a:pPr lvl="1" defTabSz="914400" eaLnBrk="1" hangingPunct="1">
              <a:buNone/>
            </a:pPr>
            <a:r>
              <a:rPr lang="en-US" b="1" dirty="0">
                <a:solidFill>
                  <a:srgbClr val="0000FF"/>
                </a:solidFill>
                <a:latin typeface="Courier New"/>
                <a:cs typeface="Courier New"/>
              </a:rPr>
              <a:t>GET /en-US/docs/Web/</a:t>
            </a:r>
            <a:r>
              <a:rPr lang="en-US" b="1" dirty="0" err="1">
                <a:solidFill>
                  <a:srgbClr val="0000FF"/>
                </a:solidFill>
                <a:latin typeface="Courier New"/>
                <a:cs typeface="Courier New"/>
              </a:rPr>
              <a:t>JavaScript?menu</a:t>
            </a:r>
            <a:r>
              <a:rPr lang="en-US" b="1" dirty="0">
                <a:solidFill>
                  <a:srgbClr val="0000FF"/>
                </a:solidFill>
                <a:latin typeface="Courier New"/>
                <a:cs typeface="Courier New"/>
              </a:rPr>
              <a:t> HTTP/1.1</a:t>
            </a:r>
          </a:p>
          <a:p>
            <a:pPr lvl="1" defTabSz="914400" eaLnBrk="1" hangingPunct="1">
              <a:buNone/>
            </a:pPr>
            <a:r>
              <a:rPr lang="en-US" b="1" dirty="0" smtClean="0">
                <a:solidFill>
                  <a:srgbClr val="008000"/>
                </a:solidFill>
                <a:latin typeface="Courier New"/>
                <a:cs typeface="Courier New"/>
              </a:rPr>
              <a:t>Host: developer.mozilla.org</a:t>
            </a:r>
          </a:p>
          <a:p>
            <a:pPr lvl="1" defTabSz="914400" eaLnBrk="1" hangingPunct="1">
              <a:buNone/>
            </a:pPr>
            <a:r>
              <a:rPr lang="en-US" b="1" dirty="0" smtClean="0">
                <a:solidFill>
                  <a:srgbClr val="008000"/>
                </a:solidFill>
                <a:latin typeface="Courier New"/>
                <a:cs typeface="Courier New"/>
              </a:rPr>
              <a:t>User-Agent: Mozilla/5.0 (Windows NT 6.1; WOW64)</a:t>
            </a:r>
          </a:p>
          <a:p>
            <a:pPr lvl="1" defTabSz="914400" eaLnBrk="1" hangingPunct="1">
              <a:buNone/>
            </a:pPr>
            <a:r>
              <a:rPr lang="en-US" b="1" dirty="0">
                <a:solidFill>
                  <a:srgbClr val="008000"/>
                </a:solidFill>
                <a:latin typeface="Courier New"/>
                <a:cs typeface="Courier New"/>
              </a:rPr>
              <a:t> </a:t>
            </a:r>
            <a:r>
              <a:rPr lang="en-US" b="1" dirty="0" smtClean="0">
                <a:solidFill>
                  <a:srgbClr val="008000"/>
                </a:solidFill>
                <a:latin typeface="Courier New"/>
                <a:cs typeface="Courier New"/>
              </a:rPr>
              <a:t>   </a:t>
            </a:r>
            <a:r>
              <a:rPr lang="en-US" b="1" dirty="0" err="1" smtClean="0">
                <a:solidFill>
                  <a:srgbClr val="008000"/>
                </a:solidFill>
                <a:latin typeface="Courier New"/>
                <a:cs typeface="Courier New"/>
              </a:rPr>
              <a:t>AppleWebKit</a:t>
            </a:r>
            <a:r>
              <a:rPr lang="en-US" b="1" dirty="0" smtClean="0">
                <a:solidFill>
                  <a:srgbClr val="008000"/>
                </a:solidFill>
                <a:latin typeface="Courier New"/>
                <a:cs typeface="Courier New"/>
              </a:rPr>
              <a:t>/537.36 (KHTML, like Gecko)</a:t>
            </a:r>
          </a:p>
          <a:p>
            <a:pPr lvl="1" defTabSz="914400" eaLnBrk="1" hangingPunct="1">
              <a:buNone/>
            </a:pPr>
            <a:r>
              <a:rPr lang="en-US" b="1" dirty="0">
                <a:solidFill>
                  <a:srgbClr val="008000"/>
                </a:solidFill>
                <a:latin typeface="Courier New"/>
                <a:cs typeface="Courier New"/>
              </a:rPr>
              <a:t> </a:t>
            </a:r>
            <a:r>
              <a:rPr lang="en-US" b="1" dirty="0" smtClean="0">
                <a:solidFill>
                  <a:srgbClr val="008000"/>
                </a:solidFill>
                <a:latin typeface="Courier New"/>
                <a:cs typeface="Courier New"/>
              </a:rPr>
              <a:t>   Chrome/30.0.1599.69 Safari/537.36</a:t>
            </a:r>
          </a:p>
          <a:p>
            <a:pPr lvl="1" defTabSz="914400" eaLnBrk="1" hangingPunct="1">
              <a:buNone/>
            </a:pPr>
            <a:r>
              <a:rPr lang="en-US" b="1" dirty="0" smtClean="0">
                <a:solidFill>
                  <a:srgbClr val="008000"/>
                </a:solidFill>
                <a:latin typeface="Courier New"/>
                <a:cs typeface="Courier New"/>
              </a:rPr>
              <a:t>Accept: text/</a:t>
            </a:r>
            <a:r>
              <a:rPr lang="en-US" b="1" dirty="0" err="1" smtClean="0">
                <a:solidFill>
                  <a:srgbClr val="008000"/>
                </a:solidFill>
                <a:latin typeface="Courier New"/>
                <a:cs typeface="Courier New"/>
              </a:rPr>
              <a:t>html,application</a:t>
            </a:r>
            <a:r>
              <a:rPr lang="en-US" b="1" dirty="0" smtClean="0">
                <a:solidFill>
                  <a:srgbClr val="008000"/>
                </a:solidFill>
                <a:latin typeface="Courier New"/>
                <a:cs typeface="Courier New"/>
              </a:rPr>
              <a:t>/</a:t>
            </a:r>
            <a:r>
              <a:rPr lang="en-US" b="1" dirty="0" err="1" smtClean="0">
                <a:solidFill>
                  <a:srgbClr val="008000"/>
                </a:solidFill>
                <a:latin typeface="Courier New"/>
                <a:cs typeface="Courier New"/>
              </a:rPr>
              <a:t>xhtml+xml</a:t>
            </a:r>
            <a:r>
              <a:rPr lang="en-US" b="1" dirty="0" smtClean="0">
                <a:solidFill>
                  <a:srgbClr val="008000"/>
                </a:solidFill>
                <a:latin typeface="Courier New"/>
                <a:cs typeface="Courier New"/>
              </a:rPr>
              <a:t>,</a:t>
            </a:r>
          </a:p>
          <a:p>
            <a:pPr lvl="1" defTabSz="914400" eaLnBrk="1" hangingPunct="1">
              <a:buNone/>
            </a:pPr>
            <a:r>
              <a:rPr lang="en-US" b="1" dirty="0">
                <a:solidFill>
                  <a:srgbClr val="008000"/>
                </a:solidFill>
                <a:latin typeface="Courier New"/>
                <a:cs typeface="Courier New"/>
              </a:rPr>
              <a:t> </a:t>
            </a:r>
            <a:r>
              <a:rPr lang="en-US" b="1" dirty="0" smtClean="0">
                <a:solidFill>
                  <a:srgbClr val="008000"/>
                </a:solidFill>
                <a:latin typeface="Courier New"/>
                <a:cs typeface="Courier New"/>
              </a:rPr>
              <a:t>   application/</a:t>
            </a:r>
            <a:r>
              <a:rPr lang="en-US" b="1" dirty="0" err="1" smtClean="0">
                <a:solidFill>
                  <a:srgbClr val="008000"/>
                </a:solidFill>
                <a:latin typeface="Courier New"/>
                <a:cs typeface="Courier New"/>
              </a:rPr>
              <a:t>xml;q</a:t>
            </a:r>
            <a:r>
              <a:rPr lang="en-US" b="1" dirty="0" smtClean="0">
                <a:solidFill>
                  <a:srgbClr val="008000"/>
                </a:solidFill>
                <a:latin typeface="Courier New"/>
                <a:cs typeface="Courier New"/>
              </a:rPr>
              <a:t>=0.9,image/</a:t>
            </a:r>
            <a:r>
              <a:rPr lang="en-US" b="1" dirty="0" err="1" smtClean="0">
                <a:solidFill>
                  <a:srgbClr val="008000"/>
                </a:solidFill>
                <a:latin typeface="Courier New"/>
                <a:cs typeface="Courier New"/>
              </a:rPr>
              <a:t>webp</a:t>
            </a:r>
            <a:r>
              <a:rPr lang="en-US" b="1" dirty="0">
                <a:solidFill>
                  <a:srgbClr val="008000"/>
                </a:solidFill>
                <a:latin typeface="Courier New"/>
                <a:cs typeface="Courier New"/>
              </a:rPr>
              <a:t>,*/*;q=0.8</a:t>
            </a:r>
          </a:p>
          <a:p>
            <a:pPr lvl="1" defTabSz="914400" eaLnBrk="1" hangingPunct="1">
              <a:buNone/>
            </a:pPr>
            <a:r>
              <a:rPr lang="en-US" b="1" dirty="0" smtClean="0">
                <a:solidFill>
                  <a:srgbClr val="008000"/>
                </a:solidFill>
                <a:latin typeface="Courier New"/>
                <a:cs typeface="Courier New"/>
              </a:rPr>
              <a:t>Accept-Language: </a:t>
            </a:r>
            <a:r>
              <a:rPr lang="en-US" b="1" dirty="0" err="1" smtClean="0">
                <a:solidFill>
                  <a:srgbClr val="008000"/>
                </a:solidFill>
                <a:latin typeface="Courier New"/>
                <a:cs typeface="Courier New"/>
              </a:rPr>
              <a:t>en-gb,en;q</a:t>
            </a:r>
            <a:r>
              <a:rPr lang="en-US" b="1" dirty="0" smtClean="0">
                <a:solidFill>
                  <a:srgbClr val="008000"/>
                </a:solidFill>
                <a:latin typeface="Courier New"/>
                <a:cs typeface="Courier New"/>
              </a:rPr>
              <a:t>=0.5</a:t>
            </a:r>
          </a:p>
          <a:p>
            <a:pPr lvl="1" defTabSz="914400" eaLnBrk="1" hangingPunct="1">
              <a:buNone/>
            </a:pPr>
            <a:r>
              <a:rPr lang="en-US" b="1" dirty="0" smtClean="0">
                <a:solidFill>
                  <a:srgbClr val="008000"/>
                </a:solidFill>
                <a:latin typeface="Courier New"/>
                <a:cs typeface="Courier New"/>
              </a:rPr>
              <a:t>Accept-Encoding: </a:t>
            </a:r>
            <a:r>
              <a:rPr lang="en-US" b="1" dirty="0" err="1" smtClean="0">
                <a:solidFill>
                  <a:srgbClr val="008000"/>
                </a:solidFill>
                <a:latin typeface="Courier New"/>
                <a:cs typeface="Courier New"/>
              </a:rPr>
              <a:t>gzip,deflate</a:t>
            </a:r>
            <a:r>
              <a:rPr lang="en-US" b="1" dirty="0" smtClean="0">
                <a:solidFill>
                  <a:srgbClr val="008000"/>
                </a:solidFill>
                <a:latin typeface="Courier New"/>
                <a:cs typeface="Courier New"/>
              </a:rPr>
              <a:t>, </a:t>
            </a:r>
            <a:r>
              <a:rPr lang="en-US" b="1" dirty="0" err="1" smtClean="0">
                <a:solidFill>
                  <a:srgbClr val="008000"/>
                </a:solidFill>
                <a:latin typeface="Courier New"/>
                <a:cs typeface="Courier New"/>
              </a:rPr>
              <a:t>sdch</a:t>
            </a:r>
            <a:endParaRPr lang="en-US" b="1" dirty="0" smtClean="0">
              <a:solidFill>
                <a:srgbClr val="008000"/>
              </a:solidFill>
              <a:latin typeface="Courier New"/>
              <a:cs typeface="Courier New"/>
            </a:endParaRPr>
          </a:p>
          <a:p>
            <a:pPr lvl="1" defTabSz="914400" eaLnBrk="1" hangingPunct="1">
              <a:buNone/>
            </a:pPr>
            <a:r>
              <a:rPr lang="en-US" b="1" dirty="0" smtClean="0">
                <a:solidFill>
                  <a:srgbClr val="008000"/>
                </a:solidFill>
                <a:latin typeface="Courier New"/>
                <a:cs typeface="Courier New"/>
              </a:rPr>
              <a:t>Accept-Charset: ISO-8859-1,utf-8;q=0.7,*;q=0.7</a:t>
            </a:r>
          </a:p>
          <a:p>
            <a:pPr lvl="1" defTabSz="914400" eaLnBrk="1" hangingPunct="1">
              <a:buNone/>
            </a:pPr>
            <a:r>
              <a:rPr lang="en-US" b="1" dirty="0" smtClean="0">
                <a:solidFill>
                  <a:srgbClr val="008000"/>
                </a:solidFill>
                <a:latin typeface="Courier New"/>
                <a:cs typeface="Courier New"/>
              </a:rPr>
              <a:t>Connection: keep-alive</a:t>
            </a:r>
          </a:p>
          <a:p>
            <a:pPr lvl="1" defTabSz="914400" eaLnBrk="1" hangingPunct="1">
              <a:buNone/>
            </a:pPr>
            <a:r>
              <a:rPr lang="en-US" b="1" dirty="0" err="1">
                <a:solidFill>
                  <a:srgbClr val="008000"/>
                </a:solidFill>
                <a:latin typeface="Courier New"/>
                <a:cs typeface="Courier New"/>
              </a:rPr>
              <a:t>Referer</a:t>
            </a:r>
            <a:r>
              <a:rPr lang="en-US" b="1" dirty="0">
                <a:solidFill>
                  <a:srgbClr val="008000"/>
                </a:solidFill>
                <a:latin typeface="Courier New"/>
                <a:cs typeface="Courier New"/>
              </a:rPr>
              <a:t>: https://developer.mozilla.org/en-US/docs/HTML/Supported_media_formats</a:t>
            </a:r>
          </a:p>
          <a:p>
            <a:pPr lvl="1" defTabSz="914400" eaLnBrk="1" hangingPunct="1">
              <a:buNone/>
            </a:pPr>
            <a:endParaRPr lang="en-US" b="1" dirty="0" smtClean="0">
              <a:latin typeface="Courier New"/>
              <a:cs typeface="Courier New"/>
            </a:endParaRPr>
          </a:p>
          <a:p>
            <a:pPr lvl="1" defTabSz="914400" eaLnBrk="1" hangingPunct="1">
              <a:buNone/>
            </a:pPr>
            <a:r>
              <a:rPr lang="en-US" b="1" dirty="0" smtClean="0">
                <a:solidFill>
                  <a:srgbClr val="FF0000"/>
                </a:solidFill>
                <a:latin typeface="Courier New"/>
                <a:cs typeface="Courier New"/>
              </a:rPr>
              <a:t>name=</a:t>
            </a:r>
            <a:r>
              <a:rPr lang="en-US" b="1" dirty="0" err="1" smtClean="0">
                <a:solidFill>
                  <a:srgbClr val="FF0000"/>
                </a:solidFill>
                <a:latin typeface="Courier New"/>
                <a:cs typeface="Courier New"/>
              </a:rPr>
              <a:t>MyName&amp;male</a:t>
            </a:r>
            <a:r>
              <a:rPr lang="en-US" b="1" dirty="0" smtClean="0">
                <a:solidFill>
                  <a:srgbClr val="FF0000"/>
                </a:solidFill>
                <a:latin typeface="Courier New"/>
                <a:cs typeface="Courier New"/>
              </a:rPr>
              <a:t>=yes</a:t>
            </a:r>
          </a:p>
        </p:txBody>
      </p:sp>
      <p:pic>
        <p:nvPicPr>
          <p:cNvPr id="8" name="Picture 2" descr="D:\Users\Renaud\Desktop\StageFinEtudesSupinfo\Icons-New\v3\PPT\Remin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415601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Reminders</a:t>
            </a:r>
            <a:r>
              <a:rPr lang="fr-FR" dirty="0" smtClean="0">
                <a:ea typeface="ＭＳ Ｐゴシック" pitchFamily="34" charset="-128"/>
              </a:rPr>
              <a:t> about </a:t>
            </a:r>
            <a:r>
              <a:rPr lang="fr-FR" dirty="0" err="1" smtClean="0">
                <a:ea typeface="ＭＳ Ｐゴシック" pitchFamily="34" charset="-128"/>
              </a:rPr>
              <a:t>verbs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985292"/>
            <a:ext cx="8280920" cy="4230687"/>
          </a:xfrm>
        </p:spPr>
        <p:txBody>
          <a:bodyPr/>
          <a:lstStyle/>
          <a:p>
            <a:pPr defTabSz="914400" eaLnBrk="1" hangingPunct="1"/>
            <a:r>
              <a:rPr lang="en-US" sz="3200" dirty="0" smtClean="0"/>
              <a:t>HTTP defines nine methods (or verbs)</a:t>
            </a:r>
          </a:p>
          <a:p>
            <a:pPr defTabSz="914400" eaLnBrk="1" hangingPunct="1"/>
            <a:r>
              <a:rPr lang="en-US" sz="3200" dirty="0" smtClean="0">
                <a:solidFill>
                  <a:srgbClr val="000000"/>
                </a:solidFill>
              </a:rPr>
              <a:t>The main two are:</a:t>
            </a:r>
          </a:p>
          <a:p>
            <a:pPr lvl="1" defTabSz="914400" eaLnBrk="1" hangingPunct="1"/>
            <a:r>
              <a:rPr lang="en-US" sz="2800" dirty="0" smtClean="0">
                <a:solidFill>
                  <a:srgbClr val="000000"/>
                </a:solidFill>
              </a:rPr>
              <a:t>GET: Request a representation of the resource</a:t>
            </a:r>
          </a:p>
          <a:p>
            <a:pPr lvl="2" defTabSz="914400" eaLnBrk="1" hangingPunct="1"/>
            <a:r>
              <a:rPr lang="en-US" sz="2400" dirty="0" smtClean="0">
                <a:solidFill>
                  <a:srgbClr val="000000"/>
                </a:solidFill>
              </a:rPr>
              <a:t>Data can be passed by query string</a:t>
            </a:r>
          </a:p>
          <a:p>
            <a:pPr lvl="2" defTabSz="914400" eaLnBrk="1" hangingPunct="1"/>
            <a:endParaRPr lang="en-US" sz="2400" dirty="0" smtClean="0">
              <a:solidFill>
                <a:srgbClr val="000000"/>
              </a:solidFill>
            </a:endParaRPr>
          </a:p>
          <a:p>
            <a:pPr lvl="2" defTabSz="914400" eaLnBrk="1" hangingPunct="1"/>
            <a:endParaRPr lang="en-US" sz="2400" dirty="0">
              <a:solidFill>
                <a:srgbClr val="000000"/>
              </a:solidFill>
            </a:endParaRPr>
          </a:p>
          <a:p>
            <a:pPr lvl="1" defTabSz="914400" eaLnBrk="1" hangingPunct="1"/>
            <a:r>
              <a:rPr lang="en-US" sz="2800" dirty="0" smtClean="0">
                <a:solidFill>
                  <a:srgbClr val="000000"/>
                </a:solidFill>
              </a:rPr>
              <a:t>POST: Data is sent to the identified resource</a:t>
            </a:r>
          </a:p>
          <a:p>
            <a:pPr lvl="2" defTabSz="914400" eaLnBrk="1" hangingPunct="1"/>
            <a:r>
              <a:rPr lang="en-US" sz="2400" dirty="0" smtClean="0">
                <a:solidFill>
                  <a:srgbClr val="000000"/>
                </a:solidFill>
              </a:rPr>
              <a:t>Data is included in the request body</a:t>
            </a:r>
            <a:endParaRPr lang="en-US" sz="2400" dirty="0">
              <a:solidFill>
                <a:srgbClr val="000000"/>
              </a:solidFill>
            </a:endParaRP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Remin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3217540"/>
            <a:ext cx="8784976" cy="504056"/>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fr-CH" b="1" dirty="0">
                <a:latin typeface="Courier New" charset="0"/>
              </a:rPr>
              <a:t>search.php?</a:t>
            </a:r>
            <a:r>
              <a:rPr lang="fr-CH" b="1" dirty="0">
                <a:solidFill>
                  <a:srgbClr val="FF0000"/>
                </a:solidFill>
                <a:latin typeface="Courier New" charset="0"/>
              </a:rPr>
              <a:t>name=</a:t>
            </a:r>
            <a:r>
              <a:rPr lang="fr-CH" b="1" dirty="0">
                <a:latin typeface="Courier New" charset="0"/>
              </a:rPr>
              <a:t>john&amp;</a:t>
            </a:r>
            <a:r>
              <a:rPr lang="fr-CH" b="1" dirty="0">
                <a:solidFill>
                  <a:srgbClr val="FF0000"/>
                </a:solidFill>
                <a:latin typeface="Courier New" charset="0"/>
              </a:rPr>
              <a:t>sort=</a:t>
            </a:r>
            <a:r>
              <a:rPr lang="fr-CH" b="1" dirty="0">
                <a:latin typeface="Courier New" charset="0"/>
              </a:rPr>
              <a:t>DESC</a:t>
            </a:r>
          </a:p>
        </p:txBody>
      </p:sp>
    </p:spTree>
    <p:extLst>
      <p:ext uri="{BB962C8B-B14F-4D97-AF65-F5344CB8AC3E}">
        <p14:creationId xmlns:p14="http://schemas.microsoft.com/office/powerpoint/2010/main" val="31320534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Predefined</a:t>
            </a:r>
            <a:r>
              <a:rPr lang="fr-FR" dirty="0" smtClean="0">
                <a:ea typeface="ＭＳ Ｐゴシック" pitchFamily="34" charset="-128"/>
              </a:rPr>
              <a:t> variables</a:t>
            </a:r>
          </a:p>
        </p:txBody>
      </p:sp>
      <p:sp>
        <p:nvSpPr>
          <p:cNvPr id="18434" name="Espace réservé du contenu 2"/>
          <p:cNvSpPr>
            <a:spLocks noGrp="1"/>
          </p:cNvSpPr>
          <p:nvPr>
            <p:ph idx="1"/>
          </p:nvPr>
        </p:nvSpPr>
        <p:spPr>
          <a:xfrm>
            <a:off x="467544" y="985292"/>
            <a:ext cx="8280920" cy="4230687"/>
          </a:xfrm>
        </p:spPr>
        <p:txBody>
          <a:bodyPr/>
          <a:lstStyle/>
          <a:p>
            <a:pPr defTabSz="914400" eaLnBrk="1" hangingPunct="1"/>
            <a:r>
              <a:rPr lang="en-US" sz="3200" dirty="0" smtClean="0"/>
              <a:t>PHP provides special variables for HTTP verbs:</a:t>
            </a:r>
          </a:p>
          <a:p>
            <a:pPr lvl="1" defTabSz="914400" eaLnBrk="1" hangingPunct="1"/>
            <a:r>
              <a:rPr lang="en-US" sz="2800" dirty="0" smtClean="0">
                <a:solidFill>
                  <a:srgbClr val="000000"/>
                </a:solidFill>
              </a:rPr>
              <a:t>$_GET:</a:t>
            </a:r>
          </a:p>
          <a:p>
            <a:pPr lvl="2" defTabSz="914400" eaLnBrk="1" hangingPunct="1"/>
            <a:r>
              <a:rPr lang="en-US" sz="2400" dirty="0" smtClean="0">
                <a:solidFill>
                  <a:srgbClr val="000000"/>
                </a:solidFill>
              </a:rPr>
              <a:t>Associative array containing data sent via query string</a:t>
            </a:r>
          </a:p>
          <a:p>
            <a:pPr lvl="1" defTabSz="914400" eaLnBrk="1" hangingPunct="1"/>
            <a:r>
              <a:rPr lang="en-US" sz="2800" dirty="0" smtClean="0">
                <a:solidFill>
                  <a:srgbClr val="000000"/>
                </a:solidFill>
              </a:rPr>
              <a:t>$_POST:</a:t>
            </a:r>
          </a:p>
          <a:p>
            <a:pPr lvl="2" defTabSz="914400" eaLnBrk="1" hangingPunct="1"/>
            <a:r>
              <a:rPr lang="en-US" sz="2400" dirty="0" smtClean="0">
                <a:solidFill>
                  <a:srgbClr val="000000"/>
                </a:solidFill>
              </a:rPr>
              <a:t>Associative array containing data sent via request body</a:t>
            </a:r>
          </a:p>
          <a:p>
            <a:pPr defTabSz="914400" eaLnBrk="1" hangingPunct="1"/>
            <a:r>
              <a:rPr lang="en-US" sz="3200" dirty="0" smtClean="0">
                <a:solidFill>
                  <a:srgbClr val="000000"/>
                </a:solidFill>
              </a:rPr>
              <a:t>Another useful variable exists:</a:t>
            </a:r>
          </a:p>
          <a:p>
            <a:pPr lvl="1" defTabSz="914400" eaLnBrk="1" hangingPunct="1"/>
            <a:r>
              <a:rPr lang="en-US" sz="2800" dirty="0" smtClean="0">
                <a:solidFill>
                  <a:srgbClr val="000000"/>
                </a:solidFill>
              </a:rPr>
              <a:t>$_FILES:</a:t>
            </a:r>
          </a:p>
          <a:p>
            <a:pPr lvl="2" defTabSz="914400" eaLnBrk="1" hangingPunct="1"/>
            <a:r>
              <a:rPr lang="en-US" sz="2400" dirty="0" smtClean="0">
                <a:solidFill>
                  <a:srgbClr val="000000"/>
                </a:solidFill>
              </a:rPr>
              <a:t>Associative array of files uploaded via POST method</a:t>
            </a:r>
            <a:endParaRPr lang="en-US" sz="2400" dirty="0">
              <a:solidFill>
                <a:srgbClr val="000000"/>
              </a:solidFill>
            </a:endParaRP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781966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$_GET variable</a:t>
            </a: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777380"/>
            <a:ext cx="8784976" cy="936104"/>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charset="0"/>
              </a:rPr>
              <a:t>&lt;a </a:t>
            </a:r>
            <a:r>
              <a:rPr lang="en-US" b="1" dirty="0" err="1">
                <a:solidFill>
                  <a:srgbClr val="C00000"/>
                </a:solidFill>
                <a:latin typeface="Courier New" charset="0"/>
              </a:rPr>
              <a:t>href</a:t>
            </a:r>
            <a:r>
              <a:rPr lang="en-US" b="1" dirty="0">
                <a:solidFill>
                  <a:schemeClr val="tx1"/>
                </a:solidFill>
                <a:latin typeface="Courier New" charset="0"/>
              </a:rPr>
              <a:t>=</a:t>
            </a:r>
            <a:r>
              <a:rPr lang="en-US" b="1" dirty="0">
                <a:solidFill>
                  <a:srgbClr val="00B050"/>
                </a:solidFill>
                <a:latin typeface="Courier New" charset="0"/>
              </a:rPr>
              <a:t>"/product/</a:t>
            </a:r>
            <a:r>
              <a:rPr lang="en-US" b="1" dirty="0" err="1">
                <a:solidFill>
                  <a:srgbClr val="00B050"/>
                </a:solidFill>
                <a:latin typeface="Courier New" charset="0"/>
              </a:rPr>
              <a:t>show.php?productId</a:t>
            </a:r>
            <a:r>
              <a:rPr lang="en-US" b="1" dirty="0">
                <a:solidFill>
                  <a:srgbClr val="00B050"/>
                </a:solidFill>
                <a:latin typeface="Courier New" charset="0"/>
              </a:rPr>
              <a:t>=123"</a:t>
            </a:r>
            <a:r>
              <a:rPr lang="en-US" b="1" dirty="0">
                <a:solidFill>
                  <a:srgbClr val="0070C0"/>
                </a:solidFill>
                <a:latin typeface="Courier New" charset="0"/>
              </a:rPr>
              <a:t>&gt;</a:t>
            </a:r>
          </a:p>
          <a:p>
            <a:r>
              <a:rPr lang="en-US" b="1" dirty="0">
                <a:solidFill>
                  <a:srgbClr val="4D4D4D"/>
                </a:solidFill>
                <a:latin typeface="Courier New" charset="0"/>
              </a:rPr>
              <a:t>  </a:t>
            </a:r>
            <a:r>
              <a:rPr lang="en-US" b="1" dirty="0">
                <a:solidFill>
                  <a:schemeClr val="tx1"/>
                </a:solidFill>
                <a:latin typeface="Courier New" charset="0"/>
              </a:rPr>
              <a:t>View Product</a:t>
            </a:r>
          </a:p>
          <a:p>
            <a:r>
              <a:rPr lang="en-US" b="1" dirty="0">
                <a:solidFill>
                  <a:srgbClr val="0070C0"/>
                </a:solidFill>
                <a:latin typeface="Courier New" charset="0"/>
              </a:rPr>
              <a:t>&lt;/a&gt;</a:t>
            </a:r>
          </a:p>
        </p:txBody>
      </p:sp>
      <p:sp>
        <p:nvSpPr>
          <p:cNvPr id="8" name="Rectangle à coins arrondis 4"/>
          <p:cNvSpPr/>
          <p:nvPr/>
        </p:nvSpPr>
        <p:spPr>
          <a:xfrm>
            <a:off x="179512" y="3505572"/>
            <a:ext cx="8784976" cy="1512168"/>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&lt;?</a:t>
            </a:r>
            <a:r>
              <a:rPr lang="fr-FR" b="1" dirty="0" err="1" smtClean="0">
                <a:solidFill>
                  <a:schemeClr val="tx1"/>
                </a:solidFill>
                <a:latin typeface="Courier New" charset="0"/>
              </a:rPr>
              <a:t>php</a:t>
            </a:r>
            <a:r>
              <a:rPr lang="fr-FR" b="1" dirty="0" smtClean="0">
                <a:solidFill>
                  <a:schemeClr val="tx1"/>
                </a:solidFill>
                <a:latin typeface="Courier New" charset="0"/>
              </a:rPr>
              <a:t> </a:t>
            </a:r>
            <a:r>
              <a:rPr lang="fr-FR" b="1" dirty="0" smtClean="0">
                <a:solidFill>
                  <a:srgbClr val="479B8F"/>
                </a:solidFill>
                <a:latin typeface="Courier New" charset="0"/>
              </a:rPr>
              <a:t>// File </a:t>
            </a:r>
            <a:r>
              <a:rPr lang="fr-FR" b="1" dirty="0" err="1" smtClean="0">
                <a:solidFill>
                  <a:srgbClr val="479B8F"/>
                </a:solidFill>
                <a:latin typeface="Courier New" charset="0"/>
              </a:rPr>
              <a:t>show.php</a:t>
            </a:r>
            <a:endParaRPr lang="fr-FR" b="1" dirty="0">
              <a:solidFill>
                <a:srgbClr val="479B8F"/>
              </a:solidFill>
              <a:latin typeface="Courier New" charset="0"/>
            </a:endParaRPr>
          </a:p>
          <a:p>
            <a:pPr eaLnBrk="1" hangingPunct="1">
              <a:spcBef>
                <a:spcPts val="0"/>
              </a:spcBef>
              <a:spcAft>
                <a:spcPct val="30000"/>
              </a:spcAft>
              <a:buClr>
                <a:schemeClr val="hlink"/>
              </a:buClr>
              <a:buFont typeface="Wingdings" charset="0"/>
              <a:buNone/>
            </a:pPr>
            <a:r>
              <a:rPr lang="fr-FR" b="1" dirty="0">
                <a:solidFill>
                  <a:srgbClr val="479B8F"/>
                </a:solidFill>
                <a:latin typeface="Courier New" charset="0"/>
              </a:rPr>
              <a:t>  </a:t>
            </a:r>
            <a:r>
              <a:rPr lang="fr-FR" b="1" dirty="0">
                <a:latin typeface="Courier New" charset="0"/>
              </a:rPr>
              <a:t>$</a:t>
            </a:r>
            <a:r>
              <a:rPr lang="fr-FR" b="1" dirty="0" err="1">
                <a:latin typeface="Courier New" charset="0"/>
              </a:rPr>
              <a:t>productId</a:t>
            </a:r>
            <a:r>
              <a:rPr lang="fr-FR" b="1" dirty="0">
                <a:latin typeface="Courier New" charset="0"/>
              </a:rPr>
              <a:t> = $_GET[</a:t>
            </a:r>
            <a:r>
              <a:rPr lang="fr-FR" b="1" dirty="0">
                <a:solidFill>
                  <a:srgbClr val="00B050"/>
                </a:solidFill>
                <a:latin typeface="Courier New" charset="0"/>
              </a:rPr>
              <a:t>'</a:t>
            </a:r>
            <a:r>
              <a:rPr lang="fr-FR" b="1" dirty="0" err="1">
                <a:solidFill>
                  <a:srgbClr val="00B050"/>
                </a:solidFill>
                <a:latin typeface="Courier New" charset="0"/>
              </a:rPr>
              <a:t>productId</a:t>
            </a:r>
            <a:r>
              <a:rPr lang="fr-FR" b="1" dirty="0">
                <a:solidFill>
                  <a:srgbClr val="00B050"/>
                </a:solidFill>
                <a:latin typeface="Courier New" charset="0"/>
              </a:rPr>
              <a:t>'</a:t>
            </a:r>
            <a:r>
              <a:rPr lang="fr-FR" b="1" dirty="0">
                <a:latin typeface="Courier New" charset="0"/>
              </a:rPr>
              <a:t>];</a:t>
            </a:r>
          </a:p>
          <a:p>
            <a:pPr eaLnBrk="1" hangingPunct="1">
              <a:spcBef>
                <a:spcPts val="0"/>
              </a:spcBef>
              <a:spcAft>
                <a:spcPct val="30000"/>
              </a:spcAft>
              <a:buClr>
                <a:schemeClr val="hlink"/>
              </a:buClr>
              <a:buFont typeface="Wingdings" charset="0"/>
              <a:buNone/>
            </a:pPr>
            <a:r>
              <a:rPr lang="fr-FR" b="1" dirty="0">
                <a:latin typeface="Courier New" charset="0"/>
              </a:rPr>
              <a:t>  </a:t>
            </a:r>
            <a:r>
              <a:rPr lang="fr-FR" b="1" dirty="0" err="1">
                <a:solidFill>
                  <a:srgbClr val="0070C0"/>
                </a:solidFill>
                <a:latin typeface="Courier New" charset="0"/>
              </a:rPr>
              <a:t>echo</a:t>
            </a:r>
            <a:r>
              <a:rPr lang="fr-FR" b="1" dirty="0">
                <a:solidFill>
                  <a:srgbClr val="0070C0"/>
                </a:solidFill>
                <a:latin typeface="Courier New" charset="0"/>
              </a:rPr>
              <a:t> </a:t>
            </a:r>
            <a:r>
              <a:rPr lang="fr-FR" b="1" dirty="0">
                <a:latin typeface="Courier New" charset="0"/>
              </a:rPr>
              <a:t>$</a:t>
            </a:r>
            <a:r>
              <a:rPr lang="fr-FR" b="1" dirty="0" err="1">
                <a:latin typeface="Courier New" charset="0"/>
              </a:rPr>
              <a:t>productId</a:t>
            </a:r>
            <a:r>
              <a:rPr lang="fr-FR" b="1" dirty="0">
                <a:latin typeface="Courier New" charset="0"/>
              </a:rPr>
              <a:t>; </a:t>
            </a:r>
            <a:r>
              <a:rPr lang="fr-FR" b="1" dirty="0">
                <a:solidFill>
                  <a:srgbClr val="479B8F"/>
                </a:solidFill>
                <a:latin typeface="Courier New" charset="0"/>
              </a:rPr>
              <a:t>// Displays 123</a:t>
            </a: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?&gt;</a:t>
            </a:r>
            <a:endParaRPr lang="fr-CH" b="1" dirty="0">
              <a:solidFill>
                <a:schemeClr val="tx1"/>
              </a:solidFill>
              <a:latin typeface="Courier New" charset="0"/>
            </a:endParaRPr>
          </a:p>
        </p:txBody>
      </p:sp>
      <p:sp>
        <p:nvSpPr>
          <p:cNvPr id="2" name="Curved Left Arrow 1"/>
          <p:cNvSpPr/>
          <p:nvPr/>
        </p:nvSpPr>
        <p:spPr>
          <a:xfrm>
            <a:off x="6035793" y="2209428"/>
            <a:ext cx="1008112" cy="20162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7259929" y="2838336"/>
            <a:ext cx="1056487" cy="523220"/>
          </a:xfrm>
          <a:prstGeom prst="rect">
            <a:avLst/>
          </a:prstGeom>
          <a:noFill/>
        </p:spPr>
        <p:txBody>
          <a:bodyPr wrap="none" rtlCol="0">
            <a:spAutoFit/>
          </a:bodyPr>
          <a:lstStyle/>
          <a:p>
            <a:r>
              <a:rPr lang="en-US" sz="2800" i="1" dirty="0" smtClean="0">
                <a:latin typeface="+mn-lt"/>
              </a:rPr>
              <a:t>Click!</a:t>
            </a:r>
            <a:endParaRPr lang="en-US" sz="2800" i="1" dirty="0">
              <a:latin typeface="+mn-lt"/>
            </a:endParaRPr>
          </a:p>
        </p:txBody>
      </p:sp>
    </p:spTree>
    <p:extLst>
      <p:ext uri="{BB962C8B-B14F-4D97-AF65-F5344CB8AC3E}">
        <p14:creationId xmlns:p14="http://schemas.microsoft.com/office/powerpoint/2010/main" val="2634708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$_GET variable</a:t>
            </a: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345332"/>
            <a:ext cx="8784976" cy="1368152"/>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charset="0"/>
              </a:rPr>
              <a:t>&lt;form </a:t>
            </a:r>
            <a:r>
              <a:rPr lang="en-US" b="1" dirty="0">
                <a:solidFill>
                  <a:srgbClr val="C00000"/>
                </a:solidFill>
                <a:latin typeface="Courier New" charset="0"/>
              </a:rPr>
              <a:t>id</a:t>
            </a:r>
            <a:r>
              <a:rPr lang="en-US" b="1" dirty="0">
                <a:solidFill>
                  <a:schemeClr val="tx1"/>
                </a:solidFill>
                <a:latin typeface="Courier New" charset="0"/>
              </a:rPr>
              <a:t>=</a:t>
            </a:r>
            <a:r>
              <a:rPr lang="en-US" b="1" dirty="0">
                <a:solidFill>
                  <a:srgbClr val="00B050"/>
                </a:solidFill>
                <a:latin typeface="Courier New" charset="0"/>
              </a:rPr>
              <a:t>"form1"</a:t>
            </a:r>
            <a:r>
              <a:rPr lang="en-US" b="1" dirty="0">
                <a:solidFill>
                  <a:srgbClr val="4D4D4D"/>
                </a:solidFill>
                <a:latin typeface="Courier New" charset="0"/>
              </a:rPr>
              <a:t> </a:t>
            </a:r>
            <a:r>
              <a:rPr lang="en-US" b="1" dirty="0">
                <a:solidFill>
                  <a:srgbClr val="C00000"/>
                </a:solidFill>
                <a:latin typeface="Courier New" charset="0"/>
              </a:rPr>
              <a:t>action</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search.php</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C00000"/>
                </a:solidFill>
                <a:latin typeface="Courier New" charset="0"/>
              </a:rPr>
              <a:t>method</a:t>
            </a:r>
            <a:r>
              <a:rPr lang="en-US" b="1" dirty="0">
                <a:solidFill>
                  <a:schemeClr val="tx1"/>
                </a:solidFill>
                <a:latin typeface="Courier New" charset="0"/>
              </a:rPr>
              <a:t>=</a:t>
            </a:r>
            <a:r>
              <a:rPr lang="en-US" b="1" dirty="0">
                <a:solidFill>
                  <a:srgbClr val="00B050"/>
                </a:solidFill>
                <a:latin typeface="Courier New" charset="0"/>
              </a:rPr>
              <a:t>"GET"</a:t>
            </a:r>
            <a:r>
              <a:rPr lang="en-US" b="1" dirty="0">
                <a:solidFill>
                  <a:srgbClr val="0070C0"/>
                </a:solidFill>
                <a:latin typeface="Courier New" charset="0"/>
              </a:rPr>
              <a:t>&gt;</a:t>
            </a:r>
          </a:p>
          <a:p>
            <a:r>
              <a:rPr lang="en-US" b="1" dirty="0">
                <a:solidFill>
                  <a:srgbClr val="4D4D4D"/>
                </a:solidFill>
                <a:latin typeface="Courier New" charset="0"/>
              </a:rPr>
              <a:t>  </a:t>
            </a:r>
            <a:r>
              <a:rPr lang="en-US" b="1" dirty="0">
                <a:solidFill>
                  <a:srgbClr val="0070C0"/>
                </a:solidFill>
                <a:latin typeface="Courier New" charset="0"/>
              </a:rPr>
              <a:t>&lt;input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"text"</a:t>
            </a:r>
            <a:r>
              <a:rPr lang="en-US" b="1" dirty="0">
                <a:solidFill>
                  <a:srgbClr val="4D4D4D"/>
                </a:solidFill>
                <a:latin typeface="Courier New" charset="0"/>
              </a:rPr>
              <a:t> </a:t>
            </a:r>
            <a:r>
              <a:rPr lang="en-US" b="1" dirty="0">
                <a:solidFill>
                  <a:srgbClr val="C00000"/>
                </a:solidFill>
                <a:latin typeface="Courier New" charset="0"/>
              </a:rPr>
              <a:t>name</a:t>
            </a:r>
            <a:r>
              <a:rPr lang="en-US" b="1" dirty="0">
                <a:solidFill>
                  <a:schemeClr val="tx1"/>
                </a:solidFill>
                <a:latin typeface="Courier New" charset="0"/>
              </a:rPr>
              <a:t>=</a:t>
            </a:r>
            <a:r>
              <a:rPr lang="en-US" b="1" dirty="0">
                <a:solidFill>
                  <a:srgbClr val="00B050"/>
                </a:solidFill>
                <a:latin typeface="Courier New" charset="0"/>
              </a:rPr>
              <a:t>"query"</a:t>
            </a:r>
            <a:r>
              <a:rPr lang="en-US" b="1" dirty="0">
                <a:solidFill>
                  <a:srgbClr val="4D4D4D"/>
                </a:solidFill>
                <a:latin typeface="Courier New" charset="0"/>
              </a:rPr>
              <a:t> </a:t>
            </a:r>
            <a:r>
              <a:rPr lang="en-US" b="1" dirty="0">
                <a:solidFill>
                  <a:srgbClr val="0070C0"/>
                </a:solidFill>
                <a:latin typeface="Courier New" charset="0"/>
              </a:rPr>
              <a:t>/&gt;</a:t>
            </a:r>
            <a:endParaRPr lang="en-US" b="1" dirty="0">
              <a:solidFill>
                <a:srgbClr val="4D4D4D"/>
              </a:solidFill>
              <a:latin typeface="Courier New" charset="0"/>
            </a:endParaRPr>
          </a:p>
          <a:p>
            <a:r>
              <a:rPr lang="en-US" b="1" dirty="0">
                <a:solidFill>
                  <a:srgbClr val="4D4D4D"/>
                </a:solidFill>
                <a:latin typeface="Courier New" charset="0"/>
              </a:rPr>
              <a:t>  </a:t>
            </a:r>
            <a:r>
              <a:rPr lang="en-US" b="1" dirty="0">
                <a:solidFill>
                  <a:srgbClr val="0070C0"/>
                </a:solidFill>
                <a:latin typeface="Courier New" charset="0"/>
              </a:rPr>
              <a:t>&lt;input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"submit"</a:t>
            </a:r>
            <a:r>
              <a:rPr lang="en-US" b="1" dirty="0">
                <a:solidFill>
                  <a:srgbClr val="4D4D4D"/>
                </a:solidFill>
                <a:latin typeface="Courier New" charset="0"/>
              </a:rPr>
              <a:t> </a:t>
            </a:r>
            <a:r>
              <a:rPr lang="en-US" b="1" dirty="0">
                <a:solidFill>
                  <a:srgbClr val="C00000"/>
                </a:solidFill>
                <a:latin typeface="Courier New" charset="0"/>
              </a:rPr>
              <a:t>value</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Envoyer</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0070C0"/>
                </a:solidFill>
                <a:latin typeface="Courier New" charset="0"/>
              </a:rPr>
              <a:t>/&gt;</a:t>
            </a:r>
          </a:p>
          <a:p>
            <a:r>
              <a:rPr lang="en-US" b="1" dirty="0">
                <a:solidFill>
                  <a:srgbClr val="0070C0"/>
                </a:solidFill>
                <a:latin typeface="Courier New" charset="0"/>
              </a:rPr>
              <a:t>&lt;/form&gt;</a:t>
            </a:r>
          </a:p>
        </p:txBody>
      </p:sp>
      <p:sp>
        <p:nvSpPr>
          <p:cNvPr id="8" name="Rectangle à coins arrondis 4"/>
          <p:cNvSpPr/>
          <p:nvPr/>
        </p:nvSpPr>
        <p:spPr>
          <a:xfrm>
            <a:off x="179512" y="3505572"/>
            <a:ext cx="8784976" cy="1512168"/>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a:t>
            </a:r>
            <a:r>
              <a:rPr lang="fr-FR" b="1" dirty="0" err="1" smtClean="0">
                <a:solidFill>
                  <a:srgbClr val="0070C0"/>
                </a:solidFill>
                <a:latin typeface="Courier New" charset="0"/>
              </a:rPr>
              <a:t>php</a:t>
            </a:r>
            <a:r>
              <a:rPr lang="fr-FR" b="1" dirty="0" smtClean="0">
                <a:solidFill>
                  <a:srgbClr val="0070C0"/>
                </a:solidFill>
                <a:latin typeface="Courier New" charset="0"/>
              </a:rPr>
              <a:t> </a:t>
            </a:r>
            <a:r>
              <a:rPr lang="fr-FR" b="1" dirty="0" smtClean="0">
                <a:solidFill>
                  <a:srgbClr val="479B8F"/>
                </a:solidFill>
                <a:latin typeface="Courier New" charset="0"/>
              </a:rPr>
              <a:t>// File </a:t>
            </a:r>
            <a:r>
              <a:rPr lang="fr-FR" b="1" dirty="0" err="1" smtClean="0">
                <a:solidFill>
                  <a:srgbClr val="479B8F"/>
                </a:solidFill>
                <a:latin typeface="Courier New" charset="0"/>
              </a:rPr>
              <a:t>search.php</a:t>
            </a:r>
            <a:endParaRPr lang="fr-FR" b="1" dirty="0">
              <a:solidFill>
                <a:srgbClr val="479B8F"/>
              </a:solidFill>
              <a:latin typeface="Courier New" charset="0"/>
            </a:endParaRPr>
          </a:p>
          <a:p>
            <a:pPr eaLnBrk="1" hangingPunct="1">
              <a:spcBef>
                <a:spcPts val="0"/>
              </a:spcBef>
              <a:spcAft>
                <a:spcPct val="30000"/>
              </a:spcAft>
              <a:buClr>
                <a:schemeClr val="hlink"/>
              </a:buClr>
              <a:buFont typeface="Wingdings" charset="0"/>
              <a:buNone/>
            </a:pPr>
            <a:r>
              <a:rPr lang="fr-FR" b="1" dirty="0">
                <a:solidFill>
                  <a:srgbClr val="479B8F"/>
                </a:solidFill>
                <a:latin typeface="Courier New" charset="0"/>
              </a:rPr>
              <a:t>  </a:t>
            </a:r>
            <a:r>
              <a:rPr lang="fr-FR" b="1" dirty="0">
                <a:latin typeface="Courier New" charset="0"/>
              </a:rPr>
              <a:t>$</a:t>
            </a:r>
            <a:r>
              <a:rPr lang="fr-FR" b="1" dirty="0" err="1">
                <a:latin typeface="Courier New" charset="0"/>
              </a:rPr>
              <a:t>query</a:t>
            </a:r>
            <a:r>
              <a:rPr lang="fr-FR" b="1" dirty="0">
                <a:latin typeface="Courier New" charset="0"/>
              </a:rPr>
              <a:t>= $_GET[</a:t>
            </a:r>
            <a:r>
              <a:rPr lang="fr-FR" b="1" dirty="0">
                <a:solidFill>
                  <a:srgbClr val="00B050"/>
                </a:solidFill>
                <a:latin typeface="Courier New" charset="0"/>
              </a:rPr>
              <a:t>'</a:t>
            </a:r>
            <a:r>
              <a:rPr lang="fr-FR" b="1" dirty="0" err="1">
                <a:solidFill>
                  <a:srgbClr val="00B050"/>
                </a:solidFill>
                <a:latin typeface="Courier New" charset="0"/>
              </a:rPr>
              <a:t>query</a:t>
            </a:r>
            <a:r>
              <a:rPr lang="fr-FR" b="1" dirty="0">
                <a:solidFill>
                  <a:srgbClr val="00B050"/>
                </a:solidFill>
                <a:latin typeface="Courier New" charset="0"/>
              </a:rPr>
              <a:t>'</a:t>
            </a:r>
            <a:r>
              <a:rPr lang="fr-FR" b="1" dirty="0">
                <a:latin typeface="Courier New" charset="0"/>
              </a:rPr>
              <a:t>];</a:t>
            </a:r>
          </a:p>
          <a:p>
            <a:pPr eaLnBrk="1" hangingPunct="1">
              <a:spcBef>
                <a:spcPts val="0"/>
              </a:spcBef>
              <a:spcAft>
                <a:spcPct val="30000"/>
              </a:spcAft>
              <a:buClr>
                <a:schemeClr val="hlink"/>
              </a:buClr>
              <a:buFont typeface="Wingdings" charset="0"/>
              <a:buNone/>
            </a:pPr>
            <a:r>
              <a:rPr lang="fr-FR" b="1" dirty="0">
                <a:latin typeface="Courier New" charset="0"/>
              </a:rPr>
              <a:t>  </a:t>
            </a:r>
            <a:r>
              <a:rPr lang="fr-FR" b="1" dirty="0" err="1">
                <a:solidFill>
                  <a:srgbClr val="0070C0"/>
                </a:solidFill>
                <a:latin typeface="Courier New" charset="0"/>
              </a:rPr>
              <a:t>echo</a:t>
            </a:r>
            <a:r>
              <a:rPr lang="fr-FR" b="1" dirty="0">
                <a:solidFill>
                  <a:srgbClr val="0070C0"/>
                </a:solidFill>
                <a:latin typeface="Courier New" charset="0"/>
              </a:rPr>
              <a:t> </a:t>
            </a:r>
            <a:r>
              <a:rPr lang="fr-FR" b="1" dirty="0">
                <a:latin typeface="Courier New" charset="0"/>
              </a:rPr>
              <a:t>$</a:t>
            </a:r>
            <a:r>
              <a:rPr lang="fr-FR" b="1" dirty="0" err="1">
                <a:latin typeface="Courier New" charset="0"/>
              </a:rPr>
              <a:t>query</a:t>
            </a:r>
            <a:r>
              <a:rPr lang="fr-FR" b="1" dirty="0" smtClean="0">
                <a:latin typeface="Courier New" charset="0"/>
              </a:rPr>
              <a:t>; </a:t>
            </a:r>
            <a:r>
              <a:rPr lang="fr-FR" b="1" dirty="0" smtClean="0">
                <a:solidFill>
                  <a:srgbClr val="479B8F"/>
                </a:solidFill>
                <a:latin typeface="Courier New" charset="0"/>
              </a:rPr>
              <a:t>//</a:t>
            </a:r>
            <a:r>
              <a:rPr lang="fr-FR" b="1" dirty="0">
                <a:solidFill>
                  <a:srgbClr val="479B8F"/>
                </a:solidFill>
                <a:latin typeface="Courier New" charset="0"/>
              </a:rPr>
              <a:t>Displays the </a:t>
            </a:r>
            <a:r>
              <a:rPr lang="fr-FR" b="1" dirty="0" err="1">
                <a:solidFill>
                  <a:srgbClr val="479B8F"/>
                </a:solidFill>
                <a:latin typeface="Courier New" charset="0"/>
              </a:rPr>
              <a:t>query</a:t>
            </a:r>
            <a:r>
              <a:rPr lang="fr-FR" b="1" dirty="0">
                <a:solidFill>
                  <a:srgbClr val="479B8F"/>
                </a:solidFill>
                <a:latin typeface="Courier New" charset="0"/>
              </a:rPr>
              <a:t> </a:t>
            </a:r>
            <a:r>
              <a:rPr lang="fr-FR" b="1" dirty="0" err="1">
                <a:solidFill>
                  <a:srgbClr val="479B8F"/>
                </a:solidFill>
                <a:latin typeface="Courier New" charset="0"/>
              </a:rPr>
              <a:t>parameter</a:t>
            </a:r>
            <a:r>
              <a:rPr lang="fr-FR" b="1" dirty="0">
                <a:solidFill>
                  <a:srgbClr val="479B8F"/>
                </a:solidFill>
                <a:latin typeface="Courier New" charset="0"/>
              </a:rPr>
              <a:t> value</a:t>
            </a:r>
          </a:p>
          <a:p>
            <a:pPr eaLnBrk="1" hangingPunct="1">
              <a:spcBef>
                <a:spcPts val="0"/>
              </a:spcBef>
              <a:spcAft>
                <a:spcPct val="30000"/>
              </a:spcAft>
              <a:buClr>
                <a:schemeClr val="hlink"/>
              </a:buClr>
              <a:buFont typeface="Wingdings" charset="0"/>
              <a:buNone/>
            </a:pPr>
            <a:r>
              <a:rPr lang="fr-FR" b="1" dirty="0">
                <a:solidFill>
                  <a:srgbClr val="0070C0"/>
                </a:solidFill>
                <a:latin typeface="Courier New" charset="0"/>
              </a:rPr>
              <a:t>?&gt;</a:t>
            </a:r>
            <a:endParaRPr lang="fr-CH" b="1" dirty="0">
              <a:solidFill>
                <a:srgbClr val="0070C0"/>
              </a:solidFill>
              <a:latin typeface="Courier New" charset="0"/>
            </a:endParaRPr>
          </a:p>
        </p:txBody>
      </p:sp>
      <p:sp>
        <p:nvSpPr>
          <p:cNvPr id="2" name="Curved Left Arrow 1"/>
          <p:cNvSpPr/>
          <p:nvPr/>
        </p:nvSpPr>
        <p:spPr>
          <a:xfrm>
            <a:off x="6042547" y="2209428"/>
            <a:ext cx="1008112" cy="20162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7266683" y="2838336"/>
            <a:ext cx="1409773" cy="523220"/>
          </a:xfrm>
          <a:prstGeom prst="rect">
            <a:avLst/>
          </a:prstGeom>
          <a:noFill/>
        </p:spPr>
        <p:txBody>
          <a:bodyPr wrap="none" rtlCol="0">
            <a:spAutoFit/>
          </a:bodyPr>
          <a:lstStyle/>
          <a:p>
            <a:r>
              <a:rPr lang="en-US" sz="2800" i="1" dirty="0" smtClean="0">
                <a:latin typeface="+mn-lt"/>
              </a:rPr>
              <a:t>Submit!</a:t>
            </a:r>
            <a:endParaRPr lang="en-US" sz="2800" i="1" dirty="0">
              <a:latin typeface="+mn-lt"/>
            </a:endParaRPr>
          </a:p>
        </p:txBody>
      </p:sp>
    </p:spTree>
    <p:extLst>
      <p:ext uri="{BB962C8B-B14F-4D97-AF65-F5344CB8AC3E}">
        <p14:creationId xmlns:p14="http://schemas.microsoft.com/office/powerpoint/2010/main" val="30392815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$_POST variable</a:t>
            </a: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201316"/>
            <a:ext cx="8784976" cy="1512168"/>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charset="0"/>
              </a:rPr>
              <a:t>&lt;form </a:t>
            </a:r>
            <a:r>
              <a:rPr lang="en-US" b="1" dirty="0">
                <a:solidFill>
                  <a:srgbClr val="C00000"/>
                </a:solidFill>
                <a:latin typeface="Courier New" charset="0"/>
              </a:rPr>
              <a:t>id</a:t>
            </a:r>
            <a:r>
              <a:rPr lang="en-US" b="1" dirty="0">
                <a:solidFill>
                  <a:schemeClr val="tx1"/>
                </a:solidFill>
                <a:latin typeface="Courier New" charset="0"/>
              </a:rPr>
              <a:t>=</a:t>
            </a:r>
            <a:r>
              <a:rPr lang="en-US" b="1" dirty="0">
                <a:solidFill>
                  <a:srgbClr val="00B050"/>
                </a:solidFill>
                <a:latin typeface="Courier New" charset="0"/>
              </a:rPr>
              <a:t>"form1"</a:t>
            </a:r>
            <a:r>
              <a:rPr lang="en-US" b="1" dirty="0">
                <a:solidFill>
                  <a:srgbClr val="4D4D4D"/>
                </a:solidFill>
                <a:latin typeface="Courier New" charset="0"/>
              </a:rPr>
              <a:t> </a:t>
            </a:r>
            <a:r>
              <a:rPr lang="en-US" b="1" dirty="0">
                <a:solidFill>
                  <a:srgbClr val="C00000"/>
                </a:solidFill>
                <a:latin typeface="Courier New" charset="0"/>
              </a:rPr>
              <a:t>action</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login.php</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C00000"/>
                </a:solidFill>
                <a:latin typeface="Courier New" charset="0"/>
              </a:rPr>
              <a:t>method</a:t>
            </a:r>
            <a:r>
              <a:rPr lang="en-US" b="1" dirty="0">
                <a:solidFill>
                  <a:schemeClr val="tx1"/>
                </a:solidFill>
                <a:latin typeface="Courier New" charset="0"/>
              </a:rPr>
              <a:t>=</a:t>
            </a:r>
            <a:r>
              <a:rPr lang="en-US" b="1" dirty="0">
                <a:solidFill>
                  <a:srgbClr val="00B050"/>
                </a:solidFill>
                <a:latin typeface="Courier New" charset="0"/>
              </a:rPr>
              <a:t>"POST"</a:t>
            </a:r>
            <a:r>
              <a:rPr lang="en-US" b="1" dirty="0">
                <a:solidFill>
                  <a:srgbClr val="0070C0"/>
                </a:solidFill>
                <a:latin typeface="Courier New" charset="0"/>
              </a:rPr>
              <a:t>&gt;</a:t>
            </a:r>
          </a:p>
          <a:p>
            <a:r>
              <a:rPr lang="en-US" b="1" dirty="0">
                <a:solidFill>
                  <a:srgbClr val="4D4D4D"/>
                </a:solidFill>
                <a:latin typeface="Courier New" charset="0"/>
              </a:rPr>
              <a:t>  </a:t>
            </a:r>
            <a:r>
              <a:rPr lang="en-US" b="1" dirty="0">
                <a:solidFill>
                  <a:srgbClr val="0070C0"/>
                </a:solidFill>
                <a:latin typeface="Courier New" charset="0"/>
              </a:rPr>
              <a:t>&lt;input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"text"</a:t>
            </a:r>
            <a:r>
              <a:rPr lang="en-US" b="1" dirty="0">
                <a:solidFill>
                  <a:srgbClr val="4D4D4D"/>
                </a:solidFill>
                <a:latin typeface="Courier New" charset="0"/>
              </a:rPr>
              <a:t> </a:t>
            </a:r>
            <a:r>
              <a:rPr lang="en-US" b="1" dirty="0">
                <a:solidFill>
                  <a:srgbClr val="C00000"/>
                </a:solidFill>
                <a:latin typeface="Courier New" charset="0"/>
              </a:rPr>
              <a:t>name</a:t>
            </a:r>
            <a:r>
              <a:rPr lang="en-US" b="1" dirty="0">
                <a:solidFill>
                  <a:schemeClr val="tx1"/>
                </a:solidFill>
                <a:latin typeface="Courier New" charset="0"/>
              </a:rPr>
              <a:t>=</a:t>
            </a:r>
            <a:r>
              <a:rPr lang="en-US" b="1" dirty="0">
                <a:solidFill>
                  <a:srgbClr val="00B050"/>
                </a:solidFill>
                <a:latin typeface="Courier New" charset="0"/>
              </a:rPr>
              <a:t>"username"</a:t>
            </a:r>
            <a:r>
              <a:rPr lang="en-US" b="1" dirty="0">
                <a:solidFill>
                  <a:srgbClr val="4D4D4D"/>
                </a:solidFill>
                <a:latin typeface="Courier New" charset="0"/>
              </a:rPr>
              <a:t> </a:t>
            </a:r>
            <a:r>
              <a:rPr lang="en-US" b="1" dirty="0">
                <a:solidFill>
                  <a:srgbClr val="0070C0"/>
                </a:solidFill>
                <a:latin typeface="Courier New" charset="0"/>
              </a:rPr>
              <a:t>/&gt;</a:t>
            </a:r>
          </a:p>
          <a:p>
            <a:r>
              <a:rPr lang="en-US" b="1" dirty="0">
                <a:solidFill>
                  <a:srgbClr val="0070C0"/>
                </a:solidFill>
                <a:latin typeface="Courier New" charset="0"/>
              </a:rPr>
              <a:t>  &lt;input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"text"</a:t>
            </a:r>
            <a:r>
              <a:rPr lang="en-US" b="1" dirty="0">
                <a:solidFill>
                  <a:srgbClr val="4D4D4D"/>
                </a:solidFill>
                <a:latin typeface="Courier New" charset="0"/>
              </a:rPr>
              <a:t> </a:t>
            </a:r>
            <a:r>
              <a:rPr lang="en-US" b="1" dirty="0">
                <a:solidFill>
                  <a:srgbClr val="C00000"/>
                </a:solidFill>
                <a:latin typeface="Courier New" charset="0"/>
              </a:rPr>
              <a:t>name</a:t>
            </a:r>
            <a:r>
              <a:rPr lang="en-US" b="1" dirty="0">
                <a:solidFill>
                  <a:schemeClr val="tx1"/>
                </a:solidFill>
                <a:latin typeface="Courier New" charset="0"/>
              </a:rPr>
              <a:t>=</a:t>
            </a:r>
            <a:r>
              <a:rPr lang="en-US" b="1" dirty="0">
                <a:solidFill>
                  <a:srgbClr val="00B050"/>
                </a:solidFill>
                <a:latin typeface="Courier New" charset="0"/>
              </a:rPr>
              <a:t>"password"</a:t>
            </a:r>
            <a:r>
              <a:rPr lang="en-US" b="1" dirty="0">
                <a:solidFill>
                  <a:srgbClr val="4D4D4D"/>
                </a:solidFill>
                <a:latin typeface="Courier New" charset="0"/>
              </a:rPr>
              <a:t> </a:t>
            </a:r>
            <a:r>
              <a:rPr lang="en-US" b="1" dirty="0">
                <a:solidFill>
                  <a:srgbClr val="0070C0"/>
                </a:solidFill>
                <a:latin typeface="Courier New" charset="0"/>
              </a:rPr>
              <a:t>/&gt;</a:t>
            </a:r>
            <a:endParaRPr lang="en-US" b="1" dirty="0">
              <a:solidFill>
                <a:srgbClr val="4D4D4D"/>
              </a:solidFill>
              <a:latin typeface="Courier New" charset="0"/>
            </a:endParaRPr>
          </a:p>
          <a:p>
            <a:r>
              <a:rPr lang="en-US" b="1" dirty="0">
                <a:solidFill>
                  <a:srgbClr val="4D4D4D"/>
                </a:solidFill>
                <a:latin typeface="Courier New" charset="0"/>
              </a:rPr>
              <a:t>  </a:t>
            </a:r>
            <a:r>
              <a:rPr lang="en-US" b="1" dirty="0">
                <a:solidFill>
                  <a:srgbClr val="0070C0"/>
                </a:solidFill>
                <a:latin typeface="Courier New" charset="0"/>
              </a:rPr>
              <a:t>&lt;input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"submit"</a:t>
            </a:r>
            <a:r>
              <a:rPr lang="en-US" b="1" dirty="0">
                <a:solidFill>
                  <a:srgbClr val="4D4D4D"/>
                </a:solidFill>
                <a:latin typeface="Courier New" charset="0"/>
              </a:rPr>
              <a:t> </a:t>
            </a:r>
            <a:r>
              <a:rPr lang="en-US" b="1" dirty="0">
                <a:solidFill>
                  <a:srgbClr val="C00000"/>
                </a:solidFill>
                <a:latin typeface="Courier New" charset="0"/>
              </a:rPr>
              <a:t>value</a:t>
            </a:r>
            <a:r>
              <a:rPr lang="en-US" b="1" dirty="0" smtClean="0">
                <a:solidFill>
                  <a:schemeClr val="tx1"/>
                </a:solidFill>
                <a:latin typeface="Courier New" charset="0"/>
              </a:rPr>
              <a:t>=</a:t>
            </a:r>
            <a:r>
              <a:rPr lang="en-US" b="1" dirty="0" smtClean="0">
                <a:solidFill>
                  <a:srgbClr val="00B050"/>
                </a:solidFill>
                <a:latin typeface="Courier New" charset="0"/>
              </a:rPr>
              <a:t>"Submit"</a:t>
            </a:r>
            <a:r>
              <a:rPr lang="en-US" b="1" dirty="0" smtClean="0">
                <a:solidFill>
                  <a:srgbClr val="4D4D4D"/>
                </a:solidFill>
                <a:latin typeface="Courier New" charset="0"/>
              </a:rPr>
              <a:t> </a:t>
            </a:r>
            <a:r>
              <a:rPr lang="en-US" b="1" dirty="0">
                <a:solidFill>
                  <a:srgbClr val="0070C0"/>
                </a:solidFill>
                <a:latin typeface="Courier New" charset="0"/>
              </a:rPr>
              <a:t>/&gt;</a:t>
            </a:r>
          </a:p>
          <a:p>
            <a:r>
              <a:rPr lang="en-US" b="1" dirty="0">
                <a:solidFill>
                  <a:srgbClr val="0070C0"/>
                </a:solidFill>
                <a:latin typeface="Courier New" charset="0"/>
              </a:rPr>
              <a:t>&lt;/form&gt;</a:t>
            </a:r>
          </a:p>
        </p:txBody>
      </p:sp>
      <p:sp>
        <p:nvSpPr>
          <p:cNvPr id="8" name="Rectangle à coins arrondis 4"/>
          <p:cNvSpPr/>
          <p:nvPr/>
        </p:nvSpPr>
        <p:spPr>
          <a:xfrm>
            <a:off x="179512" y="3505572"/>
            <a:ext cx="8784976" cy="1512168"/>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&lt;?</a:t>
            </a:r>
            <a:r>
              <a:rPr lang="fr-FR" b="1" dirty="0" err="1" smtClean="0">
                <a:solidFill>
                  <a:schemeClr val="tx1"/>
                </a:solidFill>
                <a:latin typeface="Courier New" charset="0"/>
              </a:rPr>
              <a:t>php</a:t>
            </a:r>
            <a:r>
              <a:rPr lang="fr-FR" b="1" dirty="0" smtClean="0">
                <a:solidFill>
                  <a:schemeClr val="tx1"/>
                </a:solidFill>
                <a:latin typeface="Courier New" charset="0"/>
              </a:rPr>
              <a:t> </a:t>
            </a:r>
            <a:r>
              <a:rPr lang="fr-FR" b="1" dirty="0" smtClean="0">
                <a:solidFill>
                  <a:srgbClr val="479B8F"/>
                </a:solidFill>
                <a:latin typeface="Courier New" charset="0"/>
              </a:rPr>
              <a:t>// File </a:t>
            </a:r>
            <a:r>
              <a:rPr lang="fr-FR" b="1" dirty="0" err="1" smtClean="0">
                <a:solidFill>
                  <a:srgbClr val="479B8F"/>
                </a:solidFill>
                <a:latin typeface="Courier New" charset="0"/>
              </a:rPr>
              <a:t>login.php</a:t>
            </a:r>
            <a:endParaRPr lang="fr-FR" b="1" dirty="0">
              <a:solidFill>
                <a:srgbClr val="479B8F"/>
              </a:solidFill>
              <a:latin typeface="Courier New" charset="0"/>
            </a:endParaRPr>
          </a:p>
          <a:p>
            <a:pPr eaLnBrk="1" hangingPunct="1">
              <a:spcBef>
                <a:spcPts val="0"/>
              </a:spcBef>
              <a:spcAft>
                <a:spcPct val="30000"/>
              </a:spcAft>
              <a:buClr>
                <a:schemeClr val="hlink"/>
              </a:buClr>
              <a:buFont typeface="Wingdings" charset="0"/>
              <a:buNone/>
            </a:pPr>
            <a:r>
              <a:rPr lang="fr-FR" b="1" dirty="0">
                <a:solidFill>
                  <a:srgbClr val="479B8F"/>
                </a:solidFill>
                <a:latin typeface="Courier New" charset="0"/>
              </a:rPr>
              <a:t>  </a:t>
            </a:r>
            <a:r>
              <a:rPr lang="fr-FR" b="1" dirty="0">
                <a:latin typeface="Courier New" charset="0"/>
              </a:rPr>
              <a:t>$</a:t>
            </a:r>
            <a:r>
              <a:rPr lang="fr-FR" b="1" dirty="0" err="1">
                <a:latin typeface="Courier New" charset="0"/>
              </a:rPr>
              <a:t>username</a:t>
            </a:r>
            <a:r>
              <a:rPr lang="fr-FR" b="1" dirty="0">
                <a:latin typeface="Courier New" charset="0"/>
              </a:rPr>
              <a:t> = $_POST[</a:t>
            </a:r>
            <a:r>
              <a:rPr lang="fr-FR" b="1" dirty="0">
                <a:solidFill>
                  <a:srgbClr val="00B050"/>
                </a:solidFill>
                <a:latin typeface="Courier New" charset="0"/>
              </a:rPr>
              <a:t>'</a:t>
            </a:r>
            <a:r>
              <a:rPr lang="fr-FR" b="1" dirty="0" err="1">
                <a:solidFill>
                  <a:srgbClr val="00B050"/>
                </a:solidFill>
                <a:latin typeface="Courier New" charset="0"/>
              </a:rPr>
              <a:t>username</a:t>
            </a:r>
            <a:r>
              <a:rPr lang="fr-FR" b="1" dirty="0">
                <a:solidFill>
                  <a:srgbClr val="00B050"/>
                </a:solidFill>
                <a:latin typeface="Courier New" charset="0"/>
              </a:rPr>
              <a:t>'</a:t>
            </a:r>
            <a:r>
              <a:rPr lang="fr-FR" b="1" dirty="0">
                <a:latin typeface="Courier New" charset="0"/>
              </a:rPr>
              <a:t>];</a:t>
            </a:r>
          </a:p>
          <a:p>
            <a:pPr eaLnBrk="1" hangingPunct="1">
              <a:spcBef>
                <a:spcPts val="0"/>
              </a:spcBef>
              <a:spcAft>
                <a:spcPct val="30000"/>
              </a:spcAft>
              <a:buClr>
                <a:schemeClr val="hlink"/>
              </a:buClr>
              <a:buFont typeface="Wingdings" charset="0"/>
              <a:buNone/>
            </a:pPr>
            <a:r>
              <a:rPr lang="fr-FR" b="1" dirty="0">
                <a:latin typeface="Courier New" charset="0"/>
              </a:rPr>
              <a:t>  </a:t>
            </a:r>
            <a:r>
              <a:rPr lang="fr-FR" b="1" dirty="0" err="1">
                <a:solidFill>
                  <a:srgbClr val="0070C0"/>
                </a:solidFill>
                <a:latin typeface="Courier New" charset="0"/>
              </a:rPr>
              <a:t>echo</a:t>
            </a:r>
            <a:r>
              <a:rPr lang="fr-FR" b="1" dirty="0">
                <a:solidFill>
                  <a:srgbClr val="0070C0"/>
                </a:solidFill>
                <a:latin typeface="Courier New" charset="0"/>
              </a:rPr>
              <a:t> </a:t>
            </a:r>
            <a:r>
              <a:rPr lang="fr-FR" b="1" dirty="0">
                <a:latin typeface="Courier New" charset="0"/>
              </a:rPr>
              <a:t>$</a:t>
            </a:r>
            <a:r>
              <a:rPr lang="fr-FR" b="1" dirty="0" err="1">
                <a:latin typeface="Courier New" charset="0"/>
              </a:rPr>
              <a:t>username</a:t>
            </a:r>
            <a:r>
              <a:rPr lang="fr-FR" b="1" dirty="0" smtClean="0">
                <a:latin typeface="Courier New" charset="0"/>
              </a:rPr>
              <a:t>; </a:t>
            </a:r>
            <a:r>
              <a:rPr lang="fr-FR" b="1" dirty="0" smtClean="0">
                <a:solidFill>
                  <a:srgbClr val="479B8F"/>
                </a:solidFill>
                <a:latin typeface="Courier New" charset="0"/>
              </a:rPr>
              <a:t>//</a:t>
            </a:r>
            <a:r>
              <a:rPr lang="fr-FR" b="1" dirty="0">
                <a:solidFill>
                  <a:srgbClr val="479B8F"/>
                </a:solidFill>
                <a:latin typeface="Courier New" charset="0"/>
              </a:rPr>
              <a:t>Displays the </a:t>
            </a:r>
            <a:r>
              <a:rPr lang="fr-FR" b="1" dirty="0" err="1">
                <a:solidFill>
                  <a:srgbClr val="479B8F"/>
                </a:solidFill>
                <a:latin typeface="Courier New" charset="0"/>
              </a:rPr>
              <a:t>submitted</a:t>
            </a:r>
            <a:r>
              <a:rPr lang="fr-FR" b="1" dirty="0">
                <a:solidFill>
                  <a:srgbClr val="479B8F"/>
                </a:solidFill>
                <a:latin typeface="Courier New" charset="0"/>
              </a:rPr>
              <a:t> </a:t>
            </a:r>
            <a:r>
              <a:rPr lang="fr-FR" b="1" dirty="0" err="1">
                <a:solidFill>
                  <a:srgbClr val="479B8F"/>
                </a:solidFill>
                <a:latin typeface="Courier New" charset="0"/>
              </a:rPr>
              <a:t>username</a:t>
            </a:r>
            <a:endParaRPr lang="fr-FR" b="1" dirty="0">
              <a:solidFill>
                <a:srgbClr val="479B8F"/>
              </a:solidFill>
              <a:latin typeface="Courier New" charset="0"/>
            </a:endParaRP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?&gt;</a:t>
            </a:r>
            <a:endParaRPr lang="fr-CH" b="1" dirty="0">
              <a:solidFill>
                <a:schemeClr val="tx1"/>
              </a:solidFill>
              <a:latin typeface="Courier New" charset="0"/>
            </a:endParaRPr>
          </a:p>
        </p:txBody>
      </p:sp>
      <p:sp>
        <p:nvSpPr>
          <p:cNvPr id="2" name="Curved Left Arrow 1"/>
          <p:cNvSpPr/>
          <p:nvPr/>
        </p:nvSpPr>
        <p:spPr>
          <a:xfrm>
            <a:off x="6114555" y="2209428"/>
            <a:ext cx="1008112" cy="20162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7338691" y="2838336"/>
            <a:ext cx="1409773" cy="523220"/>
          </a:xfrm>
          <a:prstGeom prst="rect">
            <a:avLst/>
          </a:prstGeom>
          <a:noFill/>
        </p:spPr>
        <p:txBody>
          <a:bodyPr wrap="none" rtlCol="0">
            <a:spAutoFit/>
          </a:bodyPr>
          <a:lstStyle/>
          <a:p>
            <a:r>
              <a:rPr lang="en-US" sz="2800" i="1" dirty="0" smtClean="0">
                <a:latin typeface="+mn-lt"/>
              </a:rPr>
              <a:t>Submit!</a:t>
            </a:r>
            <a:endParaRPr lang="en-US" sz="2800" i="1" dirty="0">
              <a:latin typeface="+mn-lt"/>
            </a:endParaRPr>
          </a:p>
        </p:txBody>
      </p:sp>
    </p:spTree>
    <p:extLst>
      <p:ext uri="{BB962C8B-B14F-4D97-AF65-F5344CB8AC3E}">
        <p14:creationId xmlns:p14="http://schemas.microsoft.com/office/powerpoint/2010/main" val="15422272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à coins arrondis 4"/>
          <p:cNvSpPr/>
          <p:nvPr/>
        </p:nvSpPr>
        <p:spPr>
          <a:xfrm>
            <a:off x="179512" y="1129308"/>
            <a:ext cx="6624736" cy="1584176"/>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charset="0"/>
              </a:rPr>
              <a:t>&lt;form </a:t>
            </a:r>
            <a:r>
              <a:rPr lang="en-US" b="1" dirty="0">
                <a:solidFill>
                  <a:srgbClr val="C00000"/>
                </a:solidFill>
                <a:latin typeface="Courier New" charset="0"/>
              </a:rPr>
              <a:t>id</a:t>
            </a:r>
            <a:r>
              <a:rPr lang="en-US" b="1" dirty="0">
                <a:solidFill>
                  <a:schemeClr val="tx1"/>
                </a:solidFill>
                <a:latin typeface="Courier New" charset="0"/>
              </a:rPr>
              <a:t>=</a:t>
            </a:r>
            <a:r>
              <a:rPr lang="en-US" b="1" dirty="0">
                <a:solidFill>
                  <a:srgbClr val="00B050"/>
                </a:solidFill>
                <a:latin typeface="Courier New" charset="0"/>
              </a:rPr>
              <a:t>"</a:t>
            </a:r>
            <a:r>
              <a:rPr lang="en-US" b="1" dirty="0" smtClean="0">
                <a:solidFill>
                  <a:srgbClr val="00B050"/>
                </a:solidFill>
                <a:latin typeface="Courier New" charset="0"/>
              </a:rPr>
              <a:t>form"</a:t>
            </a:r>
            <a:r>
              <a:rPr lang="en-US" b="1" dirty="0" smtClean="0">
                <a:solidFill>
                  <a:srgbClr val="4D4D4D"/>
                </a:solidFill>
                <a:latin typeface="Courier New" charset="0"/>
              </a:rPr>
              <a:t> </a:t>
            </a:r>
            <a:r>
              <a:rPr lang="en-US" b="1" dirty="0" err="1">
                <a:solidFill>
                  <a:srgbClr val="C00000"/>
                </a:solidFill>
                <a:latin typeface="Courier New" pitchFamily="49" charset="0"/>
              </a:rPr>
              <a:t>enctype</a:t>
            </a:r>
            <a:r>
              <a:rPr lang="en-US" b="1" dirty="0">
                <a:solidFill>
                  <a:schemeClr val="tx1"/>
                </a:solidFill>
                <a:latin typeface="Courier New" pitchFamily="49" charset="0"/>
              </a:rPr>
              <a:t>=</a:t>
            </a:r>
            <a:r>
              <a:rPr lang="en-US" b="1" dirty="0">
                <a:solidFill>
                  <a:srgbClr val="00B050"/>
                </a:solidFill>
                <a:latin typeface="Courier New" pitchFamily="49" charset="0"/>
              </a:rPr>
              <a:t>"multipart/form-</a:t>
            </a:r>
            <a:r>
              <a:rPr lang="en-US" b="1" dirty="0" smtClean="0">
                <a:solidFill>
                  <a:srgbClr val="00B050"/>
                </a:solidFill>
                <a:latin typeface="Courier New" pitchFamily="49" charset="0"/>
              </a:rPr>
              <a:t>data"</a:t>
            </a:r>
          </a:p>
          <a:p>
            <a:pPr lvl="3">
              <a:spcBef>
                <a:spcPts val="600"/>
              </a:spcBef>
              <a:spcAft>
                <a:spcPts val="0"/>
              </a:spcAft>
            </a:pPr>
            <a:r>
              <a:rPr lang="en-US" b="1" dirty="0" smtClean="0">
                <a:solidFill>
                  <a:srgbClr val="C00000"/>
                </a:solidFill>
                <a:latin typeface="Courier New" charset="0"/>
              </a:rPr>
              <a:t>action</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upload.php</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C00000"/>
                </a:solidFill>
                <a:latin typeface="Courier New" charset="0"/>
              </a:rPr>
              <a:t>method</a:t>
            </a:r>
            <a:r>
              <a:rPr lang="en-US" b="1" dirty="0">
                <a:solidFill>
                  <a:schemeClr val="tx1"/>
                </a:solidFill>
                <a:latin typeface="Courier New" charset="0"/>
              </a:rPr>
              <a:t>=</a:t>
            </a:r>
            <a:r>
              <a:rPr lang="en-US" b="1" dirty="0">
                <a:solidFill>
                  <a:srgbClr val="00B050"/>
                </a:solidFill>
                <a:latin typeface="Courier New" charset="0"/>
              </a:rPr>
              <a:t>"POST"</a:t>
            </a:r>
            <a:r>
              <a:rPr lang="en-US" b="1" dirty="0">
                <a:solidFill>
                  <a:srgbClr val="0070C0"/>
                </a:solidFill>
                <a:latin typeface="Courier New" charset="0"/>
              </a:rPr>
              <a:t>&gt;</a:t>
            </a:r>
          </a:p>
          <a:p>
            <a:r>
              <a:rPr lang="en-US" b="1" dirty="0">
                <a:solidFill>
                  <a:srgbClr val="4D4D4D"/>
                </a:solidFill>
                <a:latin typeface="Courier New" charset="0"/>
              </a:rPr>
              <a:t>  </a:t>
            </a:r>
            <a:r>
              <a:rPr lang="en-US" b="1" dirty="0">
                <a:solidFill>
                  <a:srgbClr val="0070C0"/>
                </a:solidFill>
                <a:latin typeface="Courier New" charset="0"/>
              </a:rPr>
              <a:t>&lt;input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"file"</a:t>
            </a:r>
            <a:r>
              <a:rPr lang="en-US" b="1" dirty="0">
                <a:solidFill>
                  <a:srgbClr val="4D4D4D"/>
                </a:solidFill>
                <a:latin typeface="Courier New" charset="0"/>
              </a:rPr>
              <a:t> </a:t>
            </a:r>
            <a:r>
              <a:rPr lang="en-US" b="1" dirty="0">
                <a:solidFill>
                  <a:srgbClr val="C00000"/>
                </a:solidFill>
                <a:latin typeface="Courier New" charset="0"/>
              </a:rPr>
              <a:t>name</a:t>
            </a:r>
            <a:r>
              <a:rPr lang="en-US" b="1" dirty="0">
                <a:solidFill>
                  <a:schemeClr val="tx1"/>
                </a:solidFill>
                <a:latin typeface="Courier New" charset="0"/>
              </a:rPr>
              <a:t>=</a:t>
            </a:r>
            <a:r>
              <a:rPr lang="en-US" b="1" dirty="0">
                <a:solidFill>
                  <a:srgbClr val="00B050"/>
                </a:solidFill>
                <a:latin typeface="Courier New" charset="0"/>
              </a:rPr>
              <a:t>"picture"</a:t>
            </a:r>
            <a:r>
              <a:rPr lang="en-US" b="1" dirty="0">
                <a:solidFill>
                  <a:srgbClr val="4D4D4D"/>
                </a:solidFill>
                <a:latin typeface="Courier New" charset="0"/>
              </a:rPr>
              <a:t> </a:t>
            </a:r>
            <a:r>
              <a:rPr lang="en-US" b="1" dirty="0">
                <a:solidFill>
                  <a:srgbClr val="0070C0"/>
                </a:solidFill>
                <a:latin typeface="Courier New" charset="0"/>
              </a:rPr>
              <a:t>/&gt;</a:t>
            </a:r>
          </a:p>
          <a:p>
            <a:r>
              <a:rPr lang="en-US" b="1" dirty="0">
                <a:solidFill>
                  <a:srgbClr val="0070C0"/>
                </a:solidFill>
                <a:latin typeface="Courier New" charset="0"/>
              </a:rPr>
              <a:t>  &lt;input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"submit"</a:t>
            </a:r>
            <a:r>
              <a:rPr lang="en-US" b="1" dirty="0">
                <a:solidFill>
                  <a:srgbClr val="4D4D4D"/>
                </a:solidFill>
                <a:latin typeface="Courier New" charset="0"/>
              </a:rPr>
              <a:t> </a:t>
            </a:r>
            <a:r>
              <a:rPr lang="en-US" b="1" dirty="0">
                <a:solidFill>
                  <a:srgbClr val="C00000"/>
                </a:solidFill>
                <a:latin typeface="Courier New" charset="0"/>
              </a:rPr>
              <a:t>value</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Envoyer</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0070C0"/>
                </a:solidFill>
                <a:latin typeface="Courier New" charset="0"/>
              </a:rPr>
              <a:t>/&gt;</a:t>
            </a:r>
          </a:p>
          <a:p>
            <a:r>
              <a:rPr lang="en-US" b="1" dirty="0">
                <a:solidFill>
                  <a:srgbClr val="0070C0"/>
                </a:solidFill>
                <a:latin typeface="Courier New" charset="0"/>
              </a:rPr>
              <a:t>&lt;/form&gt;</a:t>
            </a:r>
          </a:p>
        </p:txBody>
      </p:sp>
      <p:cxnSp>
        <p:nvCxnSpPr>
          <p:cNvPr id="15" name="Straight Arrow Connector 14"/>
          <p:cNvCxnSpPr/>
          <p:nvPr/>
        </p:nvCxnSpPr>
        <p:spPr>
          <a:xfrm flipH="1" flipV="1">
            <a:off x="6588224" y="1372535"/>
            <a:ext cx="792088" cy="8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$_FILES variable</a:t>
            </a: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3361556"/>
            <a:ext cx="8784976" cy="1872208"/>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600"/>
              </a:spcAft>
              <a:buClr>
                <a:schemeClr val="hlink"/>
              </a:buClr>
              <a:buFont typeface="Wingdings" charset="0"/>
              <a:buNone/>
            </a:pPr>
            <a:r>
              <a:rPr lang="fr-FR" b="1" dirty="0">
                <a:solidFill>
                  <a:schemeClr val="tx1"/>
                </a:solidFill>
                <a:latin typeface="Courier New" charset="0"/>
              </a:rPr>
              <a:t>&lt;?</a:t>
            </a:r>
            <a:r>
              <a:rPr lang="fr-FR" b="1" dirty="0" err="1">
                <a:solidFill>
                  <a:schemeClr val="tx1"/>
                </a:solidFill>
                <a:latin typeface="Courier New" charset="0"/>
              </a:rPr>
              <a:t>php</a:t>
            </a:r>
            <a:endParaRPr lang="fr-FR" b="1" dirty="0">
              <a:solidFill>
                <a:schemeClr val="tx1"/>
              </a:solidFill>
              <a:latin typeface="Courier New" charset="0"/>
            </a:endParaRPr>
          </a:p>
          <a:p>
            <a:pPr>
              <a:spcBef>
                <a:spcPts val="0"/>
              </a:spcBef>
              <a:spcAft>
                <a:spcPts val="600"/>
              </a:spcAft>
            </a:pPr>
            <a:r>
              <a:rPr lang="fr-FR" b="1" dirty="0">
                <a:solidFill>
                  <a:srgbClr val="0070C0"/>
                </a:solidFill>
                <a:latin typeface="Courier New" charset="0"/>
              </a:rPr>
              <a:t>  </a:t>
            </a:r>
            <a:r>
              <a:rPr lang="fr-CH" b="1" dirty="0">
                <a:solidFill>
                  <a:schemeClr val="tx1"/>
                </a:solidFill>
                <a:latin typeface="Courier New" charset="0"/>
              </a:rPr>
              <a:t>$path = </a:t>
            </a:r>
            <a:r>
              <a:rPr lang="fr-CH" b="1" dirty="0">
                <a:solidFill>
                  <a:srgbClr val="00B050"/>
                </a:solidFill>
                <a:latin typeface="Courier New" charset="0"/>
              </a:rPr>
              <a:t>'users_img/'</a:t>
            </a:r>
            <a:r>
              <a:rPr lang="fr-CH" b="1" dirty="0">
                <a:solidFill>
                  <a:schemeClr val="tx1"/>
                </a:solidFill>
                <a:latin typeface="Courier New" charset="0"/>
              </a:rPr>
              <a:t>;</a:t>
            </a:r>
          </a:p>
          <a:p>
            <a:pPr>
              <a:spcBef>
                <a:spcPts val="0"/>
              </a:spcBef>
              <a:spcAft>
                <a:spcPts val="600"/>
              </a:spcAft>
            </a:pPr>
            <a:r>
              <a:rPr lang="fr-CH" b="1" dirty="0">
                <a:solidFill>
                  <a:srgbClr val="4D4D4D"/>
                </a:solidFill>
                <a:latin typeface="Courier New" charset="0"/>
              </a:rPr>
              <a:t>  </a:t>
            </a:r>
            <a:r>
              <a:rPr lang="fr-CH" b="1" dirty="0">
                <a:solidFill>
                  <a:schemeClr val="tx1"/>
                </a:solidFill>
                <a:latin typeface="Courier New" charset="0"/>
              </a:rPr>
              <a:t>$</a:t>
            </a:r>
            <a:r>
              <a:rPr lang="fr-CH" b="1" dirty="0" smtClean="0">
                <a:solidFill>
                  <a:schemeClr val="tx1"/>
                </a:solidFill>
                <a:latin typeface="Courier New" charset="0"/>
              </a:rPr>
              <a:t>path .</a:t>
            </a:r>
            <a:r>
              <a:rPr lang="fr-CH" b="1" dirty="0">
                <a:solidFill>
                  <a:schemeClr val="tx1"/>
                </a:solidFill>
                <a:latin typeface="Courier New" charset="0"/>
              </a:rPr>
              <a:t>= $_FILES[</a:t>
            </a:r>
            <a:r>
              <a:rPr lang="fr-CH" b="1" dirty="0">
                <a:solidFill>
                  <a:srgbClr val="00B050"/>
                </a:solidFill>
                <a:latin typeface="Courier New" charset="0"/>
              </a:rPr>
              <a:t>'picture'</a:t>
            </a:r>
            <a:r>
              <a:rPr lang="fr-CH" b="1" dirty="0">
                <a:solidFill>
                  <a:schemeClr val="tx1"/>
                </a:solidFill>
                <a:latin typeface="Courier New" charset="0"/>
              </a:rPr>
              <a:t>][</a:t>
            </a:r>
            <a:r>
              <a:rPr lang="fr-CH" b="1" dirty="0">
                <a:solidFill>
                  <a:srgbClr val="00B050"/>
                </a:solidFill>
                <a:latin typeface="Courier New" charset="0"/>
              </a:rPr>
              <a:t>'name'</a:t>
            </a:r>
            <a:r>
              <a:rPr lang="fr-CH" b="1" dirty="0">
                <a:solidFill>
                  <a:schemeClr val="tx1"/>
                </a:solidFill>
                <a:latin typeface="Courier New" charset="0"/>
              </a:rPr>
              <a:t>];</a:t>
            </a:r>
          </a:p>
          <a:p>
            <a:pPr>
              <a:spcBef>
                <a:spcPts val="0"/>
              </a:spcBef>
              <a:spcAft>
                <a:spcPts val="600"/>
              </a:spcAft>
            </a:pPr>
            <a:r>
              <a:rPr lang="fr-CH" b="1" dirty="0">
                <a:solidFill>
                  <a:srgbClr val="0070C0"/>
                </a:solidFill>
                <a:latin typeface="Courier New" charset="0"/>
              </a:rPr>
              <a:t>  </a:t>
            </a:r>
            <a:r>
              <a:rPr lang="fr-CH" b="1" dirty="0">
                <a:solidFill>
                  <a:schemeClr val="tx1"/>
                </a:solidFill>
                <a:latin typeface="Courier New" charset="0"/>
              </a:rPr>
              <a:t>move_uploaded_file</a:t>
            </a:r>
            <a:r>
              <a:rPr lang="fr-CH" b="1" dirty="0" smtClean="0">
                <a:solidFill>
                  <a:schemeClr val="tx1"/>
                </a:solidFill>
                <a:latin typeface="Courier New" charset="0"/>
              </a:rPr>
              <a:t>($</a:t>
            </a:r>
            <a:r>
              <a:rPr lang="fr-CH" b="1" dirty="0">
                <a:solidFill>
                  <a:schemeClr val="tx1"/>
                </a:solidFill>
                <a:latin typeface="Courier New" charset="0"/>
              </a:rPr>
              <a:t>_FILES[</a:t>
            </a:r>
            <a:r>
              <a:rPr lang="fr-CH" b="1" dirty="0">
                <a:solidFill>
                  <a:srgbClr val="00B050"/>
                </a:solidFill>
                <a:latin typeface="Courier New" charset="0"/>
              </a:rPr>
              <a:t>'picture'</a:t>
            </a:r>
            <a:r>
              <a:rPr lang="fr-CH" b="1" dirty="0">
                <a:solidFill>
                  <a:schemeClr val="tx1"/>
                </a:solidFill>
                <a:latin typeface="Courier New" charset="0"/>
              </a:rPr>
              <a:t>][</a:t>
            </a:r>
            <a:r>
              <a:rPr lang="fr-CH" b="1" dirty="0">
                <a:solidFill>
                  <a:srgbClr val="00B050"/>
                </a:solidFill>
                <a:latin typeface="Courier New" charset="0"/>
              </a:rPr>
              <a:t>'tmp_name'</a:t>
            </a:r>
            <a:r>
              <a:rPr lang="fr-CH" b="1" dirty="0">
                <a:solidFill>
                  <a:schemeClr val="tx1"/>
                </a:solidFill>
                <a:latin typeface="Courier New" charset="0"/>
              </a:rPr>
              <a:t>]</a:t>
            </a:r>
            <a:r>
              <a:rPr lang="fr-CH" b="1" dirty="0" smtClean="0">
                <a:solidFill>
                  <a:schemeClr val="tx1"/>
                </a:solidFill>
                <a:latin typeface="Courier New" charset="0"/>
              </a:rPr>
              <a:t>, $path)</a:t>
            </a:r>
            <a:r>
              <a:rPr lang="fr-CH" b="1" dirty="0">
                <a:solidFill>
                  <a:schemeClr val="tx1"/>
                </a:solidFill>
                <a:latin typeface="Courier New" charset="0"/>
              </a:rPr>
              <a:t>;</a:t>
            </a:r>
          </a:p>
          <a:p>
            <a:pPr eaLnBrk="1" hangingPunct="1">
              <a:spcBef>
                <a:spcPts val="0"/>
              </a:spcBef>
              <a:spcAft>
                <a:spcPts val="600"/>
              </a:spcAft>
              <a:buClr>
                <a:schemeClr val="hlink"/>
              </a:buClr>
              <a:buFont typeface="Wingdings" charset="0"/>
              <a:buNone/>
            </a:pPr>
            <a:r>
              <a:rPr lang="fr-FR" b="1" dirty="0">
                <a:solidFill>
                  <a:schemeClr val="tx1"/>
                </a:solidFill>
                <a:latin typeface="Courier New" charset="0"/>
              </a:rPr>
              <a:t>?&gt;</a:t>
            </a:r>
            <a:endParaRPr lang="fr-CH" b="1" dirty="0">
              <a:solidFill>
                <a:schemeClr val="tx1"/>
              </a:solidFill>
              <a:latin typeface="Courier New" charset="0"/>
            </a:endParaRPr>
          </a:p>
        </p:txBody>
      </p:sp>
      <p:sp>
        <p:nvSpPr>
          <p:cNvPr id="2" name="Curved Left Arrow 1"/>
          <p:cNvSpPr/>
          <p:nvPr/>
        </p:nvSpPr>
        <p:spPr>
          <a:xfrm>
            <a:off x="6114555" y="2137420"/>
            <a:ext cx="1008112" cy="201622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7338691" y="2766328"/>
            <a:ext cx="1409773" cy="523220"/>
          </a:xfrm>
          <a:prstGeom prst="rect">
            <a:avLst/>
          </a:prstGeom>
          <a:noFill/>
        </p:spPr>
        <p:txBody>
          <a:bodyPr wrap="none" rtlCol="0">
            <a:spAutoFit/>
          </a:bodyPr>
          <a:lstStyle/>
          <a:p>
            <a:r>
              <a:rPr lang="en-US" sz="2800" i="1" dirty="0" smtClean="0">
                <a:latin typeface="+mn-lt"/>
              </a:rPr>
              <a:t>Submit!</a:t>
            </a:r>
            <a:endParaRPr lang="en-US" sz="2800" i="1" dirty="0">
              <a:latin typeface="+mn-lt"/>
            </a:endParaRPr>
          </a:p>
        </p:txBody>
      </p:sp>
      <p:sp>
        <p:nvSpPr>
          <p:cNvPr id="4" name="Rectangle 3"/>
          <p:cNvSpPr/>
          <p:nvPr/>
        </p:nvSpPr>
        <p:spPr>
          <a:xfrm>
            <a:off x="2411760" y="1201316"/>
            <a:ext cx="4176464" cy="360040"/>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368469" y="1201316"/>
            <a:ext cx="1601971" cy="1200328"/>
          </a:xfrm>
          <a:prstGeom prst="rect">
            <a:avLst/>
          </a:prstGeom>
          <a:noFill/>
          <a:ln w="38100" cmpd="sng">
            <a:solidFill>
              <a:srgbClr val="E46C0A"/>
            </a:solidFill>
          </a:ln>
        </p:spPr>
        <p:txBody>
          <a:bodyPr wrap="none" rtlCol="0">
            <a:spAutoFit/>
          </a:bodyPr>
          <a:lstStyle/>
          <a:p>
            <a:pPr algn="ctr"/>
            <a:r>
              <a:rPr lang="en-US" sz="2400" dirty="0" smtClean="0">
                <a:latin typeface="+mn-lt"/>
              </a:rPr>
              <a:t>Required </a:t>
            </a:r>
            <a:br>
              <a:rPr lang="en-US" sz="2400" dirty="0" smtClean="0">
                <a:latin typeface="+mn-lt"/>
              </a:rPr>
            </a:br>
            <a:r>
              <a:rPr lang="en-US" sz="2400" dirty="0" smtClean="0">
                <a:latin typeface="+mn-lt"/>
              </a:rPr>
              <a:t>to send </a:t>
            </a:r>
            <a:br>
              <a:rPr lang="en-US" sz="2400" dirty="0" smtClean="0">
                <a:latin typeface="+mn-lt"/>
              </a:rPr>
            </a:br>
            <a:r>
              <a:rPr lang="en-US" sz="2400" dirty="0" smtClean="0">
                <a:latin typeface="+mn-lt"/>
              </a:rPr>
              <a:t>binary</a:t>
            </a:r>
            <a:r>
              <a:rPr lang="en-US" sz="2400" dirty="0">
                <a:latin typeface="+mn-lt"/>
              </a:rPr>
              <a:t> </a:t>
            </a:r>
            <a:r>
              <a:rPr lang="en-US" sz="2400" dirty="0" smtClean="0">
                <a:latin typeface="+mn-lt"/>
              </a:rPr>
              <a:t>data</a:t>
            </a:r>
            <a:endParaRPr lang="en-US" sz="2400" dirty="0">
              <a:latin typeface="+mn-lt"/>
            </a:endParaRPr>
          </a:p>
        </p:txBody>
      </p:sp>
    </p:spTree>
    <p:extLst>
      <p:ext uri="{BB962C8B-B14F-4D97-AF65-F5344CB8AC3E}">
        <p14:creationId xmlns:p14="http://schemas.microsoft.com/office/powerpoint/2010/main" val="30803298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$_FILES structure</a:t>
            </a:r>
          </a:p>
        </p:txBody>
      </p:sp>
      <p:sp>
        <p:nvSpPr>
          <p:cNvPr id="18434" name="Espace réservé du contenu 2"/>
          <p:cNvSpPr>
            <a:spLocks noGrp="1"/>
          </p:cNvSpPr>
          <p:nvPr>
            <p:ph idx="1"/>
          </p:nvPr>
        </p:nvSpPr>
        <p:spPr>
          <a:xfrm>
            <a:off x="467544" y="985292"/>
            <a:ext cx="8280920" cy="4230687"/>
          </a:xfrm>
        </p:spPr>
        <p:txBody>
          <a:bodyPr/>
          <a:lstStyle/>
          <a:p>
            <a:pPr defTabSz="914400" eaLnBrk="1" hangingPunct="1"/>
            <a:r>
              <a:rPr lang="en-US" sz="3200" dirty="0" smtClean="0"/>
              <a:t>Variable $_FILES:</a:t>
            </a:r>
            <a:endParaRPr lang="en-US" sz="2400" dirty="0">
              <a:solidFill>
                <a:srgbClr val="000000"/>
              </a:solidFill>
            </a:endParaRP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Espace réservé du contenu 4"/>
          <p:cNvGraphicFramePr>
            <a:graphicFrameLocks/>
          </p:cNvGraphicFramePr>
          <p:nvPr>
            <p:extLst>
              <p:ext uri="{D42A27DB-BD31-4B8C-83A1-F6EECF244321}">
                <p14:modId xmlns:p14="http://schemas.microsoft.com/office/powerpoint/2010/main" val="534518925"/>
              </p:ext>
            </p:extLst>
          </p:nvPr>
        </p:nvGraphicFramePr>
        <p:xfrm>
          <a:off x="457200" y="1849388"/>
          <a:ext cx="8363272" cy="2224770"/>
        </p:xfrm>
        <a:graphic>
          <a:graphicData uri="http://schemas.openxmlformats.org/drawingml/2006/table">
            <a:tbl>
              <a:tblPr firstRow="1" bandRow="1">
                <a:tableStyleId>{5C22544A-7EE6-4342-B048-85BDC9FD1C3A}</a:tableStyleId>
              </a:tblPr>
              <a:tblGrid>
                <a:gridCol w="4181636"/>
                <a:gridCol w="4181636"/>
              </a:tblGrid>
              <a:tr h="370795">
                <a:tc>
                  <a:txBody>
                    <a:bodyPr/>
                    <a:lstStyle/>
                    <a:p>
                      <a:r>
                        <a:rPr lang="fr-FR" sz="1800" dirty="0" smtClean="0"/>
                        <a:t>Field</a:t>
                      </a:r>
                      <a:endParaRPr lang="fr-FR" sz="1800" dirty="0"/>
                    </a:p>
                  </a:txBody>
                  <a:tcPr marT="45714" marB="45714"/>
                </a:tc>
                <a:tc>
                  <a:txBody>
                    <a:bodyPr/>
                    <a:lstStyle/>
                    <a:p>
                      <a:r>
                        <a:rPr lang="fr-FR" sz="1800" dirty="0" smtClean="0"/>
                        <a:t>Value</a:t>
                      </a:r>
                      <a:endParaRPr lang="fr-FR" sz="1800" dirty="0"/>
                    </a:p>
                  </a:txBody>
                  <a:tcPr marT="45714" marB="45714"/>
                </a:tc>
              </a:tr>
              <a:tr h="370795">
                <a:tc>
                  <a:txBody>
                    <a:bodyPr/>
                    <a:lstStyle/>
                    <a:p>
                      <a:r>
                        <a:rPr lang="fr-FR" sz="1800" dirty="0" smtClean="0"/>
                        <a:t>$_FILES['</a:t>
                      </a:r>
                      <a:r>
                        <a:rPr lang="fr-FR" sz="1800" dirty="0" err="1" smtClean="0"/>
                        <a:t>picture</a:t>
                      </a:r>
                      <a:r>
                        <a:rPr lang="fr-FR" sz="1800" dirty="0" smtClean="0"/>
                        <a:t>']['</a:t>
                      </a:r>
                      <a:r>
                        <a:rPr lang="fr-FR" sz="1800" dirty="0" err="1" smtClean="0"/>
                        <a:t>name</a:t>
                      </a:r>
                      <a:r>
                        <a:rPr lang="fr-FR" sz="1800" dirty="0" smtClean="0"/>
                        <a:t>']</a:t>
                      </a:r>
                      <a:endParaRPr lang="fr-FR" sz="1800" dirty="0"/>
                    </a:p>
                  </a:txBody>
                  <a:tcPr marT="45714" marB="45714"/>
                </a:tc>
                <a:tc>
                  <a:txBody>
                    <a:bodyPr/>
                    <a:lstStyle/>
                    <a:p>
                      <a:r>
                        <a:rPr lang="fr-FR" sz="1800" b="0" dirty="0" err="1" smtClean="0"/>
                        <a:t>File’s</a:t>
                      </a:r>
                      <a:r>
                        <a:rPr lang="fr-FR" sz="1800" b="0" dirty="0" smtClean="0"/>
                        <a:t> original </a:t>
                      </a:r>
                      <a:r>
                        <a:rPr lang="fr-FR" sz="1800" b="0" dirty="0" err="1" smtClean="0"/>
                        <a:t>name</a:t>
                      </a:r>
                      <a:endParaRPr lang="fr-FR" sz="1800" b="0" dirty="0"/>
                    </a:p>
                  </a:txBody>
                  <a:tcPr marT="45714" marB="45714"/>
                </a:tc>
              </a:tr>
              <a:tr h="370795">
                <a:tc>
                  <a:txBody>
                    <a:bodyPr/>
                    <a:lstStyle/>
                    <a:p>
                      <a:r>
                        <a:rPr lang="fr-FR" sz="1800" dirty="0" smtClean="0"/>
                        <a:t>$_FILES['</a:t>
                      </a:r>
                      <a:r>
                        <a:rPr lang="fr-FR" sz="1800" dirty="0" err="1" smtClean="0"/>
                        <a:t>picture</a:t>
                      </a:r>
                      <a:r>
                        <a:rPr lang="fr-FR" sz="1800" dirty="0" smtClean="0"/>
                        <a:t>']['type']</a:t>
                      </a:r>
                      <a:endParaRPr lang="fr-FR" sz="1800" dirty="0"/>
                    </a:p>
                  </a:txBody>
                  <a:tcPr marT="45714" marB="45714"/>
                </a:tc>
                <a:tc>
                  <a:txBody>
                    <a:bodyPr/>
                    <a:lstStyle/>
                    <a:p>
                      <a:r>
                        <a:rPr lang="fr-FR" sz="1800" b="0" dirty="0" err="1" smtClean="0"/>
                        <a:t>File’s</a:t>
                      </a:r>
                      <a:r>
                        <a:rPr lang="fr-FR" sz="1800" b="0" dirty="0" smtClean="0"/>
                        <a:t> type</a:t>
                      </a:r>
                      <a:endParaRPr lang="fr-FR" sz="1800" b="0" dirty="0"/>
                    </a:p>
                  </a:txBody>
                  <a:tcPr marT="45714" marB="45714"/>
                </a:tc>
              </a:tr>
              <a:tr h="3707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dirty="0" smtClean="0"/>
                        <a:t>$_FILES['</a:t>
                      </a:r>
                      <a:r>
                        <a:rPr lang="fr-FR" sz="1800" dirty="0" err="1" smtClean="0"/>
                        <a:t>picture</a:t>
                      </a:r>
                      <a:r>
                        <a:rPr lang="fr-FR" sz="1800" dirty="0" smtClean="0"/>
                        <a:t>']['size']</a:t>
                      </a:r>
                    </a:p>
                  </a:txBody>
                  <a:tcPr marT="45714" marB="45714"/>
                </a:tc>
                <a:tc>
                  <a:txBody>
                    <a:bodyPr/>
                    <a:lstStyle/>
                    <a:p>
                      <a:r>
                        <a:rPr lang="fr-FR" sz="1800" b="0" dirty="0" err="1" smtClean="0"/>
                        <a:t>File’s</a:t>
                      </a:r>
                      <a:r>
                        <a:rPr lang="fr-FR" sz="1800" b="0" dirty="0" smtClean="0"/>
                        <a:t> </a:t>
                      </a:r>
                      <a:r>
                        <a:rPr lang="fr-FR" sz="1800" b="0" dirty="0" err="1" smtClean="0"/>
                        <a:t>length</a:t>
                      </a:r>
                      <a:endParaRPr lang="fr-FR" sz="1800" b="0" dirty="0"/>
                    </a:p>
                  </a:txBody>
                  <a:tcPr marT="45714" marB="45714"/>
                </a:tc>
              </a:tr>
              <a:tr h="3707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dirty="0" smtClean="0"/>
                        <a:t>$_FILES['</a:t>
                      </a:r>
                      <a:r>
                        <a:rPr lang="fr-FR" sz="1800" dirty="0" err="1" smtClean="0"/>
                        <a:t>picture</a:t>
                      </a:r>
                      <a:r>
                        <a:rPr lang="fr-FR" sz="1800" dirty="0" smtClean="0"/>
                        <a:t>']['</a:t>
                      </a:r>
                      <a:r>
                        <a:rPr lang="fr-FR" sz="1800" dirty="0" err="1" smtClean="0"/>
                        <a:t>tmp_name</a:t>
                      </a:r>
                      <a:r>
                        <a:rPr lang="fr-FR" sz="1800" dirty="0" smtClean="0"/>
                        <a:t>']</a:t>
                      </a:r>
                    </a:p>
                  </a:txBody>
                  <a:tcPr marT="45714" marB="45714"/>
                </a:tc>
                <a:tc>
                  <a:txBody>
                    <a:bodyPr/>
                    <a:lstStyle/>
                    <a:p>
                      <a:r>
                        <a:rPr lang="fr-FR" sz="1800" b="0" dirty="0" err="1" smtClean="0"/>
                        <a:t>File’s</a:t>
                      </a:r>
                      <a:r>
                        <a:rPr lang="fr-FR" sz="1800" b="0" dirty="0" smtClean="0"/>
                        <a:t> </a:t>
                      </a:r>
                      <a:r>
                        <a:rPr lang="fr-FR" sz="1800" b="0" dirty="0" err="1" smtClean="0"/>
                        <a:t>temporary</a:t>
                      </a:r>
                      <a:r>
                        <a:rPr lang="fr-FR" sz="1800" b="0" dirty="0" smtClean="0"/>
                        <a:t> </a:t>
                      </a:r>
                      <a:r>
                        <a:rPr lang="fr-FR" sz="1800" b="0" dirty="0" err="1" smtClean="0"/>
                        <a:t>name</a:t>
                      </a:r>
                      <a:endParaRPr lang="fr-FR" sz="1800" b="0" dirty="0"/>
                    </a:p>
                  </a:txBody>
                  <a:tcPr marT="45714" marB="45714"/>
                </a:tc>
              </a:tr>
              <a:tr h="3707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dirty="0" smtClean="0"/>
                        <a:t>$_FILES['</a:t>
                      </a:r>
                      <a:r>
                        <a:rPr lang="fr-FR" sz="1800" dirty="0" err="1" smtClean="0"/>
                        <a:t>picture</a:t>
                      </a:r>
                      <a:r>
                        <a:rPr lang="fr-FR" sz="1800" dirty="0" smtClean="0"/>
                        <a:t>']['</a:t>
                      </a:r>
                      <a:r>
                        <a:rPr lang="fr-FR" sz="1800" dirty="0" err="1" smtClean="0"/>
                        <a:t>error</a:t>
                      </a:r>
                      <a:r>
                        <a:rPr lang="fr-FR" sz="1800" dirty="0" smtClean="0"/>
                        <a:t>']</a:t>
                      </a:r>
                    </a:p>
                  </a:txBody>
                  <a:tcPr marT="45714" marB="45714"/>
                </a:tc>
                <a:tc>
                  <a:txBody>
                    <a:bodyPr/>
                    <a:lstStyle/>
                    <a:p>
                      <a:r>
                        <a:rPr lang="fr-FR" sz="1800" b="0" dirty="0" err="1" smtClean="0"/>
                        <a:t>Error</a:t>
                      </a:r>
                      <a:r>
                        <a:rPr lang="fr-FR" sz="1800" b="0" baseline="0" dirty="0" smtClean="0"/>
                        <a:t> code</a:t>
                      </a:r>
                      <a:endParaRPr lang="fr-FR" sz="1800" b="0" dirty="0"/>
                    </a:p>
                  </a:txBody>
                  <a:tcPr marT="45714" marB="45714"/>
                </a:tc>
              </a:tr>
            </a:tbl>
          </a:graphicData>
        </a:graphic>
      </p:graphicFrame>
    </p:spTree>
    <p:extLst>
      <p:ext uri="{BB962C8B-B14F-4D97-AF65-F5344CB8AC3E}">
        <p14:creationId xmlns:p14="http://schemas.microsoft.com/office/powerpoint/2010/main" val="3655025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13343013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(1/2)</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Now you know how to handle forms with PHP:</a:t>
            </a:r>
          </a:p>
          <a:p>
            <a:pPr lvl="1"/>
            <a:r>
              <a:rPr lang="en-US" sz="2800" dirty="0" smtClean="0"/>
              <a:t>Update your translator page:</a:t>
            </a:r>
          </a:p>
          <a:p>
            <a:pPr lvl="2"/>
            <a:r>
              <a:rPr lang="en-US" sz="2400" dirty="0" smtClean="0"/>
              <a:t>Add a form with a field to input the word to translate</a:t>
            </a:r>
            <a:endParaRPr lang="en-US" sz="2400" dirty="0"/>
          </a:p>
        </p:txBody>
      </p:sp>
      <p:sp>
        <p:nvSpPr>
          <p:cNvPr id="4" name="Espace réservé du contenu 3"/>
          <p:cNvSpPr>
            <a:spLocks noGrp="1"/>
          </p:cNvSpPr>
          <p:nvPr>
            <p:ph sz="quarter" idx="13"/>
          </p:nvPr>
        </p:nvSpPr>
        <p:spPr/>
        <p:txBody>
          <a:bodyPr/>
          <a:lstStyle/>
          <a:p>
            <a:r>
              <a:rPr lang="fr-FR" dirty="0" err="1" smtClean="0"/>
              <a:t>Form</a:t>
            </a:r>
            <a:r>
              <a:rPr lang="fr-FR" dirty="0" smtClean="0"/>
              <a:t> </a:t>
            </a:r>
            <a:r>
              <a:rPr lang="fr-FR" dirty="0" err="1" smtClean="0"/>
              <a:t>handling</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Capture d’écran 2013-01-14 à 2.39.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364" y="2785492"/>
            <a:ext cx="5623272" cy="2249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264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Variables</a:t>
            </a: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Examples: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2209428"/>
            <a:ext cx="8785225" cy="2159447"/>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chemeClr val="tx1"/>
                </a:solidFill>
                <a:latin typeface="Courier New"/>
                <a:ea typeface="ＭＳ Ｐゴシック" pitchFamily="1" charset="-128"/>
                <a:cs typeface="Courier New"/>
              </a:rPr>
              <a:t>&lt;?</a:t>
            </a:r>
            <a:r>
              <a:rPr lang="en-US" b="1" dirty="0" err="1" smtClean="0">
                <a:solidFill>
                  <a:schemeClr val="tx1"/>
                </a:solidFill>
                <a:latin typeface="Courier New"/>
                <a:ea typeface="ＭＳ Ｐゴシック" pitchFamily="1" charset="-128"/>
                <a:cs typeface="Courier New"/>
              </a:rPr>
              <a:t>php</a:t>
            </a:r>
            <a:endParaRPr lang="en-US" b="1" dirty="0" smtClean="0">
              <a:solidFill>
                <a:schemeClr val="tx1"/>
              </a:solidFill>
              <a:latin typeface="Courier New"/>
              <a:ea typeface="ＭＳ Ｐゴシック" pitchFamily="1" charset="-128"/>
              <a:cs typeface="Courier New"/>
            </a:endParaRPr>
          </a:p>
          <a:p>
            <a:endParaRPr lang="en-US" b="1" dirty="0" smtClean="0">
              <a:solidFill>
                <a:schemeClr val="tx1"/>
              </a:solidFill>
              <a:latin typeface="Courier New"/>
              <a:ea typeface="ＭＳ Ｐゴシック" pitchFamily="1" charset="-128"/>
              <a:cs typeface="Courier New"/>
            </a:endParaRPr>
          </a:p>
          <a:p>
            <a:r>
              <a:rPr lang="en-US" b="1" dirty="0" smtClean="0">
                <a:solidFill>
                  <a:schemeClr val="tx1"/>
                </a:solidFill>
                <a:latin typeface="Courier New"/>
                <a:ea typeface="ＭＳ Ｐゴシック" pitchFamily="1" charset="-128"/>
                <a:cs typeface="Courier New"/>
              </a:rPr>
              <a:t>$</a:t>
            </a:r>
            <a:r>
              <a:rPr lang="en-US" b="1" dirty="0" err="1" smtClean="0">
                <a:solidFill>
                  <a:schemeClr val="tx1"/>
                </a:solidFill>
                <a:latin typeface="Courier New"/>
                <a:ea typeface="ＭＳ Ｐゴシック" pitchFamily="1" charset="-128"/>
                <a:cs typeface="Courier New"/>
              </a:rPr>
              <a:t>var</a:t>
            </a:r>
            <a:r>
              <a:rPr lang="en-US" b="1" dirty="0" smtClean="0">
                <a:solidFill>
                  <a:schemeClr val="tx1"/>
                </a:solidFill>
                <a:latin typeface="Courier New"/>
                <a:ea typeface="ＭＳ Ｐゴシック" pitchFamily="1" charset="-128"/>
                <a:cs typeface="Courier New"/>
              </a:rPr>
              <a:t>; $_</a:t>
            </a:r>
            <a:r>
              <a:rPr lang="en-US" b="1" dirty="0" err="1" smtClean="0">
                <a:solidFill>
                  <a:schemeClr val="tx1"/>
                </a:solidFill>
                <a:latin typeface="Courier New"/>
                <a:ea typeface="ＭＳ Ｐゴシック" pitchFamily="1" charset="-128"/>
                <a:cs typeface="Courier New"/>
              </a:rPr>
              <a:t>var</a:t>
            </a:r>
            <a:r>
              <a:rPr lang="en-US" b="1" dirty="0" smtClean="0">
                <a:solidFill>
                  <a:schemeClr val="tx1"/>
                </a:solidFill>
                <a:latin typeface="Courier New"/>
                <a:ea typeface="ＭＳ Ｐゴシック" pitchFamily="1" charset="-128"/>
                <a:cs typeface="Courier New"/>
              </a:rPr>
              <a:t>; $</a:t>
            </a:r>
            <a:r>
              <a:rPr lang="en-US" b="1" dirty="0" err="1" smtClean="0">
                <a:solidFill>
                  <a:schemeClr val="tx1"/>
                </a:solidFill>
                <a:latin typeface="Courier New"/>
                <a:ea typeface="ＭＳ Ｐゴシック" pitchFamily="1" charset="-128"/>
                <a:cs typeface="Courier New"/>
              </a:rPr>
              <a:t>Var</a:t>
            </a:r>
            <a:r>
              <a:rPr lang="en-US" b="1" dirty="0" smtClean="0">
                <a:solidFill>
                  <a:schemeClr val="tx1"/>
                </a:solidFill>
                <a:latin typeface="Courier New"/>
                <a:ea typeface="ＭＳ Ｐゴシック" pitchFamily="1" charset="-128"/>
                <a:cs typeface="Courier New"/>
              </a:rPr>
              <a:t>; </a:t>
            </a:r>
            <a:r>
              <a:rPr lang="en-US" b="1" dirty="0" smtClean="0">
                <a:solidFill>
                  <a:srgbClr val="479B8F"/>
                </a:solidFill>
                <a:latin typeface="Courier New"/>
                <a:ea typeface="ＭＳ Ｐゴシック" pitchFamily="1" charset="-128"/>
                <a:cs typeface="Courier New"/>
              </a:rPr>
              <a:t>// Valid variables names</a:t>
            </a:r>
          </a:p>
          <a:p>
            <a:endParaRPr lang="en-US" b="1" dirty="0" smtClean="0">
              <a:solidFill>
                <a:srgbClr val="0070C0"/>
              </a:solidFill>
              <a:latin typeface="Courier New"/>
              <a:ea typeface="ＭＳ Ｐゴシック" pitchFamily="1" charset="-128"/>
              <a:cs typeface="Courier New"/>
            </a:endParaRPr>
          </a:p>
          <a:p>
            <a:r>
              <a:rPr lang="en-US" b="1" dirty="0" smtClean="0">
                <a:solidFill>
                  <a:schemeClr val="tx1"/>
                </a:solidFill>
                <a:latin typeface="Courier New"/>
                <a:ea typeface="ＭＳ Ｐゴシック" pitchFamily="1" charset="-128"/>
                <a:cs typeface="Courier New"/>
              </a:rPr>
              <a:t>$123var; $456; $my-test;</a:t>
            </a:r>
            <a:r>
              <a:rPr lang="en-US" b="1" dirty="0" smtClean="0">
                <a:solidFill>
                  <a:srgbClr val="0070C0"/>
                </a:solidFill>
                <a:latin typeface="Courier New"/>
                <a:ea typeface="ＭＳ Ｐゴシック" pitchFamily="1" charset="-128"/>
                <a:cs typeface="Courier New"/>
              </a:rPr>
              <a:t> </a:t>
            </a:r>
            <a:r>
              <a:rPr lang="en-US" b="1" dirty="0" smtClean="0">
                <a:solidFill>
                  <a:srgbClr val="479B8F"/>
                </a:solidFill>
                <a:latin typeface="Courier New"/>
                <a:ea typeface="ＭＳ Ｐゴシック" pitchFamily="1" charset="-128"/>
                <a:cs typeface="Courier New"/>
              </a:rPr>
              <a:t>// Not valid</a:t>
            </a:r>
          </a:p>
          <a:p>
            <a:endParaRPr lang="en-US" b="1" dirty="0" smtClean="0">
              <a:solidFill>
                <a:srgbClr val="0070C0"/>
              </a:solidFill>
              <a:latin typeface="Courier New"/>
              <a:ea typeface="ＭＳ Ｐゴシック" pitchFamily="1" charset="-128"/>
              <a:cs typeface="Courier New"/>
            </a:endParaRPr>
          </a:p>
          <a:p>
            <a:r>
              <a:rPr lang="en-US" b="1" dirty="0" smtClean="0">
                <a:solidFill>
                  <a:schemeClr val="tx1"/>
                </a:solidFill>
                <a:latin typeface="Courier New"/>
                <a:ea typeface="ＭＳ Ｐゴシック" pitchFamily="1" charset="-128"/>
                <a:cs typeface="Courier New"/>
              </a:rPr>
              <a:t>?&gt;</a:t>
            </a: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019923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apture d’écran 2013-01-14 à 2.3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2785492"/>
            <a:ext cx="5629920" cy="2251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re 1"/>
          <p:cNvSpPr>
            <a:spLocks noGrp="1"/>
          </p:cNvSpPr>
          <p:nvPr>
            <p:ph type="title"/>
          </p:nvPr>
        </p:nvSpPr>
        <p:spPr/>
        <p:txBody>
          <a:bodyPr/>
          <a:lstStyle/>
          <a:p>
            <a:r>
              <a:rPr lang="fr-FR" dirty="0" err="1" smtClean="0"/>
              <a:t>Exercise</a:t>
            </a:r>
            <a:r>
              <a:rPr lang="fr-FR" dirty="0" smtClean="0"/>
              <a:t> (2/2)</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Now you know how to handle forms with PHP:</a:t>
            </a:r>
          </a:p>
          <a:p>
            <a:pPr lvl="1"/>
            <a:r>
              <a:rPr lang="en-US" sz="2800" dirty="0" smtClean="0"/>
              <a:t>Update your translator page:</a:t>
            </a:r>
          </a:p>
          <a:p>
            <a:pPr lvl="2"/>
            <a:r>
              <a:rPr lang="en-US" sz="2400" dirty="0" smtClean="0"/>
              <a:t>What is the better HTTP method to use in this case?</a:t>
            </a:r>
            <a:endParaRPr lang="en-US" sz="2400" dirty="0"/>
          </a:p>
        </p:txBody>
      </p:sp>
      <p:sp>
        <p:nvSpPr>
          <p:cNvPr id="4" name="Espace réservé du contenu 3"/>
          <p:cNvSpPr>
            <a:spLocks noGrp="1"/>
          </p:cNvSpPr>
          <p:nvPr>
            <p:ph sz="quarter" idx="13"/>
          </p:nvPr>
        </p:nvSpPr>
        <p:spPr/>
        <p:txBody>
          <a:bodyPr/>
          <a:lstStyle/>
          <a:p>
            <a:r>
              <a:rPr lang="fr-FR" dirty="0" err="1" smtClean="0"/>
              <a:t>Form</a:t>
            </a:r>
            <a:r>
              <a:rPr lang="fr-FR" dirty="0" smtClean="0"/>
              <a:t> </a:t>
            </a:r>
            <a:r>
              <a:rPr lang="fr-FR" dirty="0" err="1" smtClean="0"/>
              <a:t>handling</a:t>
            </a:r>
            <a:endParaRPr lang="fr-FR" dirty="0"/>
          </a:p>
        </p:txBody>
      </p:sp>
      <p:pic>
        <p:nvPicPr>
          <p:cNvPr id="10242" name="Picture 2" descr="D:\Users\Renaud\Desktop\StageFinEtudesSupinfo\Icons-New\v3\Min\Exerci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68504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Cookies &amp; Sessions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8" name="Picture 7"/>
          <p:cNvPicPr>
            <a:picLocks noChangeAspect="1"/>
          </p:cNvPicPr>
          <p:nvPr/>
        </p:nvPicPr>
        <p:blipFill>
          <a:blip r:embed="rId2"/>
          <a:stretch>
            <a:fillRect/>
          </a:stretch>
        </p:blipFill>
        <p:spPr>
          <a:xfrm>
            <a:off x="5868144" y="3102736"/>
            <a:ext cx="2848620" cy="1824739"/>
          </a:xfrm>
          <a:prstGeom prst="rect">
            <a:avLst/>
          </a:prstGeom>
        </p:spPr>
      </p:pic>
    </p:spTree>
    <p:extLst>
      <p:ext uri="{BB962C8B-B14F-4D97-AF65-F5344CB8AC3E}">
        <p14:creationId xmlns:p14="http://schemas.microsoft.com/office/powerpoint/2010/main" val="41677630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Cookies</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ts val="620"/>
              </a:spcBef>
            </a:pPr>
            <a:r>
              <a:rPr lang="fr-FR" sz="3200" dirty="0" smtClean="0"/>
              <a:t>A </a:t>
            </a:r>
            <a:r>
              <a:rPr lang="fr-FR" sz="3200" dirty="0" err="1" smtClean="0"/>
              <a:t>piece</a:t>
            </a:r>
            <a:r>
              <a:rPr lang="fr-FR" sz="3200" dirty="0" smtClean="0"/>
              <a:t> of </a:t>
            </a:r>
            <a:r>
              <a:rPr lang="fr-FR" sz="3200" dirty="0" err="1" smtClean="0"/>
              <a:t>text</a:t>
            </a:r>
            <a:r>
              <a:rPr lang="fr-FR" sz="3200" dirty="0" smtClean="0"/>
              <a:t> </a:t>
            </a:r>
            <a:r>
              <a:rPr lang="fr-FR" sz="3200" dirty="0" err="1" smtClean="0"/>
              <a:t>stored</a:t>
            </a:r>
            <a:r>
              <a:rPr lang="fr-FR" sz="3200" dirty="0" smtClean="0"/>
              <a:t> in </a:t>
            </a:r>
            <a:r>
              <a:rPr lang="fr-FR" sz="3200" dirty="0" err="1" smtClean="0"/>
              <a:t>user’s</a:t>
            </a:r>
            <a:r>
              <a:rPr lang="fr-FR" sz="3200" dirty="0" smtClean="0"/>
              <a:t> computer</a:t>
            </a:r>
          </a:p>
          <a:p>
            <a:pPr eaLnBrk="1" hangingPunct="1">
              <a:spcBef>
                <a:spcPts val="620"/>
              </a:spcBef>
            </a:pPr>
            <a:r>
              <a:rPr lang="fr-FR" sz="3200" dirty="0" err="1" smtClean="0"/>
              <a:t>Composed</a:t>
            </a:r>
            <a:r>
              <a:rPr lang="fr-FR" sz="3200" dirty="0" smtClean="0"/>
              <a:t> of one or more </a:t>
            </a:r>
            <a:r>
              <a:rPr lang="fr-FR" sz="3200" dirty="0" err="1" smtClean="0"/>
              <a:t>key</a:t>
            </a:r>
            <a:r>
              <a:rPr lang="fr-FR" sz="3200" dirty="0" smtClean="0"/>
              <a:t>-value pairs</a:t>
            </a:r>
          </a:p>
          <a:p>
            <a:pPr eaLnBrk="1" hangingPunct="1">
              <a:spcBef>
                <a:spcPts val="620"/>
              </a:spcBef>
            </a:pPr>
            <a:r>
              <a:rPr lang="fr-FR" sz="3200" dirty="0" smtClean="0"/>
              <a:t>Can </a:t>
            </a:r>
            <a:r>
              <a:rPr lang="fr-FR" sz="3200" dirty="0" err="1" smtClean="0"/>
              <a:t>be</a:t>
            </a:r>
            <a:r>
              <a:rPr lang="fr-FR" sz="3200" dirty="0" smtClean="0"/>
              <a:t> </a:t>
            </a:r>
            <a:r>
              <a:rPr lang="fr-FR" sz="3200" dirty="0" err="1" smtClean="0"/>
              <a:t>used</a:t>
            </a:r>
            <a:r>
              <a:rPr lang="fr-FR" sz="3200" dirty="0" smtClean="0"/>
              <a:t> for:</a:t>
            </a:r>
          </a:p>
          <a:p>
            <a:pPr lvl="1" eaLnBrk="1" hangingPunct="1">
              <a:spcBef>
                <a:spcPts val="620"/>
              </a:spcBef>
            </a:pPr>
            <a:r>
              <a:rPr lang="fr-FR" dirty="0" err="1" smtClean="0"/>
              <a:t>Authentication</a:t>
            </a:r>
            <a:endParaRPr lang="fr-FR" dirty="0" smtClean="0"/>
          </a:p>
          <a:p>
            <a:pPr lvl="1" eaLnBrk="1" hangingPunct="1">
              <a:spcBef>
                <a:spcPts val="620"/>
              </a:spcBef>
            </a:pPr>
            <a:r>
              <a:rPr lang="fr-FR" dirty="0" err="1" smtClean="0"/>
              <a:t>Storing</a:t>
            </a:r>
            <a:r>
              <a:rPr lang="fr-FR" dirty="0" smtClean="0"/>
              <a:t> site </a:t>
            </a:r>
            <a:r>
              <a:rPr lang="fr-FR" dirty="0" err="1" smtClean="0"/>
              <a:t>preferences</a:t>
            </a:r>
            <a:endParaRPr lang="fr-FR" dirty="0" smtClean="0"/>
          </a:p>
          <a:p>
            <a:pPr lvl="1" eaLnBrk="1" hangingPunct="1">
              <a:spcBef>
                <a:spcPts val="620"/>
              </a:spcBef>
            </a:pPr>
            <a:r>
              <a:rPr lang="fr-FR" dirty="0" smtClean="0"/>
              <a:t>Shopping </a:t>
            </a:r>
            <a:r>
              <a:rPr lang="fr-FR" dirty="0" err="1" smtClean="0"/>
              <a:t>cart</a:t>
            </a:r>
            <a:r>
              <a:rPr lang="fr-FR" dirty="0" smtClean="0"/>
              <a:t> contents</a:t>
            </a:r>
          </a:p>
          <a:p>
            <a:pPr lvl="1" eaLnBrk="1" hangingPunct="1">
              <a:spcBef>
                <a:spcPts val="620"/>
              </a:spcBef>
            </a:pPr>
            <a:r>
              <a:rPr lang="fr-FR" dirty="0" smtClean="0"/>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4"/>
          <a:stretch>
            <a:fillRect/>
          </a:stretch>
        </p:blipFill>
        <p:spPr>
          <a:xfrm>
            <a:off x="6602288" y="2816408"/>
            <a:ext cx="2362200" cy="2273340"/>
          </a:xfrm>
          <a:prstGeom prst="rect">
            <a:avLst/>
          </a:prstGeom>
        </p:spPr>
      </p:pic>
    </p:spTree>
    <p:extLst>
      <p:ext uri="{BB962C8B-B14F-4D97-AF65-F5344CB8AC3E}">
        <p14:creationId xmlns:p14="http://schemas.microsoft.com/office/powerpoint/2010/main" val="28375939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Cookies</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ts val="620"/>
              </a:spcBef>
            </a:pPr>
            <a:r>
              <a:rPr lang="fr-FR" sz="3200" dirty="0" smtClean="0"/>
              <a:t>Sent in the header of HTTP messages</a:t>
            </a:r>
          </a:p>
          <a:p>
            <a:pPr eaLnBrk="1" hangingPunct="1">
              <a:spcBef>
                <a:spcPts val="620"/>
              </a:spcBef>
            </a:pPr>
            <a:r>
              <a:rPr lang="fr-FR" sz="3200" dirty="0" smtClean="0"/>
              <a:t>Can have expiration date</a:t>
            </a:r>
          </a:p>
          <a:p>
            <a:pPr lvl="1" eaLnBrk="1" hangingPunct="1">
              <a:spcBef>
                <a:spcPts val="620"/>
              </a:spcBef>
            </a:pPr>
            <a:r>
              <a:rPr lang="fr-FR" dirty="0" smtClean="0"/>
              <a:t>If not, </a:t>
            </a:r>
            <a:r>
              <a:rPr lang="fr-FR" dirty="0" err="1" smtClean="0"/>
              <a:t>destroyed</a:t>
            </a:r>
            <a:r>
              <a:rPr lang="fr-FR" dirty="0" smtClean="0"/>
              <a:t> </a:t>
            </a:r>
            <a:r>
              <a:rPr lang="fr-FR" dirty="0" err="1" smtClean="0"/>
              <a:t>at</a:t>
            </a:r>
            <a:r>
              <a:rPr lang="fr-FR" dirty="0" smtClean="0"/>
              <a:t> web browser exit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4"/>
          <a:stretch>
            <a:fillRect/>
          </a:stretch>
        </p:blipFill>
        <p:spPr>
          <a:xfrm>
            <a:off x="6602288" y="2816408"/>
            <a:ext cx="2362200" cy="2273340"/>
          </a:xfrm>
          <a:prstGeom prst="rect">
            <a:avLst/>
          </a:prstGeom>
        </p:spPr>
      </p:pic>
    </p:spTree>
    <p:extLst>
      <p:ext uri="{BB962C8B-B14F-4D97-AF65-F5344CB8AC3E}">
        <p14:creationId xmlns:p14="http://schemas.microsoft.com/office/powerpoint/2010/main" val="7661016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bwMode="auto">
          <a:xfrm>
            <a:off x="1979712" y="4225280"/>
            <a:ext cx="5106888"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bwMode="auto">
          <a:xfrm flipH="1">
            <a:off x="1979712" y="2723356"/>
            <a:ext cx="5106888"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bwMode="auto">
          <a:xfrm>
            <a:off x="1985392" y="1544216"/>
            <a:ext cx="5106888"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Cookies </a:t>
            </a:r>
            <a:r>
              <a:rPr lang="fr-FR" dirty="0" err="1" smtClean="0">
                <a:ea typeface="ＭＳ Ｐゴシック" pitchFamily="34" charset="-128"/>
              </a:rPr>
              <a:t>schema</a:t>
            </a:r>
            <a:endParaRPr lang="fr-FR"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Rectangle 3"/>
          <p:cNvSpPr txBox="1">
            <a:spLocks noChangeArrowheads="1"/>
          </p:cNvSpPr>
          <p:nvPr/>
        </p:nvSpPr>
        <p:spPr bwMode="auto">
          <a:xfrm>
            <a:off x="2679204" y="1201316"/>
            <a:ext cx="3765004" cy="685800"/>
          </a:xfrm>
          <a:prstGeom prst="rect">
            <a:avLst/>
          </a:prstGeom>
          <a:solidFill>
            <a:schemeClr val="accent6">
              <a:lumMod val="20000"/>
              <a:lumOff val="80000"/>
            </a:schemeClr>
          </a:solidFill>
          <a:ln w="3175" cmpd="sng">
            <a:solidFill>
              <a:schemeClr val="tx1"/>
            </a:solidFill>
            <a:miter lim="800000"/>
            <a:headEnd/>
            <a:tailEnd/>
          </a:ln>
          <a:effectLst>
            <a:outerShdw blurRad="50800" dist="38100" dir="2700000">
              <a:srgbClr val="000000">
                <a:alpha val="43000"/>
              </a:srgbClr>
            </a:outerShdw>
          </a:effectLst>
        </p:spPr>
        <p:txBody>
          <a:bodyPr wrap="square" lIns="180000"/>
          <a:lstStyle/>
          <a:p>
            <a:pPr eaLnBrk="1" hangingPunct="1"/>
            <a:r>
              <a:rPr lang="en-US" i="1" dirty="0" smtClean="0">
                <a:latin typeface="Courier New"/>
                <a:cs typeface="Courier New"/>
              </a:rPr>
              <a:t>GET /page1.php HTTP/1.1</a:t>
            </a:r>
          </a:p>
          <a:p>
            <a:pPr eaLnBrk="1" hangingPunct="1"/>
            <a:r>
              <a:rPr lang="en-US" i="1" dirty="0" smtClean="0">
                <a:latin typeface="Courier New"/>
                <a:cs typeface="Courier New"/>
              </a:rPr>
              <a:t>Host: </a:t>
            </a:r>
            <a:r>
              <a:rPr lang="en-US" i="1" dirty="0" err="1" smtClean="0">
                <a:latin typeface="Courier New"/>
                <a:cs typeface="Courier New"/>
              </a:rPr>
              <a:t>www.webdev.org</a:t>
            </a:r>
            <a:endParaRPr lang="en-US" i="1" dirty="0" smtClean="0">
              <a:latin typeface="Courier New"/>
              <a:cs typeface="Courier New"/>
            </a:endParaRPr>
          </a:p>
        </p:txBody>
      </p:sp>
      <p:sp>
        <p:nvSpPr>
          <p:cNvPr id="31" name="Rectangle 3"/>
          <p:cNvSpPr txBox="1">
            <a:spLocks noChangeArrowheads="1"/>
          </p:cNvSpPr>
          <p:nvPr/>
        </p:nvSpPr>
        <p:spPr bwMode="auto">
          <a:xfrm>
            <a:off x="2679204" y="2113756"/>
            <a:ext cx="3765004" cy="1219200"/>
          </a:xfrm>
          <a:prstGeom prst="rect">
            <a:avLst/>
          </a:prstGeom>
          <a:solidFill>
            <a:schemeClr val="accent6">
              <a:lumMod val="20000"/>
              <a:lumOff val="80000"/>
            </a:schemeClr>
          </a:solidFill>
          <a:ln w="3175" cmpd="sng">
            <a:solidFill>
              <a:schemeClr val="tx1"/>
            </a:solidFill>
            <a:miter lim="800000"/>
            <a:headEnd/>
            <a:tailEnd/>
          </a:ln>
          <a:effectLst>
            <a:outerShdw blurRad="50800" dist="38100" dir="2700000">
              <a:srgbClr val="000000">
                <a:alpha val="43000"/>
              </a:srgbClr>
            </a:outerShdw>
          </a:effectLst>
        </p:spPr>
        <p:txBody>
          <a:bodyPr wrap="square" lIns="180000"/>
          <a:lstStyle/>
          <a:p>
            <a:pPr eaLnBrk="1" hangingPunct="1"/>
            <a:r>
              <a:rPr lang="en-US" i="1" dirty="0" smtClean="0">
                <a:latin typeface="Courier New"/>
                <a:cs typeface="Courier New"/>
              </a:rPr>
              <a:t>HTTP/1.1 200 OK</a:t>
            </a:r>
          </a:p>
          <a:p>
            <a:pPr eaLnBrk="1" hangingPunct="1"/>
            <a:r>
              <a:rPr lang="en-US" i="1" dirty="0" smtClean="0">
                <a:latin typeface="Courier New"/>
                <a:cs typeface="Courier New"/>
              </a:rPr>
              <a:t>Content-type: text/html</a:t>
            </a:r>
          </a:p>
          <a:p>
            <a:pPr eaLnBrk="1" hangingPunct="1"/>
            <a:r>
              <a:rPr lang="en-US" i="1" dirty="0" smtClean="0">
                <a:latin typeface="Courier New"/>
                <a:cs typeface="Courier New"/>
              </a:rPr>
              <a:t>Set-Cookie: name=value</a:t>
            </a:r>
          </a:p>
          <a:p>
            <a:pPr eaLnBrk="1" hangingPunct="1"/>
            <a:r>
              <a:rPr lang="en-US" i="1" dirty="0" smtClean="0">
                <a:latin typeface="Courier New"/>
                <a:cs typeface="Courier New"/>
              </a:rPr>
              <a:t>...</a:t>
            </a:r>
          </a:p>
        </p:txBody>
      </p:sp>
      <p:sp>
        <p:nvSpPr>
          <p:cNvPr id="32" name="Rectangle 3"/>
          <p:cNvSpPr txBox="1">
            <a:spLocks noChangeArrowheads="1"/>
          </p:cNvSpPr>
          <p:nvPr/>
        </p:nvSpPr>
        <p:spPr bwMode="auto">
          <a:xfrm>
            <a:off x="2679204" y="3577580"/>
            <a:ext cx="3765004" cy="1295400"/>
          </a:xfrm>
          <a:prstGeom prst="rect">
            <a:avLst/>
          </a:prstGeom>
          <a:solidFill>
            <a:schemeClr val="accent6">
              <a:lumMod val="20000"/>
              <a:lumOff val="80000"/>
            </a:schemeClr>
          </a:solidFill>
          <a:ln w="3175" cmpd="sng">
            <a:solidFill>
              <a:schemeClr val="tx1"/>
            </a:solidFill>
            <a:miter lim="800000"/>
            <a:headEnd/>
            <a:tailEnd/>
          </a:ln>
          <a:effectLst>
            <a:outerShdw blurRad="50800" dist="38100" dir="2700000">
              <a:srgbClr val="000000">
                <a:alpha val="43000"/>
              </a:srgbClr>
            </a:outerShdw>
          </a:effectLst>
        </p:spPr>
        <p:txBody>
          <a:bodyPr wrap="square" lIns="180000"/>
          <a:lstStyle/>
          <a:p>
            <a:pPr eaLnBrk="1" hangingPunct="1"/>
            <a:r>
              <a:rPr lang="en-US" i="1" dirty="0" smtClean="0">
                <a:latin typeface="Courier New"/>
                <a:cs typeface="Courier New"/>
              </a:rPr>
              <a:t>GET /page2.php HTTP/1.1</a:t>
            </a:r>
          </a:p>
          <a:p>
            <a:pPr eaLnBrk="1" hangingPunct="1"/>
            <a:r>
              <a:rPr lang="en-US" i="1" dirty="0" smtClean="0">
                <a:latin typeface="Courier New"/>
                <a:cs typeface="Courier New"/>
              </a:rPr>
              <a:t>Host: </a:t>
            </a:r>
            <a:r>
              <a:rPr lang="en-US" i="1" dirty="0" err="1" smtClean="0">
                <a:latin typeface="Courier New"/>
                <a:cs typeface="Courier New"/>
              </a:rPr>
              <a:t>www.webdev.org</a:t>
            </a:r>
            <a:endParaRPr lang="en-US" i="1" dirty="0" smtClean="0">
              <a:latin typeface="Courier New"/>
              <a:cs typeface="Courier New"/>
            </a:endParaRPr>
          </a:p>
          <a:p>
            <a:pPr eaLnBrk="1" hangingPunct="1"/>
            <a:r>
              <a:rPr lang="en-US" i="1" dirty="0" smtClean="0">
                <a:latin typeface="Courier New"/>
                <a:cs typeface="Courier New"/>
              </a:rPr>
              <a:t>Cookie: name=value</a:t>
            </a:r>
          </a:p>
          <a:p>
            <a:pPr eaLnBrk="1" hangingPunct="1"/>
            <a:r>
              <a:rPr lang="en-US" i="1" dirty="0" smtClean="0">
                <a:latin typeface="Courier New"/>
                <a:cs typeface="Courier New"/>
              </a:rPr>
              <a:t>Accept: */*</a:t>
            </a:r>
          </a:p>
        </p:txBody>
      </p:sp>
      <p:graphicFrame>
        <p:nvGraphicFramePr>
          <p:cNvPr id="33" name="Object 8"/>
          <p:cNvGraphicFramePr>
            <a:graphicFrameLocks noChangeAspect="1"/>
          </p:cNvGraphicFramePr>
          <p:nvPr>
            <p:extLst>
              <p:ext uri="{D42A27DB-BD31-4B8C-83A1-F6EECF244321}">
                <p14:modId xmlns:p14="http://schemas.microsoft.com/office/powerpoint/2010/main" val="1404039048"/>
              </p:ext>
            </p:extLst>
          </p:nvPr>
        </p:nvGraphicFramePr>
        <p:xfrm>
          <a:off x="236786" y="1882180"/>
          <a:ext cx="1454894" cy="1655762"/>
        </p:xfrm>
        <a:graphic>
          <a:graphicData uri="http://schemas.openxmlformats.org/presentationml/2006/ole">
            <mc:AlternateContent xmlns:mc="http://schemas.openxmlformats.org/markup-compatibility/2006">
              <mc:Choice xmlns:v="urn:schemas-microsoft-com:vml" Requires="v">
                <p:oleObj spid="_x0000_s1104" name="Visio" r:id="rId5" imgW="1854200" imgH="2311400" progId="Visio.Drawing.11">
                  <p:embed/>
                </p:oleObj>
              </mc:Choice>
              <mc:Fallback>
                <p:oleObj name="Visio" r:id="rId5" imgW="1854200" imgH="23114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786" y="1882180"/>
                        <a:ext cx="1454894" cy="1655762"/>
                      </a:xfrm>
                      <a:prstGeom prst="rect">
                        <a:avLst/>
                      </a:prstGeom>
                      <a:noFill/>
                      <a:ln>
                        <a:noFill/>
                      </a:ln>
                    </p:spPr>
                  </p:pic>
                </p:oleObj>
              </mc:Fallback>
            </mc:AlternateContent>
          </a:graphicData>
        </a:graphic>
      </p:graphicFrame>
      <p:graphicFrame>
        <p:nvGraphicFramePr>
          <p:cNvPr id="34" name="Object 12"/>
          <p:cNvGraphicFramePr>
            <a:graphicFrameLocks noChangeAspect="1"/>
          </p:cNvGraphicFramePr>
          <p:nvPr>
            <p:extLst>
              <p:ext uri="{D42A27DB-BD31-4B8C-83A1-F6EECF244321}">
                <p14:modId xmlns:p14="http://schemas.microsoft.com/office/powerpoint/2010/main" val="182794887"/>
              </p:ext>
            </p:extLst>
          </p:nvPr>
        </p:nvGraphicFramePr>
        <p:xfrm>
          <a:off x="7596336" y="2041898"/>
          <a:ext cx="1046185" cy="1336327"/>
        </p:xfrm>
        <a:graphic>
          <a:graphicData uri="http://schemas.openxmlformats.org/presentationml/2006/ole">
            <mc:AlternateContent xmlns:mc="http://schemas.openxmlformats.org/markup-compatibility/2006">
              <mc:Choice xmlns:v="urn:schemas-microsoft-com:vml" Requires="v">
                <p:oleObj spid="_x0000_s1105" name="Visio" r:id="rId7" imgW="2120900" imgH="2705100" progId="Visio.Drawing.11">
                  <p:embed/>
                </p:oleObj>
              </mc:Choice>
              <mc:Fallback>
                <p:oleObj name="Visio" r:id="rId7" imgW="2120900" imgH="270510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336" y="2041898"/>
                        <a:ext cx="1046185" cy="1336327"/>
                      </a:xfrm>
                      <a:prstGeom prst="rect">
                        <a:avLst/>
                      </a:prstGeom>
                      <a:noFill/>
                      <a:ln>
                        <a:noFill/>
                      </a:ln>
                    </p:spPr>
                  </p:pic>
                </p:oleObj>
              </mc:Fallback>
            </mc:AlternateContent>
          </a:graphicData>
        </a:graphic>
      </p:graphicFrame>
      <p:cxnSp>
        <p:nvCxnSpPr>
          <p:cNvPr id="35" name="Straight Connector 34"/>
          <p:cNvCxnSpPr/>
          <p:nvPr/>
        </p:nvCxnSpPr>
        <p:spPr bwMode="auto">
          <a:xfrm flipV="1">
            <a:off x="1979712" y="985292"/>
            <a:ext cx="20216" cy="410445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flipV="1">
            <a:off x="7092280" y="985292"/>
            <a:ext cx="0" cy="410445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037272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Cookies</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err="1" smtClean="0"/>
              <a:t>Another</a:t>
            </a:r>
            <a:r>
              <a:rPr lang="fr-FR" sz="3200" dirty="0" smtClean="0"/>
              <a:t> </a:t>
            </a:r>
            <a:r>
              <a:rPr lang="fr-FR" sz="3200" dirty="0" err="1" smtClean="0"/>
              <a:t>predefined</a:t>
            </a:r>
            <a:r>
              <a:rPr lang="fr-FR" sz="3200" dirty="0" smtClean="0"/>
              <a:t> variable:</a:t>
            </a:r>
          </a:p>
          <a:p>
            <a:pPr lvl="1" eaLnBrk="1" hangingPunct="1">
              <a:spcBef>
                <a:spcPts val="620"/>
              </a:spcBef>
            </a:pPr>
            <a:r>
              <a:rPr lang="fr-FR" sz="2800" dirty="0" smtClean="0"/>
              <a:t>$_COOKIE:</a:t>
            </a:r>
          </a:p>
          <a:p>
            <a:pPr lvl="2" eaLnBrk="1" hangingPunct="1">
              <a:spcBef>
                <a:spcPts val="620"/>
              </a:spcBef>
            </a:pPr>
            <a:r>
              <a:rPr lang="fr-FR" sz="2400" dirty="0" smtClean="0"/>
              <a:t>Associative </a:t>
            </a:r>
            <a:r>
              <a:rPr lang="fr-FR" sz="2400" dirty="0" err="1" smtClean="0"/>
              <a:t>array</a:t>
            </a:r>
            <a:r>
              <a:rPr lang="fr-FR" sz="2400" dirty="0" smtClean="0"/>
              <a:t> </a:t>
            </a:r>
            <a:r>
              <a:rPr lang="fr-FR" sz="2400" dirty="0" err="1" smtClean="0"/>
              <a:t>containing</a:t>
            </a:r>
            <a:r>
              <a:rPr lang="fr-FR" sz="2400" dirty="0" smtClean="0"/>
              <a:t> </a:t>
            </a:r>
            <a:r>
              <a:rPr lang="fr-FR" sz="2400" dirty="0" err="1" smtClean="0"/>
              <a:t>your</a:t>
            </a:r>
            <a:r>
              <a:rPr lang="fr-FR" sz="2400" dirty="0" smtClean="0"/>
              <a:t> </a:t>
            </a:r>
            <a:r>
              <a:rPr lang="fr-FR" sz="2400" dirty="0" err="1" smtClean="0"/>
              <a:t>site’s</a:t>
            </a:r>
            <a:r>
              <a:rPr lang="fr-FR" sz="2400" dirty="0" smtClean="0"/>
              <a:t> </a:t>
            </a:r>
            <a:r>
              <a:rPr lang="fr-FR" sz="2400" dirty="0" err="1" smtClean="0"/>
              <a:t>related</a:t>
            </a:r>
            <a:r>
              <a:rPr lang="fr-FR" sz="2400" dirty="0" smtClean="0"/>
              <a:t> cookies</a:t>
            </a:r>
          </a:p>
          <a:p>
            <a:pPr lvl="2" eaLnBrk="1" hangingPunct="1">
              <a:spcBef>
                <a:spcPts val="620"/>
              </a:spcBef>
            </a:pPr>
            <a:endParaRPr lang="fr-FR" sz="2400" dirty="0"/>
          </a:p>
          <a:p>
            <a:pPr eaLnBrk="1" hangingPunct="1">
              <a:spcBef>
                <a:spcPts val="620"/>
              </a:spcBef>
            </a:pPr>
            <a:r>
              <a:rPr lang="fr-FR" sz="3200" dirty="0" smtClean="0"/>
              <a:t>To </a:t>
            </a:r>
            <a:r>
              <a:rPr lang="fr-FR" sz="3200" dirty="0" err="1" smtClean="0"/>
              <a:t>send</a:t>
            </a:r>
            <a:r>
              <a:rPr lang="fr-FR" sz="3200" dirty="0" smtClean="0"/>
              <a:t> a new cookie to the client:</a:t>
            </a:r>
          </a:p>
          <a:p>
            <a:pPr marL="457200" lvl="1" indent="0" eaLnBrk="1" hangingPunct="1">
              <a:spcBef>
                <a:spcPts val="620"/>
              </a:spcBef>
              <a:buNone/>
            </a:pPr>
            <a:r>
              <a:rPr lang="fr-FR" sz="2800" i="1" dirty="0" err="1" smtClean="0"/>
              <a:t>bool</a:t>
            </a:r>
            <a:r>
              <a:rPr lang="fr-FR" sz="2800" dirty="0" smtClean="0"/>
              <a:t> </a:t>
            </a:r>
            <a:r>
              <a:rPr lang="fr-FR" sz="2800" dirty="0" err="1" smtClean="0">
                <a:latin typeface="Courier New"/>
                <a:cs typeface="Courier New"/>
              </a:rPr>
              <a:t>setCookie</a:t>
            </a:r>
            <a:r>
              <a:rPr lang="fr-FR" sz="2800" dirty="0" smtClean="0"/>
              <a:t>( $</a:t>
            </a:r>
            <a:r>
              <a:rPr lang="fr-FR" sz="2800" dirty="0" err="1" smtClean="0"/>
              <a:t>name</a:t>
            </a:r>
            <a:r>
              <a:rPr lang="fr-FR" sz="2800" dirty="0"/>
              <a:t> </a:t>
            </a:r>
            <a:r>
              <a:rPr lang="fr-FR" sz="2800" dirty="0" smtClean="0">
                <a:solidFill>
                  <a:schemeClr val="bg1">
                    <a:lumMod val="50000"/>
                  </a:schemeClr>
                </a:solidFill>
              </a:rPr>
              <a:t>[, $value [, $expire = 0]]</a:t>
            </a:r>
            <a:r>
              <a:rPr lang="fr-FR" sz="2800" dirty="0" smtClean="0"/>
              <a:t> );</a:t>
            </a:r>
          </a:p>
          <a:p>
            <a:pPr lvl="1" eaLnBrk="1" hangingPunct="1">
              <a:spcBef>
                <a:spcPts val="620"/>
              </a:spcBef>
            </a:pPr>
            <a:r>
              <a:rPr lang="fr-FR" sz="2800" dirty="0" err="1" smtClean="0"/>
              <a:t>Like</a:t>
            </a:r>
            <a:r>
              <a:rPr lang="fr-FR" sz="2800" dirty="0" smtClean="0"/>
              <a:t> </a:t>
            </a:r>
            <a:r>
              <a:rPr lang="fr-FR" sz="2800" dirty="0" err="1" smtClean="0"/>
              <a:t>other</a:t>
            </a:r>
            <a:r>
              <a:rPr lang="fr-FR" sz="2800" dirty="0" smtClean="0"/>
              <a:t> headers, cookies must </a:t>
            </a:r>
            <a:r>
              <a:rPr lang="fr-FR" sz="2800" dirty="0" err="1" smtClean="0"/>
              <a:t>be</a:t>
            </a:r>
            <a:r>
              <a:rPr lang="fr-FR" sz="2800" dirty="0" smtClean="0"/>
              <a:t> sent </a:t>
            </a:r>
            <a:r>
              <a:rPr lang="fr-FR" sz="2800" dirty="0" err="1" smtClean="0"/>
              <a:t>before</a:t>
            </a:r>
            <a:r>
              <a:rPr lang="fr-FR" sz="2800" dirty="0" smtClean="0"/>
              <a:t> </a:t>
            </a:r>
            <a:r>
              <a:rPr lang="fr-FR" sz="2800" dirty="0" err="1" smtClean="0"/>
              <a:t>any</a:t>
            </a:r>
            <a:r>
              <a:rPr lang="fr-FR" sz="2800" dirty="0" smtClean="0"/>
              <a:t> output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678050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Cookies </a:t>
            </a:r>
            <a:r>
              <a:rPr lang="fr-FR" dirty="0" err="1" smtClean="0">
                <a:ea typeface="ＭＳ Ｐゴシック" pitchFamily="34" charset="-128"/>
              </a:rPr>
              <a:t>examples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Add new cookies: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2137420"/>
            <a:ext cx="8785225" cy="187220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spcAft>
                <a:spcPts val="600"/>
              </a:spcAft>
            </a:pPr>
            <a:r>
              <a:rPr lang="en-US" b="1" dirty="0">
                <a:solidFill>
                  <a:srgbClr val="479B8F"/>
                </a:solidFill>
                <a:latin typeface="Courier New"/>
                <a:cs typeface="Courier New"/>
              </a:rPr>
              <a:t>// Define a cookie that will exist until the browser terminates.</a:t>
            </a:r>
          </a:p>
          <a:p>
            <a:pPr>
              <a:spcAft>
                <a:spcPts val="600"/>
              </a:spcAft>
            </a:pPr>
            <a:r>
              <a:rPr lang="en-US" b="1" dirty="0" err="1">
                <a:solidFill>
                  <a:schemeClr val="tx1"/>
                </a:solidFill>
                <a:latin typeface="Courier New"/>
                <a:cs typeface="Courier New"/>
              </a:rPr>
              <a:t>setcookie</a:t>
            </a:r>
            <a:r>
              <a:rPr lang="en-US" b="1" dirty="0">
                <a:solidFill>
                  <a:schemeClr val="tx1"/>
                </a:solidFill>
                <a:latin typeface="Courier New"/>
                <a:cs typeface="Courier New"/>
              </a:rPr>
              <a:t>(</a:t>
            </a:r>
            <a:r>
              <a:rPr lang="en-US" b="1" dirty="0">
                <a:solidFill>
                  <a:srgbClr val="00B050"/>
                </a:solidFill>
                <a:latin typeface="Courier New"/>
                <a:cs typeface="Courier New"/>
              </a:rPr>
              <a:t>'cookie1'</a:t>
            </a:r>
            <a:r>
              <a:rPr lang="en-US" b="1" dirty="0">
                <a:latin typeface="Courier New"/>
                <a:cs typeface="Courier New"/>
              </a:rPr>
              <a:t>, $</a:t>
            </a:r>
            <a:r>
              <a:rPr lang="en-US" b="1" dirty="0" smtClean="0">
                <a:latin typeface="Courier New"/>
                <a:cs typeface="Courier New"/>
              </a:rPr>
              <a:t>content1</a:t>
            </a:r>
            <a:r>
              <a:rPr lang="en-US" b="1" dirty="0">
                <a:latin typeface="Courier New"/>
                <a:cs typeface="Courier New"/>
              </a:rPr>
              <a:t>);</a:t>
            </a:r>
          </a:p>
          <a:p>
            <a:pPr>
              <a:spcAft>
                <a:spcPts val="600"/>
              </a:spcAft>
            </a:pPr>
            <a:r>
              <a:rPr lang="en-US" b="1" dirty="0">
                <a:solidFill>
                  <a:srgbClr val="479B8F"/>
                </a:solidFill>
                <a:latin typeface="Courier New"/>
                <a:cs typeface="Courier New"/>
              </a:rPr>
              <a:t>// Define a cookie that will exist during 30 days.</a:t>
            </a:r>
          </a:p>
          <a:p>
            <a:pPr>
              <a:spcAft>
                <a:spcPts val="600"/>
              </a:spcAft>
            </a:pPr>
            <a:r>
              <a:rPr lang="en-US" b="1" dirty="0" err="1">
                <a:solidFill>
                  <a:schemeClr val="tx1"/>
                </a:solidFill>
                <a:latin typeface="Courier New"/>
                <a:cs typeface="Courier New"/>
              </a:rPr>
              <a:t>setcookie</a:t>
            </a:r>
            <a:r>
              <a:rPr lang="en-US" b="1" dirty="0">
                <a:latin typeface="Courier New"/>
                <a:cs typeface="Courier New"/>
              </a:rPr>
              <a:t>(</a:t>
            </a:r>
            <a:r>
              <a:rPr lang="en-US" b="1" dirty="0">
                <a:solidFill>
                  <a:srgbClr val="00B050"/>
                </a:solidFill>
                <a:latin typeface="Courier New"/>
                <a:cs typeface="Courier New"/>
              </a:rPr>
              <a:t>'cookie2'</a:t>
            </a:r>
            <a:r>
              <a:rPr lang="en-US" b="1" dirty="0">
                <a:latin typeface="Courier New"/>
                <a:cs typeface="Courier New"/>
              </a:rPr>
              <a:t>, $</a:t>
            </a:r>
            <a:r>
              <a:rPr lang="en-US" b="1" dirty="0" smtClean="0">
                <a:latin typeface="Courier New"/>
                <a:cs typeface="Courier New"/>
              </a:rPr>
              <a:t>content2</a:t>
            </a:r>
            <a:r>
              <a:rPr lang="en-US" b="1" dirty="0">
                <a:latin typeface="Courier New"/>
                <a:cs typeface="Courier New"/>
              </a:rPr>
              <a:t>, </a:t>
            </a:r>
            <a:r>
              <a:rPr lang="en-US" b="1" dirty="0">
                <a:solidFill>
                  <a:schemeClr val="tx1"/>
                </a:solidFill>
                <a:latin typeface="Courier New"/>
                <a:cs typeface="Courier New"/>
              </a:rPr>
              <a:t>time</a:t>
            </a:r>
            <a:r>
              <a:rPr lang="en-US" b="1" dirty="0">
                <a:latin typeface="Courier New"/>
                <a:cs typeface="Courier New"/>
              </a:rPr>
              <a:t>() + </a:t>
            </a:r>
            <a:r>
              <a:rPr lang="en-US" b="1" dirty="0">
                <a:solidFill>
                  <a:srgbClr val="EA8B00"/>
                </a:solidFill>
                <a:latin typeface="Courier New"/>
                <a:cs typeface="Courier New"/>
              </a:rPr>
              <a:t>60 </a:t>
            </a:r>
            <a:r>
              <a:rPr lang="en-US" b="1" dirty="0">
                <a:latin typeface="Courier New"/>
                <a:cs typeface="Courier New"/>
              </a:rPr>
              <a:t>* </a:t>
            </a:r>
            <a:r>
              <a:rPr lang="en-US" b="1" dirty="0">
                <a:solidFill>
                  <a:srgbClr val="EA8B00"/>
                </a:solidFill>
                <a:latin typeface="Courier New"/>
                <a:cs typeface="Courier New"/>
              </a:rPr>
              <a:t>60 </a:t>
            </a:r>
            <a:r>
              <a:rPr lang="en-US" b="1" dirty="0">
                <a:latin typeface="Courier New"/>
                <a:cs typeface="Courier New"/>
              </a:rPr>
              <a:t>* </a:t>
            </a:r>
            <a:r>
              <a:rPr lang="en-US" b="1" dirty="0">
                <a:solidFill>
                  <a:srgbClr val="EA8B00"/>
                </a:solidFill>
                <a:latin typeface="Courier New"/>
                <a:cs typeface="Courier New"/>
              </a:rPr>
              <a:t>24 </a:t>
            </a:r>
            <a:r>
              <a:rPr lang="en-US" b="1" dirty="0">
                <a:latin typeface="Courier New"/>
                <a:cs typeface="Courier New"/>
              </a:rPr>
              <a:t>* </a:t>
            </a:r>
            <a:r>
              <a:rPr lang="en-US" b="1" dirty="0">
                <a:solidFill>
                  <a:srgbClr val="EA8B00"/>
                </a:solidFill>
                <a:latin typeface="Courier New"/>
                <a:cs typeface="Courier New"/>
              </a:rPr>
              <a:t>30</a:t>
            </a:r>
            <a:r>
              <a:rPr lang="en-US" b="1" dirty="0">
                <a:latin typeface="Courier New"/>
                <a:cs typeface="Courier New"/>
              </a:rPr>
              <a:t>)</a:t>
            </a:r>
            <a:r>
              <a:rPr lang="en-US" b="1" dirty="0" smtClean="0">
                <a:latin typeface="Courier New"/>
                <a:cs typeface="Courier New"/>
              </a:rPr>
              <a:t>;</a:t>
            </a:r>
            <a:endParaRPr lang="fr-FR" b="1" dirty="0">
              <a:latin typeface="Courier New"/>
              <a:cs typeface="Courier New"/>
            </a:endParaRP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934517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Cookies </a:t>
            </a:r>
            <a:r>
              <a:rPr lang="fr-FR" dirty="0" err="1" smtClean="0">
                <a:ea typeface="ＭＳ Ｐゴシック" pitchFamily="34" charset="-128"/>
              </a:rPr>
              <a:t>examples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Retrieve a cookie:</a:t>
            </a:r>
          </a:p>
          <a:p>
            <a:endParaRPr lang="en-US" sz="3200" dirty="0">
              <a:ea typeface="ＭＳ Ｐゴシック" pitchFamily="34" charset="-128"/>
            </a:endParaRPr>
          </a:p>
          <a:p>
            <a:pPr marL="0" indent="0">
              <a:buNone/>
            </a:pPr>
            <a:endParaRPr lang="en-US" sz="3200" dirty="0">
              <a:ea typeface="ＭＳ Ｐゴシック" pitchFamily="34" charset="-128"/>
            </a:endParaRPr>
          </a:p>
          <a:p>
            <a:r>
              <a:rPr lang="en-US" sz="3200" dirty="0" smtClean="0">
                <a:ea typeface="ＭＳ Ｐゴシック" pitchFamily="34" charset="-128"/>
              </a:rPr>
              <a:t>Destroy a cookie:</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1993404"/>
            <a:ext cx="8785225"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echo</a:t>
            </a:r>
            <a:r>
              <a:rPr lang="en-US" b="1" dirty="0">
                <a:solidFill>
                  <a:srgbClr val="3366FF"/>
                </a:solidFill>
                <a:latin typeface="Courier New"/>
                <a:cs typeface="Courier New"/>
              </a:rPr>
              <a:t> </a:t>
            </a:r>
            <a:r>
              <a:rPr lang="en-US" b="1" dirty="0">
                <a:latin typeface="Courier New"/>
                <a:cs typeface="Courier New"/>
              </a:rPr>
              <a:t>$_COOKIE[</a:t>
            </a:r>
            <a:r>
              <a:rPr lang="en-US" b="1" dirty="0">
                <a:solidFill>
                  <a:srgbClr val="00B050"/>
                </a:solidFill>
                <a:latin typeface="Courier New"/>
                <a:cs typeface="Courier New"/>
              </a:rPr>
              <a:t>'cookie1'</a:t>
            </a:r>
            <a:r>
              <a:rPr lang="en-US" b="1" dirty="0">
                <a:latin typeface="Courier New"/>
                <a:cs typeface="Courier New"/>
              </a:rPr>
              <a:t>];</a:t>
            </a:r>
            <a:endParaRPr lang="fr-FR" b="1" dirty="0">
              <a:latin typeface="Courier New"/>
              <a:cs typeface="Courier New"/>
            </a:endParaRP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3793604"/>
            <a:ext cx="8785225" cy="86409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479B8F"/>
                </a:solidFill>
                <a:latin typeface="Courier New"/>
                <a:cs typeface="Courier New"/>
              </a:rPr>
              <a:t>// Change the expiration date to 01 Jan 1970 00:00:01 GMT</a:t>
            </a:r>
          </a:p>
          <a:p>
            <a:r>
              <a:rPr lang="en-US" b="1" dirty="0" err="1" smtClean="0">
                <a:solidFill>
                  <a:srgbClr val="0070C0"/>
                </a:solidFill>
                <a:latin typeface="Courier New"/>
                <a:cs typeface="Courier New"/>
              </a:rPr>
              <a:t>setcookie</a:t>
            </a:r>
            <a:r>
              <a:rPr lang="en-US" b="1" dirty="0" smtClean="0">
                <a:latin typeface="Courier New"/>
                <a:cs typeface="Courier New"/>
              </a:rPr>
              <a:t>(</a:t>
            </a:r>
            <a:r>
              <a:rPr lang="en-US" b="1" dirty="0" smtClean="0">
                <a:solidFill>
                  <a:srgbClr val="00B050"/>
                </a:solidFill>
                <a:latin typeface="Courier New"/>
                <a:cs typeface="Courier New"/>
              </a:rPr>
              <a:t>'cookie1</a:t>
            </a:r>
            <a:r>
              <a:rPr lang="en-US" b="1" dirty="0">
                <a:solidFill>
                  <a:srgbClr val="00B050"/>
                </a:solidFill>
                <a:latin typeface="Courier New"/>
                <a:cs typeface="Courier New"/>
              </a:rPr>
              <a:t>'</a:t>
            </a:r>
            <a:r>
              <a:rPr lang="en-US" b="1" dirty="0">
                <a:latin typeface="Courier New"/>
                <a:cs typeface="Courier New"/>
              </a:rPr>
              <a:t>, </a:t>
            </a:r>
            <a:r>
              <a:rPr lang="en-US" b="1" dirty="0">
                <a:solidFill>
                  <a:srgbClr val="00B050"/>
                </a:solidFill>
                <a:latin typeface="Courier New"/>
                <a:cs typeface="Courier New"/>
              </a:rPr>
              <a:t>' '</a:t>
            </a:r>
            <a:r>
              <a:rPr lang="en-US" b="1" dirty="0">
                <a:latin typeface="Courier New"/>
                <a:cs typeface="Courier New"/>
              </a:rPr>
              <a:t>, </a:t>
            </a:r>
            <a:r>
              <a:rPr lang="en-US" b="1" dirty="0">
                <a:solidFill>
                  <a:srgbClr val="EA8B4D"/>
                </a:solidFill>
                <a:latin typeface="Courier New"/>
                <a:cs typeface="Courier New"/>
              </a:rPr>
              <a:t>1</a:t>
            </a:r>
            <a:r>
              <a:rPr lang="en-US" b="1" dirty="0">
                <a:latin typeface="Courier New"/>
                <a:cs typeface="Courier New"/>
              </a:rPr>
              <a:t>);</a:t>
            </a:r>
            <a:endParaRPr lang="fr-FR" b="1" dirty="0">
              <a:latin typeface="Courier New"/>
              <a:cs typeface="Courier New"/>
            </a:endParaRPr>
          </a:p>
        </p:txBody>
      </p:sp>
    </p:spTree>
    <p:extLst>
      <p:ext uri="{BB962C8B-B14F-4D97-AF65-F5344CB8AC3E}">
        <p14:creationId xmlns:p14="http://schemas.microsoft.com/office/powerpoint/2010/main" val="17788235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A </a:t>
            </a:r>
            <a:r>
              <a:rPr lang="fr-FR" sz="3200" dirty="0" err="1" smtClean="0"/>
              <a:t>way</a:t>
            </a:r>
            <a:r>
              <a:rPr lang="fr-FR" sz="3200" dirty="0" smtClean="0"/>
              <a:t> to store information about an user</a:t>
            </a:r>
          </a:p>
          <a:p>
            <a:pPr lvl="1" eaLnBrk="1" hangingPunct="1">
              <a:spcBef>
                <a:spcPts val="620"/>
              </a:spcBef>
            </a:pPr>
            <a:r>
              <a:rPr lang="fr-FR" sz="2800" dirty="0" smtClean="0"/>
              <a:t>Stands </a:t>
            </a:r>
            <a:r>
              <a:rPr lang="fr-FR" sz="2800" dirty="0" err="1" smtClean="0"/>
              <a:t>accross</a:t>
            </a:r>
            <a:r>
              <a:rPr lang="fr-FR" sz="2800" dirty="0" smtClean="0"/>
              <a:t> more </a:t>
            </a:r>
            <a:r>
              <a:rPr lang="fr-FR" sz="2800" dirty="0" err="1" smtClean="0"/>
              <a:t>than</a:t>
            </a:r>
            <a:r>
              <a:rPr lang="fr-FR" sz="2800" dirty="0" smtClean="0"/>
              <a:t> one page </a:t>
            </a:r>
            <a:r>
              <a:rPr lang="fr-FR" sz="2800" dirty="0" err="1" smtClean="0"/>
              <a:t>request</a:t>
            </a:r>
            <a:endParaRPr lang="fr-FR" sz="2800" dirty="0" smtClean="0"/>
          </a:p>
          <a:p>
            <a:pPr lvl="1" eaLnBrk="1" hangingPunct="1">
              <a:spcBef>
                <a:spcPts val="620"/>
              </a:spcBef>
            </a:pPr>
            <a:endParaRPr lang="fr-FR" sz="2800" dirty="0" smtClean="0"/>
          </a:p>
          <a:p>
            <a:pPr eaLnBrk="1" hangingPunct="1">
              <a:spcBef>
                <a:spcPts val="620"/>
              </a:spcBef>
            </a:pPr>
            <a:r>
              <a:rPr lang="fr-FR" sz="3200" dirty="0" err="1" smtClean="0"/>
              <a:t>Persisted</a:t>
            </a:r>
            <a:r>
              <a:rPr lang="fr-FR" sz="3200" dirty="0" smtClean="0"/>
              <a:t> for a </a:t>
            </a:r>
            <a:r>
              <a:rPr lang="fr-FR" sz="3200" dirty="0" err="1" smtClean="0"/>
              <a:t>specific</a:t>
            </a:r>
            <a:r>
              <a:rPr lang="fr-FR" sz="3200" dirty="0" smtClean="0"/>
              <a:t> time </a:t>
            </a:r>
            <a:r>
              <a:rPr lang="fr-FR" sz="3200" dirty="0" err="1" smtClean="0"/>
              <a:t>period</a:t>
            </a:r>
            <a:endParaRPr lang="fr-FR" sz="3200" dirty="0" smtClean="0"/>
          </a:p>
          <a:p>
            <a:pPr eaLnBrk="1" hangingPunct="1">
              <a:spcBef>
                <a:spcPts val="620"/>
              </a:spcBef>
            </a:pPr>
            <a:endParaRPr lang="fr-FR" sz="3200" dirty="0" smtClean="0"/>
          </a:p>
          <a:p>
            <a:pPr eaLnBrk="1" hangingPunct="1">
              <a:spcBef>
                <a:spcPts val="620"/>
              </a:spcBef>
            </a:pPr>
            <a:r>
              <a:rPr lang="fr-FR" sz="3200" dirty="0" err="1" smtClean="0"/>
              <a:t>Kept</a:t>
            </a:r>
            <a:r>
              <a:rPr lang="fr-FR" sz="3200" dirty="0" smtClean="0"/>
              <a:t> in the server-</a:t>
            </a:r>
            <a:r>
              <a:rPr lang="fr-FR" sz="3200" dirty="0" err="1" smtClean="0"/>
              <a:t>side</a:t>
            </a:r>
            <a:r>
              <a:rPr lang="fr-FR" sz="3200" dirty="0" smtClean="0"/>
              <a:t> and </a:t>
            </a:r>
            <a:r>
              <a:rPr lang="fr-FR" sz="3200" dirty="0" err="1" smtClean="0"/>
              <a:t>can</a:t>
            </a:r>
            <a:r>
              <a:rPr lang="fr-FR" sz="3200" dirty="0" smtClean="0"/>
              <a:t> </a:t>
            </a:r>
            <a:r>
              <a:rPr lang="fr-FR" sz="3200" dirty="0" err="1" smtClean="0"/>
              <a:t>be</a:t>
            </a:r>
            <a:r>
              <a:rPr lang="fr-FR" sz="3200" dirty="0" smtClean="0"/>
              <a:t> </a:t>
            </a:r>
            <a:r>
              <a:rPr lang="fr-FR" sz="3200" dirty="0" err="1" smtClean="0"/>
              <a:t>any</a:t>
            </a:r>
            <a:r>
              <a:rPr lang="fr-FR" sz="3200" dirty="0" smtClean="0"/>
              <a:t> type (string, </a:t>
            </a:r>
            <a:r>
              <a:rPr lang="fr-FR" sz="3200" dirty="0" err="1" smtClean="0"/>
              <a:t>integer</a:t>
            </a:r>
            <a:r>
              <a:rPr lang="fr-FR" sz="3200" dirty="0" smtClean="0"/>
              <a:t>, </a:t>
            </a:r>
            <a:r>
              <a:rPr lang="fr-FR" sz="3200" dirty="0" err="1" smtClean="0"/>
              <a:t>array</a:t>
            </a:r>
            <a:r>
              <a:rPr lang="fr-FR" sz="3200" dirty="0" smtClean="0"/>
              <a:t>, </a:t>
            </a:r>
            <a:r>
              <a:rPr lang="fr-FR" sz="3200" dirty="0" err="1" smtClean="0"/>
              <a:t>object</a:t>
            </a:r>
            <a:r>
              <a:rPr lang="fr-FR" sz="3200" dirty="0" smtClean="0"/>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650735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Session </a:t>
            </a:r>
            <a:r>
              <a:rPr lang="fr-FR" sz="3200" dirty="0" err="1" smtClean="0"/>
              <a:t>maintained</a:t>
            </a:r>
            <a:r>
              <a:rPr lang="fr-FR" sz="3200" dirty="0" smtClean="0"/>
              <a:t> </a:t>
            </a:r>
            <a:r>
              <a:rPr lang="fr-FR" sz="3200" dirty="0" err="1" smtClean="0"/>
              <a:t>thanks</a:t>
            </a:r>
            <a:r>
              <a:rPr lang="fr-FR" sz="3200" dirty="0" smtClean="0"/>
              <a:t> to a </a:t>
            </a:r>
            <a:r>
              <a:rPr lang="fr-FR" sz="3200" b="1" dirty="0" smtClean="0"/>
              <a:t>Session Key</a:t>
            </a:r>
          </a:p>
          <a:p>
            <a:pPr lvl="1" eaLnBrk="1" hangingPunct="1">
              <a:spcBef>
                <a:spcPts val="620"/>
              </a:spcBef>
            </a:pPr>
            <a:r>
              <a:rPr lang="fr-FR" sz="2800" dirty="0" smtClean="0"/>
              <a:t>Can </a:t>
            </a:r>
            <a:r>
              <a:rPr lang="fr-FR" sz="2800" dirty="0" err="1" smtClean="0"/>
              <a:t>be</a:t>
            </a:r>
            <a:r>
              <a:rPr lang="fr-FR" sz="2800" dirty="0" smtClean="0"/>
              <a:t> </a:t>
            </a:r>
            <a:r>
              <a:rPr lang="fr-FR" sz="2800" dirty="0" err="1" smtClean="0"/>
              <a:t>hidden</a:t>
            </a:r>
            <a:r>
              <a:rPr lang="fr-FR" sz="2800" dirty="0" smtClean="0"/>
              <a:t> </a:t>
            </a:r>
            <a:r>
              <a:rPr lang="fr-FR" sz="2800" dirty="0" err="1" smtClean="0"/>
              <a:t>thanks</a:t>
            </a:r>
            <a:r>
              <a:rPr lang="fr-FR" sz="2800" dirty="0" smtClean="0"/>
              <a:t> to:</a:t>
            </a:r>
          </a:p>
          <a:p>
            <a:pPr lvl="2" eaLnBrk="1" hangingPunct="1">
              <a:spcBef>
                <a:spcPts val="620"/>
              </a:spcBef>
            </a:pPr>
            <a:r>
              <a:rPr lang="fr-FR" sz="2400" dirty="0" smtClean="0"/>
              <a:t>Cookies </a:t>
            </a:r>
          </a:p>
          <a:p>
            <a:pPr lvl="2" eaLnBrk="1" hangingPunct="1">
              <a:spcBef>
                <a:spcPts val="620"/>
              </a:spcBef>
            </a:pPr>
            <a:r>
              <a:rPr lang="fr-FR" sz="2400" dirty="0" smtClean="0"/>
              <a:t>URL rewriting</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96091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Using</a:t>
            </a:r>
            <a:r>
              <a:rPr lang="fr-FR" dirty="0" smtClean="0">
                <a:ea typeface="ＭＳ Ｐゴシック" pitchFamily="34" charset="-128"/>
              </a:rPr>
              <a:t> variables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1201316"/>
            <a:ext cx="8785225" cy="360040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chemeClr val="tx1"/>
                </a:solidFill>
                <a:latin typeface="Courier New"/>
                <a:ea typeface="ＭＳ Ｐゴシック" pitchFamily="1" charset="-128"/>
                <a:cs typeface="Courier New"/>
              </a:rPr>
              <a:t>&lt;?</a:t>
            </a:r>
            <a:r>
              <a:rPr lang="en-US" b="1" dirty="0" err="1" smtClean="0">
                <a:solidFill>
                  <a:schemeClr val="tx1"/>
                </a:solidFill>
                <a:latin typeface="Courier New"/>
                <a:ea typeface="ＭＳ Ｐゴシック" pitchFamily="1" charset="-128"/>
                <a:cs typeface="Courier New"/>
              </a:rPr>
              <a:t>php</a:t>
            </a:r>
            <a:endParaRPr lang="en-US" b="1" dirty="0" smtClean="0">
              <a:solidFill>
                <a:schemeClr val="tx1"/>
              </a:solidFill>
              <a:latin typeface="Courier New"/>
              <a:ea typeface="ＭＳ Ｐゴシック" pitchFamily="1" charset="-128"/>
              <a:cs typeface="Courier New"/>
            </a:endParaRPr>
          </a:p>
          <a:p>
            <a:pPr lvl="1"/>
            <a:r>
              <a:rPr lang="en-US" b="1" dirty="0" smtClean="0">
                <a:solidFill>
                  <a:srgbClr val="479B8F"/>
                </a:solidFill>
                <a:latin typeface="Courier New"/>
                <a:ea typeface="ＭＳ Ｐゴシック" pitchFamily="1" charset="-128"/>
                <a:cs typeface="Courier New"/>
              </a:rPr>
              <a:t>// Declaration</a:t>
            </a:r>
          </a:p>
          <a:p>
            <a:pPr lvl="1"/>
            <a:r>
              <a:rPr lang="en-US" b="1" dirty="0" smtClean="0">
                <a:solidFill>
                  <a:schemeClr val="tx1"/>
                </a:solidFill>
                <a:latin typeface="Courier New"/>
                <a:ea typeface="ＭＳ Ｐゴシック" pitchFamily="1" charset="-128"/>
                <a:cs typeface="Courier New"/>
              </a:rPr>
              <a:t>$foo = </a:t>
            </a:r>
            <a:r>
              <a:rPr lang="en-US" b="1" dirty="0" smtClean="0">
                <a:solidFill>
                  <a:srgbClr val="00B050"/>
                </a:solidFill>
                <a:latin typeface="Courier New"/>
                <a:ea typeface="ＭＳ Ｐゴシック" pitchFamily="1" charset="-128"/>
                <a:cs typeface="Courier New"/>
              </a:rPr>
              <a:t>"hello"</a:t>
            </a:r>
            <a:r>
              <a:rPr lang="en-US" b="1" dirty="0" smtClean="0">
                <a:solidFill>
                  <a:schemeClr val="tx1"/>
                </a:solidFill>
                <a:latin typeface="Courier New"/>
                <a:ea typeface="ＭＳ Ｐゴシック" pitchFamily="1" charset="-128"/>
                <a:cs typeface="Courier New"/>
              </a:rPr>
              <a:t>;</a:t>
            </a:r>
          </a:p>
          <a:p>
            <a:pPr lvl="1"/>
            <a:r>
              <a:rPr lang="en-US" b="1" dirty="0" smtClean="0">
                <a:solidFill>
                  <a:schemeClr val="tx1"/>
                </a:solidFill>
                <a:latin typeface="Courier New"/>
                <a:ea typeface="ＭＳ Ｐゴシック" pitchFamily="1" charset="-128"/>
                <a:cs typeface="Courier New"/>
              </a:rPr>
              <a:t>$bar = </a:t>
            </a:r>
            <a:r>
              <a:rPr lang="en-US" b="1" dirty="0" smtClean="0">
                <a:solidFill>
                  <a:schemeClr val="accent6">
                    <a:lumMod val="75000"/>
                  </a:schemeClr>
                </a:solidFill>
                <a:latin typeface="Courier New"/>
                <a:ea typeface="ＭＳ Ｐゴシック" pitchFamily="1" charset="-128"/>
                <a:cs typeface="Courier New"/>
              </a:rPr>
              <a:t>12</a:t>
            </a:r>
            <a:r>
              <a:rPr lang="en-US" b="1" dirty="0" smtClean="0">
                <a:solidFill>
                  <a:schemeClr val="tx1"/>
                </a:solidFill>
                <a:latin typeface="Courier New"/>
                <a:ea typeface="ＭＳ Ｐゴシック" pitchFamily="1" charset="-128"/>
                <a:cs typeface="Courier New"/>
              </a:rPr>
              <a:t>;</a:t>
            </a:r>
          </a:p>
          <a:p>
            <a:pPr lvl="1"/>
            <a:endParaRPr lang="en-US" b="1" dirty="0" smtClean="0">
              <a:solidFill>
                <a:schemeClr val="tx1"/>
              </a:solidFill>
              <a:latin typeface="Courier New"/>
              <a:ea typeface="ＭＳ Ｐゴシック" pitchFamily="1" charset="-128"/>
              <a:cs typeface="Courier New"/>
            </a:endParaRPr>
          </a:p>
          <a:p>
            <a:pPr lvl="1"/>
            <a:r>
              <a:rPr lang="en-US" b="1" dirty="0" smtClean="0">
                <a:solidFill>
                  <a:srgbClr val="479B8F"/>
                </a:solidFill>
                <a:latin typeface="Courier New"/>
                <a:ea typeface="ＭＳ Ｐゴシック" pitchFamily="1" charset="-128"/>
                <a:cs typeface="Courier New"/>
              </a:rPr>
              <a:t>// Concatenation</a:t>
            </a:r>
          </a:p>
          <a:p>
            <a:pPr lvl="1"/>
            <a:r>
              <a:rPr lang="en-US" b="1" dirty="0" smtClean="0">
                <a:solidFill>
                  <a:schemeClr val="tx1"/>
                </a:solidFill>
                <a:latin typeface="Courier New"/>
                <a:ea typeface="ＭＳ Ｐゴシック" pitchFamily="1" charset="-128"/>
                <a:cs typeface="Courier New"/>
              </a:rPr>
              <a:t>$boom = $foo . $bar; </a:t>
            </a:r>
            <a:r>
              <a:rPr lang="en-US" b="1" dirty="0" smtClean="0">
                <a:solidFill>
                  <a:srgbClr val="479B8F"/>
                </a:solidFill>
                <a:latin typeface="Courier New"/>
                <a:ea typeface="ＭＳ Ｐゴシック" pitchFamily="1" charset="-128"/>
                <a:cs typeface="Courier New"/>
              </a:rPr>
              <a:t>// $boom is equals to "hello12"</a:t>
            </a:r>
          </a:p>
          <a:p>
            <a:pPr lvl="1"/>
            <a:r>
              <a:rPr lang="en-US" b="1" dirty="0" smtClean="0">
                <a:solidFill>
                  <a:schemeClr val="tx1"/>
                </a:solidFill>
                <a:latin typeface="Courier New"/>
                <a:ea typeface="ＭＳ Ｐゴシック" pitchFamily="1" charset="-128"/>
                <a:cs typeface="Courier New"/>
              </a:rPr>
              <a:t>$</a:t>
            </a:r>
            <a:r>
              <a:rPr lang="en-US" b="1" dirty="0" err="1" smtClean="0">
                <a:solidFill>
                  <a:schemeClr val="tx1"/>
                </a:solidFill>
                <a:latin typeface="Courier New"/>
                <a:ea typeface="ＭＳ Ｐゴシック" pitchFamily="1" charset="-128"/>
                <a:cs typeface="Courier New"/>
              </a:rPr>
              <a:t>baz</a:t>
            </a:r>
            <a:r>
              <a:rPr lang="en-US" b="1" dirty="0" smtClean="0">
                <a:solidFill>
                  <a:schemeClr val="tx1"/>
                </a:solidFill>
                <a:latin typeface="Courier New"/>
                <a:ea typeface="ＭＳ Ｐゴシック" pitchFamily="1" charset="-128"/>
                <a:cs typeface="Courier New"/>
              </a:rPr>
              <a:t> = $foo . </a:t>
            </a:r>
            <a:r>
              <a:rPr lang="en-US" b="1" dirty="0" smtClean="0">
                <a:solidFill>
                  <a:srgbClr val="00B050"/>
                </a:solidFill>
                <a:latin typeface="Courier New"/>
                <a:ea typeface="ＭＳ Ｐゴシック" pitchFamily="1" charset="-128"/>
                <a:cs typeface="Courier New"/>
              </a:rPr>
              <a:t>"world"</a:t>
            </a:r>
            <a:r>
              <a:rPr lang="en-US" b="1" dirty="0" smtClean="0">
                <a:solidFill>
                  <a:schemeClr val="tx1"/>
                </a:solidFill>
                <a:latin typeface="Courier New"/>
                <a:ea typeface="ＭＳ Ｐゴシック" pitchFamily="1" charset="-128"/>
                <a:cs typeface="Courier New"/>
              </a:rPr>
              <a:t>; </a:t>
            </a:r>
            <a:r>
              <a:rPr lang="en-US" b="1" dirty="0" smtClean="0">
                <a:solidFill>
                  <a:srgbClr val="479B8F"/>
                </a:solidFill>
                <a:latin typeface="Courier New"/>
                <a:ea typeface="ＭＳ Ｐゴシック" pitchFamily="1" charset="-128"/>
                <a:cs typeface="Courier New"/>
              </a:rPr>
              <a:t>// $</a:t>
            </a:r>
            <a:r>
              <a:rPr lang="en-US" b="1" dirty="0" err="1" smtClean="0">
                <a:solidFill>
                  <a:srgbClr val="479B8F"/>
                </a:solidFill>
                <a:latin typeface="Courier New"/>
                <a:ea typeface="ＭＳ Ｐゴシック" pitchFamily="1" charset="-128"/>
                <a:cs typeface="Courier New"/>
              </a:rPr>
              <a:t>baz</a:t>
            </a:r>
            <a:r>
              <a:rPr lang="en-US" b="1" dirty="0" smtClean="0">
                <a:solidFill>
                  <a:srgbClr val="479B8F"/>
                </a:solidFill>
                <a:latin typeface="Courier New"/>
                <a:ea typeface="ＭＳ Ｐゴシック" pitchFamily="1" charset="-128"/>
                <a:cs typeface="Courier New"/>
              </a:rPr>
              <a:t> is equals to "</a:t>
            </a:r>
            <a:r>
              <a:rPr lang="en-US" b="1" dirty="0" err="1" smtClean="0">
                <a:solidFill>
                  <a:srgbClr val="479B8F"/>
                </a:solidFill>
                <a:latin typeface="Courier New"/>
                <a:ea typeface="ＭＳ Ｐゴシック" pitchFamily="1" charset="-128"/>
                <a:cs typeface="Courier New"/>
              </a:rPr>
              <a:t>helloworld</a:t>
            </a:r>
            <a:r>
              <a:rPr lang="en-US" b="1" dirty="0" smtClean="0">
                <a:solidFill>
                  <a:srgbClr val="479B8F"/>
                </a:solidFill>
                <a:latin typeface="Courier New"/>
                <a:ea typeface="ＭＳ Ｐゴシック" pitchFamily="1" charset="-128"/>
                <a:cs typeface="Courier New"/>
              </a:rPr>
              <a:t>"</a:t>
            </a:r>
          </a:p>
          <a:p>
            <a:pPr lvl="1"/>
            <a:endParaRPr lang="en-US" b="1" dirty="0">
              <a:solidFill>
                <a:schemeClr val="tx1"/>
              </a:solidFill>
              <a:latin typeface="Courier New"/>
              <a:ea typeface="ＭＳ Ｐゴシック" pitchFamily="1" charset="-128"/>
              <a:cs typeface="Courier New"/>
            </a:endParaRPr>
          </a:p>
          <a:p>
            <a:pPr lvl="1"/>
            <a:r>
              <a:rPr lang="en-US" b="1" dirty="0" smtClean="0">
                <a:solidFill>
                  <a:srgbClr val="479B8F"/>
                </a:solidFill>
                <a:latin typeface="Courier New"/>
                <a:ea typeface="ＭＳ Ｐゴシック" pitchFamily="1" charset="-128"/>
                <a:cs typeface="Courier New"/>
              </a:rPr>
              <a:t>// Destruction</a:t>
            </a:r>
          </a:p>
          <a:p>
            <a:pPr lvl="1"/>
            <a:r>
              <a:rPr lang="en-US" b="1" dirty="0" smtClean="0">
                <a:solidFill>
                  <a:schemeClr val="tx1"/>
                </a:solidFill>
                <a:latin typeface="Courier New"/>
                <a:ea typeface="ＭＳ Ｐゴシック" pitchFamily="1" charset="-128"/>
                <a:cs typeface="Courier New"/>
              </a:rPr>
              <a:t>unset($foo); </a:t>
            </a:r>
            <a:r>
              <a:rPr lang="en-US" b="1" dirty="0" smtClean="0">
                <a:solidFill>
                  <a:srgbClr val="479B8F"/>
                </a:solidFill>
                <a:latin typeface="Courier New"/>
                <a:ea typeface="ＭＳ Ｐゴシック" pitchFamily="1" charset="-128"/>
                <a:cs typeface="Courier New"/>
              </a:rPr>
              <a:t>// $foo doesn’t exist anymore</a:t>
            </a:r>
          </a:p>
          <a:p>
            <a:r>
              <a:rPr lang="en-US" b="1" dirty="0" smtClean="0">
                <a:solidFill>
                  <a:schemeClr val="tx1"/>
                </a:solidFill>
                <a:latin typeface="Courier New"/>
                <a:ea typeface="ＭＳ Ｐゴシック" pitchFamily="1" charset="-128"/>
                <a:cs typeface="Courier New"/>
              </a:rPr>
              <a:t>?&gt;</a:t>
            </a: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295563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Session </a:t>
            </a:r>
            <a:r>
              <a:rPr lang="fr-FR" sz="3200" dirty="0" err="1" smtClean="0"/>
              <a:t>maintained</a:t>
            </a:r>
            <a:r>
              <a:rPr lang="fr-FR" sz="3200" dirty="0" smtClean="0"/>
              <a:t> </a:t>
            </a:r>
            <a:r>
              <a:rPr lang="fr-FR" sz="3200" dirty="0" err="1" smtClean="0"/>
              <a:t>thanks</a:t>
            </a:r>
            <a:r>
              <a:rPr lang="fr-FR" sz="3200" dirty="0" smtClean="0"/>
              <a:t> to a </a:t>
            </a:r>
            <a:r>
              <a:rPr lang="fr-FR" sz="3200" b="1" dirty="0" smtClean="0"/>
              <a:t>Session Key</a:t>
            </a:r>
          </a:p>
          <a:p>
            <a:pPr lvl="1" eaLnBrk="1" hangingPunct="1">
              <a:spcBef>
                <a:spcPts val="620"/>
              </a:spcBef>
            </a:pPr>
            <a:r>
              <a:rPr lang="fr-FR" sz="2800" dirty="0" smtClean="0"/>
              <a:t>Can </a:t>
            </a:r>
            <a:r>
              <a:rPr lang="fr-FR" sz="2800" dirty="0" err="1" smtClean="0"/>
              <a:t>be</a:t>
            </a:r>
            <a:r>
              <a:rPr lang="fr-FR" sz="2800" dirty="0" smtClean="0"/>
              <a:t> </a:t>
            </a:r>
            <a:r>
              <a:rPr lang="fr-FR" sz="2800" dirty="0" err="1" smtClean="0"/>
              <a:t>hidden</a:t>
            </a:r>
            <a:r>
              <a:rPr lang="fr-FR" sz="2800" dirty="0" smtClean="0"/>
              <a:t> </a:t>
            </a:r>
            <a:r>
              <a:rPr lang="fr-FR" sz="2800" dirty="0" err="1" smtClean="0"/>
              <a:t>thanks</a:t>
            </a:r>
            <a:r>
              <a:rPr lang="fr-FR" sz="2800" dirty="0" smtClean="0"/>
              <a:t> to:</a:t>
            </a:r>
          </a:p>
          <a:p>
            <a:pPr lvl="2" eaLnBrk="1" hangingPunct="1">
              <a:spcBef>
                <a:spcPts val="620"/>
              </a:spcBef>
            </a:pPr>
            <a:r>
              <a:rPr lang="fr-FR" sz="2400" dirty="0" smtClean="0"/>
              <a:t>Cookies </a:t>
            </a:r>
          </a:p>
          <a:p>
            <a:pPr lvl="2" eaLnBrk="1" hangingPunct="1">
              <a:spcBef>
                <a:spcPts val="620"/>
              </a:spcBef>
            </a:pPr>
            <a:r>
              <a:rPr lang="fr-FR" sz="2400" dirty="0" smtClean="0"/>
              <a:t>URL rewriting</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592137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 </a:t>
            </a:r>
            <a:r>
              <a:rPr lang="fr-FR" dirty="0" err="1" smtClean="0">
                <a:ea typeface="ＭＳ Ｐゴシック" pitchFamily="34" charset="-128"/>
              </a:rPr>
              <a:t>schema</a:t>
            </a:r>
            <a:endParaRPr lang="fr-FR"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186753"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42" name="Object 8"/>
          <p:cNvGraphicFramePr>
            <a:graphicFrameLocks noChangeAspect="1"/>
          </p:cNvGraphicFramePr>
          <p:nvPr>
            <p:extLst>
              <p:ext uri="{D42A27DB-BD31-4B8C-83A1-F6EECF244321}">
                <p14:modId xmlns:p14="http://schemas.microsoft.com/office/powerpoint/2010/main" val="2912462493"/>
              </p:ext>
            </p:extLst>
          </p:nvPr>
        </p:nvGraphicFramePr>
        <p:xfrm>
          <a:off x="251520" y="1908909"/>
          <a:ext cx="1066800" cy="1214086"/>
        </p:xfrm>
        <a:graphic>
          <a:graphicData uri="http://schemas.openxmlformats.org/presentationml/2006/ole">
            <mc:AlternateContent xmlns:mc="http://schemas.openxmlformats.org/markup-compatibility/2006">
              <mc:Choice xmlns:v="urn:schemas-microsoft-com:vml" Requires="v">
                <p:oleObj spid="_x0000_s2163" name="Visio" r:id="rId5" imgW="1854200" imgH="2311400" progId="Visio.Drawing.11">
                  <p:embed/>
                </p:oleObj>
              </mc:Choice>
              <mc:Fallback>
                <p:oleObj name="Visio" r:id="rId5" imgW="1854200" imgH="23114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908909"/>
                        <a:ext cx="1066800" cy="1214086"/>
                      </a:xfrm>
                      <a:prstGeom prst="rect">
                        <a:avLst/>
                      </a:prstGeom>
                      <a:noFill/>
                      <a:ln>
                        <a:noFill/>
                      </a:ln>
                    </p:spPr>
                  </p:pic>
                </p:oleObj>
              </mc:Fallback>
            </mc:AlternateContent>
          </a:graphicData>
        </a:graphic>
      </p:graphicFrame>
      <p:sp>
        <p:nvSpPr>
          <p:cNvPr id="43" name="Rectangle 42"/>
          <p:cNvSpPr/>
          <p:nvPr/>
        </p:nvSpPr>
        <p:spPr bwMode="auto">
          <a:xfrm>
            <a:off x="3132903" y="1129308"/>
            <a:ext cx="3023273" cy="4104456"/>
          </a:xfrm>
          <a:prstGeom prst="rect">
            <a:avLst/>
          </a:prstGeom>
          <a:solidFill>
            <a:srgbClr val="D3D7DB"/>
          </a:solidFill>
          <a:ln w="12700" cap="flat" cmpd="sng" algn="ctr">
            <a:solidFill>
              <a:srgbClr val="4D4D4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D4D4D"/>
              </a:solidFill>
              <a:effectLst/>
              <a:uLnTx/>
              <a:uFillTx/>
              <a:latin typeface="Arial" pitchFamily="-109" charset="0"/>
            </a:endParaRPr>
          </a:p>
        </p:txBody>
      </p:sp>
      <p:graphicFrame>
        <p:nvGraphicFramePr>
          <p:cNvPr id="44" name="Object 12"/>
          <p:cNvGraphicFramePr>
            <a:graphicFrameLocks noChangeAspect="1"/>
          </p:cNvGraphicFramePr>
          <p:nvPr>
            <p:extLst>
              <p:ext uri="{D42A27DB-BD31-4B8C-83A1-F6EECF244321}">
                <p14:modId xmlns:p14="http://schemas.microsoft.com/office/powerpoint/2010/main" val="3839963328"/>
              </p:ext>
            </p:extLst>
          </p:nvPr>
        </p:nvGraphicFramePr>
        <p:xfrm>
          <a:off x="3263599" y="3753421"/>
          <a:ext cx="1046185" cy="1336327"/>
        </p:xfrm>
        <a:graphic>
          <a:graphicData uri="http://schemas.openxmlformats.org/presentationml/2006/ole">
            <mc:AlternateContent xmlns:mc="http://schemas.openxmlformats.org/markup-compatibility/2006">
              <mc:Choice xmlns:v="urn:schemas-microsoft-com:vml" Requires="v">
                <p:oleObj spid="_x0000_s2164" name="Visio" r:id="rId7" imgW="2120900" imgH="2705100" progId="Visio.Drawing.11">
                  <p:embed/>
                </p:oleObj>
              </mc:Choice>
              <mc:Fallback>
                <p:oleObj name="Visio" r:id="rId7" imgW="2120900" imgH="270510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599" y="3753421"/>
                        <a:ext cx="1046185" cy="1336327"/>
                      </a:xfrm>
                      <a:prstGeom prst="rect">
                        <a:avLst/>
                      </a:prstGeom>
                      <a:noFill/>
                      <a:ln>
                        <a:noFill/>
                      </a:ln>
                    </p:spPr>
                  </p:pic>
                </p:oleObj>
              </mc:Fallback>
            </mc:AlternateContent>
          </a:graphicData>
        </a:graphic>
      </p:graphicFrame>
      <p:sp>
        <p:nvSpPr>
          <p:cNvPr id="45" name="Cloud 44"/>
          <p:cNvSpPr/>
          <p:nvPr/>
        </p:nvSpPr>
        <p:spPr bwMode="auto">
          <a:xfrm>
            <a:off x="3361503" y="1282452"/>
            <a:ext cx="1828800" cy="1143000"/>
          </a:xfrm>
          <a:prstGeom prst="cloud">
            <a:avLst/>
          </a:prstGeom>
          <a:solidFill>
            <a:srgbClr val="A5C3DB">
              <a:lumMod val="60000"/>
              <a:lumOff val="40000"/>
            </a:srgbClr>
          </a:solidFill>
          <a:ln w="12700" cap="flat" cmpd="sng" algn="ctr">
            <a:solidFill>
              <a:srgbClr val="4D4D4D"/>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4D4D4D"/>
                </a:solidFill>
                <a:effectLst/>
                <a:uLnTx/>
                <a:uFillTx/>
                <a:latin typeface="+mn-lt"/>
              </a:rPr>
              <a:t>Session User 1</a:t>
            </a:r>
            <a:endParaRPr kumimoji="0" lang="en-US" sz="2000" b="0" i="0" u="none" strike="noStrike" kern="0" cap="none" spc="0" normalizeH="0" baseline="0" noProof="0" dirty="0">
              <a:ln>
                <a:noFill/>
              </a:ln>
              <a:solidFill>
                <a:srgbClr val="4D4D4D"/>
              </a:solidFill>
              <a:effectLst/>
              <a:uLnTx/>
              <a:uFillTx/>
              <a:latin typeface="+mn-lt"/>
            </a:endParaRPr>
          </a:p>
        </p:txBody>
      </p:sp>
      <p:cxnSp>
        <p:nvCxnSpPr>
          <p:cNvPr id="46" name="Straight Connector 45"/>
          <p:cNvCxnSpPr/>
          <p:nvPr/>
        </p:nvCxnSpPr>
        <p:spPr bwMode="auto">
          <a:xfrm flipV="1">
            <a:off x="1403648" y="1129308"/>
            <a:ext cx="0" cy="3528392"/>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47" name="Straight Arrow Connector 46"/>
          <p:cNvCxnSpPr/>
          <p:nvPr/>
        </p:nvCxnSpPr>
        <p:spPr bwMode="auto">
          <a:xfrm>
            <a:off x="1403648" y="1345332"/>
            <a:ext cx="1728192" cy="0"/>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48" name="Straight Arrow Connector 47"/>
          <p:cNvCxnSpPr/>
          <p:nvPr/>
        </p:nvCxnSpPr>
        <p:spPr bwMode="auto">
          <a:xfrm flipH="1">
            <a:off x="1403648" y="2038772"/>
            <a:ext cx="1729255" cy="0"/>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49" name="Straight Arrow Connector 48"/>
          <p:cNvCxnSpPr/>
          <p:nvPr/>
        </p:nvCxnSpPr>
        <p:spPr bwMode="auto">
          <a:xfrm>
            <a:off x="1402585" y="3946912"/>
            <a:ext cx="1729255" cy="0"/>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51" name="Straight Arrow Connector 50"/>
          <p:cNvCxnSpPr/>
          <p:nvPr/>
        </p:nvCxnSpPr>
        <p:spPr bwMode="auto">
          <a:xfrm>
            <a:off x="3131840" y="1345332"/>
            <a:ext cx="360040" cy="360040"/>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52" name="Straight Arrow Connector 51"/>
          <p:cNvCxnSpPr/>
          <p:nvPr/>
        </p:nvCxnSpPr>
        <p:spPr bwMode="auto">
          <a:xfrm flipV="1">
            <a:off x="3131840" y="2209428"/>
            <a:ext cx="432048" cy="1728192"/>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53" name="Straight Connector 52"/>
          <p:cNvCxnSpPr/>
          <p:nvPr/>
        </p:nvCxnSpPr>
        <p:spPr bwMode="auto">
          <a:xfrm flipH="1" flipV="1">
            <a:off x="7784976" y="1129308"/>
            <a:ext cx="22364" cy="3528392"/>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54" name="Straight Arrow Connector 53"/>
          <p:cNvCxnSpPr/>
          <p:nvPr/>
        </p:nvCxnSpPr>
        <p:spPr bwMode="auto">
          <a:xfrm flipH="1">
            <a:off x="6156176" y="3937620"/>
            <a:ext cx="1656184" cy="0"/>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55" name="Straight Arrow Connector 54"/>
          <p:cNvCxnSpPr/>
          <p:nvPr/>
        </p:nvCxnSpPr>
        <p:spPr bwMode="auto">
          <a:xfrm>
            <a:off x="6180903" y="2038772"/>
            <a:ext cx="1631457" cy="0"/>
          </a:xfrm>
          <a:prstGeom prst="straightConnector1">
            <a:avLst/>
          </a:prstGeom>
          <a:solidFill>
            <a:srgbClr val="D3D7DB"/>
          </a:solidFill>
          <a:ln w="12700" cap="flat" cmpd="sng" algn="ctr">
            <a:solidFill>
              <a:srgbClr val="4D4D4D"/>
            </a:solidFill>
            <a:prstDash val="solid"/>
            <a:round/>
            <a:headEnd type="none" w="med" len="med"/>
            <a:tailEnd type="arrow"/>
          </a:ln>
          <a:effectLst/>
        </p:spPr>
      </p:cxnSp>
      <p:graphicFrame>
        <p:nvGraphicFramePr>
          <p:cNvPr id="56" name="Object 8"/>
          <p:cNvGraphicFramePr>
            <a:graphicFrameLocks noChangeAspect="1"/>
          </p:cNvGraphicFramePr>
          <p:nvPr>
            <p:extLst>
              <p:ext uri="{D42A27DB-BD31-4B8C-83A1-F6EECF244321}">
                <p14:modId xmlns:p14="http://schemas.microsoft.com/office/powerpoint/2010/main" val="2804692227"/>
              </p:ext>
            </p:extLst>
          </p:nvPr>
        </p:nvGraphicFramePr>
        <p:xfrm>
          <a:off x="7893195" y="1906352"/>
          <a:ext cx="1071293" cy="1219200"/>
        </p:xfrm>
        <a:graphic>
          <a:graphicData uri="http://schemas.openxmlformats.org/presentationml/2006/ole">
            <mc:AlternateContent xmlns:mc="http://schemas.openxmlformats.org/markup-compatibility/2006">
              <mc:Choice xmlns:v="urn:schemas-microsoft-com:vml" Requires="v">
                <p:oleObj spid="_x0000_s2165" name="Visio" r:id="rId9" imgW="1854200" imgH="2311400" progId="Visio.Drawing.11">
                  <p:embed/>
                </p:oleObj>
              </mc:Choice>
              <mc:Fallback>
                <p:oleObj name="Visio" r:id="rId9" imgW="1854200" imgH="23114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195" y="1906352"/>
                        <a:ext cx="1071293" cy="1219200"/>
                      </a:xfrm>
                      <a:prstGeom prst="rect">
                        <a:avLst/>
                      </a:prstGeom>
                      <a:noFill/>
                      <a:ln>
                        <a:noFill/>
                      </a:ln>
                    </p:spPr>
                  </p:pic>
                </p:oleObj>
              </mc:Fallback>
            </mc:AlternateContent>
          </a:graphicData>
        </a:graphic>
      </p:graphicFrame>
      <p:sp>
        <p:nvSpPr>
          <p:cNvPr id="57" name="Cloud 56"/>
          <p:cNvSpPr/>
          <p:nvPr/>
        </p:nvSpPr>
        <p:spPr bwMode="auto">
          <a:xfrm>
            <a:off x="3818703" y="2722612"/>
            <a:ext cx="1828800" cy="1143000"/>
          </a:xfrm>
          <a:prstGeom prst="cloud">
            <a:avLst/>
          </a:prstGeom>
          <a:solidFill>
            <a:srgbClr val="A5C3DB">
              <a:lumMod val="60000"/>
              <a:lumOff val="40000"/>
            </a:srgbClr>
          </a:solidFill>
          <a:ln w="12700" cap="flat" cmpd="sng" algn="ctr">
            <a:solidFill>
              <a:srgbClr val="4D4D4D"/>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4D4D4D"/>
                </a:solidFill>
                <a:effectLst/>
                <a:uLnTx/>
                <a:uFillTx/>
                <a:latin typeface="+mn-lt"/>
              </a:rPr>
              <a:t>Session User 2</a:t>
            </a:r>
            <a:endParaRPr kumimoji="0" lang="en-US" sz="2000" b="0" i="0" u="none" strike="noStrike" kern="0" cap="none" spc="0" normalizeH="0" baseline="0" noProof="0" dirty="0">
              <a:ln>
                <a:noFill/>
              </a:ln>
              <a:solidFill>
                <a:srgbClr val="4D4D4D"/>
              </a:solidFill>
              <a:effectLst/>
              <a:uLnTx/>
              <a:uFillTx/>
              <a:latin typeface="+mn-lt"/>
            </a:endParaRPr>
          </a:p>
        </p:txBody>
      </p:sp>
      <p:cxnSp>
        <p:nvCxnSpPr>
          <p:cNvPr id="58" name="Straight Arrow Connector 57"/>
          <p:cNvCxnSpPr/>
          <p:nvPr/>
        </p:nvCxnSpPr>
        <p:spPr bwMode="auto">
          <a:xfrm flipH="1">
            <a:off x="5292080" y="1417340"/>
            <a:ext cx="864097" cy="1296144"/>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59" name="Straight Arrow Connector 58"/>
          <p:cNvCxnSpPr>
            <a:endCxn id="57" idx="0"/>
          </p:cNvCxnSpPr>
          <p:nvPr/>
        </p:nvCxnSpPr>
        <p:spPr bwMode="auto">
          <a:xfrm flipH="1" flipV="1">
            <a:off x="5645979" y="3294112"/>
            <a:ext cx="510197" cy="643508"/>
          </a:xfrm>
          <a:prstGeom prst="straightConnector1">
            <a:avLst/>
          </a:prstGeom>
          <a:solidFill>
            <a:srgbClr val="D3D7DB"/>
          </a:solidFill>
          <a:ln w="12700" cap="flat" cmpd="sng" algn="ctr">
            <a:solidFill>
              <a:srgbClr val="4D4D4D"/>
            </a:solidFill>
            <a:prstDash val="solid"/>
            <a:round/>
            <a:headEnd type="none" w="med" len="med"/>
            <a:tailEnd type="arrow"/>
          </a:ln>
          <a:effectLst/>
        </p:spPr>
      </p:cxnSp>
      <p:cxnSp>
        <p:nvCxnSpPr>
          <p:cNvPr id="60" name="Straight Arrow Connector 59"/>
          <p:cNvCxnSpPr/>
          <p:nvPr/>
        </p:nvCxnSpPr>
        <p:spPr bwMode="auto">
          <a:xfrm flipH="1">
            <a:off x="6156176" y="1426632"/>
            <a:ext cx="1631457" cy="0"/>
          </a:xfrm>
          <a:prstGeom prst="straightConnector1">
            <a:avLst/>
          </a:prstGeom>
          <a:solidFill>
            <a:srgbClr val="D3D7DB"/>
          </a:solidFill>
          <a:ln w="12700" cap="flat" cmpd="sng" algn="ctr">
            <a:solidFill>
              <a:srgbClr val="4D4D4D"/>
            </a:solidFill>
            <a:prstDash val="solid"/>
            <a:round/>
            <a:headEnd type="none" w="med" len="med"/>
            <a:tailEnd type="arrow"/>
          </a:ln>
          <a:effectLst/>
        </p:spPr>
      </p:cxnSp>
      <p:sp>
        <p:nvSpPr>
          <p:cNvPr id="62" name="TextBox 61"/>
          <p:cNvSpPr txBox="1"/>
          <p:nvPr/>
        </p:nvSpPr>
        <p:spPr>
          <a:xfrm>
            <a:off x="357647" y="2977344"/>
            <a:ext cx="854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User 1</a:t>
            </a:r>
            <a:endParaRPr kumimoji="0" lang="en-US" sz="2000" b="0" i="0" u="none" strike="noStrike" kern="0" cap="none" spc="0" normalizeH="0" baseline="0" noProof="0" dirty="0">
              <a:ln>
                <a:noFill/>
              </a:ln>
              <a:solidFill>
                <a:sysClr val="windowText" lastClr="000000"/>
              </a:solidFill>
              <a:effectLst/>
              <a:uLnTx/>
              <a:uFillTx/>
              <a:latin typeface="+mn-lt"/>
            </a:endParaRPr>
          </a:p>
        </p:txBody>
      </p:sp>
      <p:sp>
        <p:nvSpPr>
          <p:cNvPr id="63" name="TextBox 62"/>
          <p:cNvSpPr txBox="1"/>
          <p:nvPr/>
        </p:nvSpPr>
        <p:spPr>
          <a:xfrm>
            <a:off x="8001568" y="2977344"/>
            <a:ext cx="854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User 2</a:t>
            </a:r>
            <a:endParaRPr kumimoji="0" lang="en-US" sz="2000" b="0" i="0" u="none" strike="noStrike" kern="0" cap="none" spc="0" normalizeH="0" baseline="0" noProof="0" dirty="0">
              <a:ln>
                <a:noFill/>
              </a:ln>
              <a:solidFill>
                <a:sysClr val="windowText" lastClr="000000"/>
              </a:solidFill>
              <a:effectLst/>
              <a:uLnTx/>
              <a:uFillTx/>
              <a:latin typeface="+mn-lt"/>
            </a:endParaRPr>
          </a:p>
        </p:txBody>
      </p:sp>
      <p:sp>
        <p:nvSpPr>
          <p:cNvPr id="64" name="TextBox 63"/>
          <p:cNvSpPr txBox="1"/>
          <p:nvPr/>
        </p:nvSpPr>
        <p:spPr>
          <a:xfrm>
            <a:off x="4716016" y="4781972"/>
            <a:ext cx="1438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ysClr val="windowText" lastClr="000000"/>
                </a:solidFill>
                <a:effectLst/>
                <a:uLnTx/>
                <a:uFillTx/>
                <a:latin typeface="+mn-lt"/>
              </a:rPr>
              <a:t>Web Server</a:t>
            </a:r>
            <a:endParaRPr kumimoji="0" lang="en-US" sz="2000" b="0" i="1" u="none" strike="noStrike" kern="0" cap="none" spc="0" normalizeH="0" baseline="0" noProof="0" dirty="0">
              <a:ln>
                <a:noFill/>
              </a:ln>
              <a:solidFill>
                <a:sysClr val="windowText" lastClr="000000"/>
              </a:solidFill>
              <a:effectLst/>
              <a:uLnTx/>
              <a:uFillTx/>
              <a:latin typeface="+mn-lt"/>
            </a:endParaRPr>
          </a:p>
        </p:txBody>
      </p:sp>
      <p:sp>
        <p:nvSpPr>
          <p:cNvPr id="65" name="TextBox 64"/>
          <p:cNvSpPr txBox="1"/>
          <p:nvPr/>
        </p:nvSpPr>
        <p:spPr>
          <a:xfrm>
            <a:off x="1619672" y="976000"/>
            <a:ext cx="12611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a:t>
            </a:r>
            <a:r>
              <a:rPr kumimoji="0" lang="en-US" sz="2000" b="0" i="0" u="none" strike="noStrike" kern="0" cap="none" spc="0" normalizeH="0" baseline="0" noProof="0" dirty="0" err="1" smtClean="0">
                <a:ln>
                  <a:noFill/>
                </a:ln>
                <a:solidFill>
                  <a:sysClr val="windowText" lastClr="000000"/>
                </a:solidFill>
                <a:effectLst/>
                <a:uLnTx/>
                <a:uFillTx/>
                <a:latin typeface="+mn-lt"/>
              </a:rPr>
              <a:t>login.php</a:t>
            </a:r>
            <a:endParaRPr kumimoji="0" lang="en-US" sz="2000" b="0" i="0" u="none" strike="noStrike" kern="0" cap="none" spc="0" normalizeH="0" baseline="0" noProof="0" dirty="0">
              <a:ln>
                <a:noFill/>
              </a:ln>
              <a:solidFill>
                <a:sysClr val="windowText" lastClr="000000"/>
              </a:solidFill>
              <a:effectLst/>
              <a:uLnTx/>
              <a:uFillTx/>
              <a:latin typeface="+mn-lt"/>
            </a:endParaRPr>
          </a:p>
        </p:txBody>
      </p:sp>
      <p:sp>
        <p:nvSpPr>
          <p:cNvPr id="66" name="TextBox 65"/>
          <p:cNvSpPr txBox="1"/>
          <p:nvPr/>
        </p:nvSpPr>
        <p:spPr>
          <a:xfrm>
            <a:off x="6333303" y="1057300"/>
            <a:ext cx="12611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a:t>
            </a:r>
            <a:r>
              <a:rPr kumimoji="0" lang="en-US" sz="2000" b="0" i="0" u="none" strike="noStrike" kern="0" cap="none" spc="0" normalizeH="0" baseline="0" noProof="0" dirty="0" err="1" smtClean="0">
                <a:ln>
                  <a:noFill/>
                </a:ln>
                <a:solidFill>
                  <a:sysClr val="windowText" lastClr="000000"/>
                </a:solidFill>
                <a:effectLst/>
                <a:uLnTx/>
                <a:uFillTx/>
                <a:latin typeface="+mn-lt"/>
              </a:rPr>
              <a:t>login.php</a:t>
            </a:r>
            <a:endParaRPr kumimoji="0" lang="en-US" sz="2000" b="0" i="0" u="none" strike="noStrike" kern="0" cap="none" spc="0" normalizeH="0" baseline="0" noProof="0" dirty="0">
              <a:ln>
                <a:noFill/>
              </a:ln>
              <a:solidFill>
                <a:sysClr val="windowText" lastClr="000000"/>
              </a:solidFill>
              <a:effectLst/>
              <a:uLnTx/>
              <a:uFillTx/>
              <a:latin typeface="+mn-lt"/>
            </a:endParaRPr>
          </a:p>
        </p:txBody>
      </p:sp>
      <p:sp>
        <p:nvSpPr>
          <p:cNvPr id="67" name="TextBox 66"/>
          <p:cNvSpPr txBox="1"/>
          <p:nvPr/>
        </p:nvSpPr>
        <p:spPr>
          <a:xfrm>
            <a:off x="1711710" y="3577580"/>
            <a:ext cx="120870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a:t>
            </a:r>
            <a:r>
              <a:rPr kumimoji="0" lang="en-US" sz="2000" b="0" i="0" u="none" strike="noStrike" kern="0" cap="none" spc="0" normalizeH="0" baseline="0" noProof="0" dirty="0" err="1" smtClean="0">
                <a:ln>
                  <a:noFill/>
                </a:ln>
                <a:solidFill>
                  <a:sysClr val="windowText" lastClr="000000"/>
                </a:solidFill>
                <a:effectLst/>
                <a:uLnTx/>
                <a:uFillTx/>
                <a:latin typeface="+mn-lt"/>
              </a:rPr>
              <a:t>help.php</a:t>
            </a:r>
            <a:endParaRPr kumimoji="0" lang="en-US" sz="2000" b="0" i="0" u="none" strike="noStrike" kern="0" cap="none" spc="0" normalizeH="0" baseline="0" noProof="0" dirty="0">
              <a:ln>
                <a:noFill/>
              </a:ln>
              <a:solidFill>
                <a:sysClr val="windowText" lastClr="000000"/>
              </a:solidFill>
              <a:effectLst/>
              <a:uLnTx/>
              <a:uFillTx/>
              <a:latin typeface="+mn-lt"/>
            </a:endParaRPr>
          </a:p>
        </p:txBody>
      </p:sp>
      <p:sp>
        <p:nvSpPr>
          <p:cNvPr id="68" name="TextBox 67"/>
          <p:cNvSpPr txBox="1"/>
          <p:nvPr/>
        </p:nvSpPr>
        <p:spPr>
          <a:xfrm>
            <a:off x="6158074" y="3537148"/>
            <a:ext cx="136625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a:t>
            </a:r>
            <a:r>
              <a:rPr kumimoji="0" lang="en-US" sz="2000" b="0" i="0" u="none" strike="noStrike" kern="0" cap="none" spc="0" normalizeH="0" baseline="0" noProof="0" dirty="0" err="1" smtClean="0">
                <a:ln>
                  <a:noFill/>
                </a:ln>
                <a:solidFill>
                  <a:sysClr val="windowText" lastClr="000000"/>
                </a:solidFill>
                <a:effectLst/>
                <a:uLnTx/>
                <a:uFillTx/>
                <a:latin typeface="+mn-lt"/>
              </a:rPr>
              <a:t>about.php</a:t>
            </a:r>
            <a:endParaRPr kumimoji="0" lang="en-US" sz="2000" b="0" i="0" u="none" strike="noStrike" kern="0" cap="none" spc="0" normalizeH="0" baseline="0" noProof="0" dirty="0">
              <a:ln>
                <a:noFill/>
              </a:ln>
              <a:solidFill>
                <a:sysClr val="windowText" lastClr="000000"/>
              </a:solidFill>
              <a:effectLst/>
              <a:uLnTx/>
              <a:uFillTx/>
              <a:latin typeface="+mn-lt"/>
            </a:endParaRPr>
          </a:p>
        </p:txBody>
      </p:sp>
      <p:pic>
        <p:nvPicPr>
          <p:cNvPr id="69" name="Picture 68"/>
          <p:cNvPicPr>
            <a:picLocks noChangeAspect="1"/>
          </p:cNvPicPr>
          <p:nvPr/>
        </p:nvPicPr>
        <p:blipFill>
          <a:blip r:embed="rId10"/>
          <a:stretch>
            <a:fillRect/>
          </a:stretch>
        </p:blipFill>
        <p:spPr>
          <a:xfrm>
            <a:off x="2001168" y="1505372"/>
            <a:ext cx="482600" cy="482600"/>
          </a:xfrm>
          <a:prstGeom prst="rect">
            <a:avLst/>
          </a:prstGeom>
        </p:spPr>
      </p:pic>
      <p:pic>
        <p:nvPicPr>
          <p:cNvPr id="70" name="Picture 69"/>
          <p:cNvPicPr>
            <a:picLocks noChangeAspect="1"/>
          </p:cNvPicPr>
          <p:nvPr/>
        </p:nvPicPr>
        <p:blipFill>
          <a:blip r:embed="rId10"/>
          <a:stretch>
            <a:fillRect/>
          </a:stretch>
        </p:blipFill>
        <p:spPr>
          <a:xfrm>
            <a:off x="6804248" y="1505372"/>
            <a:ext cx="482600" cy="482600"/>
          </a:xfrm>
          <a:prstGeom prst="rect">
            <a:avLst/>
          </a:prstGeom>
        </p:spPr>
      </p:pic>
      <p:pic>
        <p:nvPicPr>
          <p:cNvPr id="71" name="Picture 70"/>
          <p:cNvPicPr>
            <a:picLocks noChangeAspect="1"/>
          </p:cNvPicPr>
          <p:nvPr/>
        </p:nvPicPr>
        <p:blipFill>
          <a:blip r:embed="rId10"/>
          <a:stretch>
            <a:fillRect/>
          </a:stretch>
        </p:blipFill>
        <p:spPr>
          <a:xfrm>
            <a:off x="1474593" y="3642112"/>
            <a:ext cx="254000" cy="254000"/>
          </a:xfrm>
          <a:prstGeom prst="rect">
            <a:avLst/>
          </a:prstGeom>
        </p:spPr>
      </p:pic>
      <p:pic>
        <p:nvPicPr>
          <p:cNvPr id="72" name="Picture 71"/>
          <p:cNvPicPr>
            <a:picLocks noChangeAspect="1"/>
          </p:cNvPicPr>
          <p:nvPr/>
        </p:nvPicPr>
        <p:blipFill>
          <a:blip r:embed="rId10"/>
          <a:stretch>
            <a:fillRect/>
          </a:stretch>
        </p:blipFill>
        <p:spPr>
          <a:xfrm>
            <a:off x="7452320" y="3632820"/>
            <a:ext cx="254000" cy="254000"/>
          </a:xfrm>
          <a:prstGeom prst="rect">
            <a:avLst/>
          </a:prstGeom>
        </p:spPr>
      </p:pic>
      <p:pic>
        <p:nvPicPr>
          <p:cNvPr id="73" name="Picture 72"/>
          <p:cNvPicPr>
            <a:picLocks noChangeAspect="1"/>
          </p:cNvPicPr>
          <p:nvPr/>
        </p:nvPicPr>
        <p:blipFill>
          <a:blip r:embed="rId10"/>
          <a:stretch>
            <a:fillRect/>
          </a:stretch>
        </p:blipFill>
        <p:spPr>
          <a:xfrm>
            <a:off x="7071320" y="4801716"/>
            <a:ext cx="381000" cy="381000"/>
          </a:xfrm>
          <a:prstGeom prst="rect">
            <a:avLst/>
          </a:prstGeom>
        </p:spPr>
      </p:pic>
      <p:sp>
        <p:nvSpPr>
          <p:cNvPr id="74" name="TextBox 73"/>
          <p:cNvSpPr txBox="1"/>
          <p:nvPr/>
        </p:nvSpPr>
        <p:spPr>
          <a:xfrm>
            <a:off x="7452320" y="4801716"/>
            <a:ext cx="158248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mn-lt"/>
              </a:rPr>
              <a:t>= Session Key</a:t>
            </a:r>
            <a:endParaRPr kumimoji="0" lang="en-US" sz="2000" b="0" i="0" u="none" strike="noStrike" kern="0" cap="none" spc="0" normalizeH="0" baseline="0" noProof="0" dirty="0">
              <a:ln>
                <a:noFill/>
              </a:ln>
              <a:solidFill>
                <a:sysClr val="windowText" lastClr="000000"/>
              </a:solidFill>
              <a:effectLst/>
              <a:uLnTx/>
              <a:uFillTx/>
              <a:latin typeface="+mn-lt"/>
            </a:endParaRPr>
          </a:p>
        </p:txBody>
      </p:sp>
    </p:spTree>
    <p:extLst>
      <p:ext uri="{BB962C8B-B14F-4D97-AF65-F5344CB8AC3E}">
        <p14:creationId xmlns:p14="http://schemas.microsoft.com/office/powerpoint/2010/main" val="121939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9" presetClass="exit" presetSubtype="0" fill="hold" grpId="1" nodeType="withEffect">
                                  <p:stCondLst>
                                    <p:cond delay="0"/>
                                  </p:stCondLst>
                                  <p:childTnLst>
                                    <p:animEffect transition="out" filter="dissolve">
                                      <p:cBhvr>
                                        <p:cTn id="30" dur="500"/>
                                        <p:tgtEl>
                                          <p:spTgt spid="65"/>
                                        </p:tgtEl>
                                      </p:cBhvr>
                                    </p:animEffect>
                                    <p:set>
                                      <p:cBhvr>
                                        <p:cTn id="31" dur="1" fill="hold">
                                          <p:stCondLst>
                                            <p:cond delay="499"/>
                                          </p:stCondLst>
                                        </p:cTn>
                                        <p:tgtEl>
                                          <p:spTgt spid="6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48"/>
                                        </p:tgtEl>
                                      </p:cBhvr>
                                    </p:animEffect>
                                    <p:set>
                                      <p:cBhvr>
                                        <p:cTn id="42" dur="1" fill="hold">
                                          <p:stCondLst>
                                            <p:cond delay="499"/>
                                          </p:stCondLst>
                                        </p:cTn>
                                        <p:tgtEl>
                                          <p:spTgt spid="48"/>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69"/>
                                        </p:tgtEl>
                                      </p:cBhvr>
                                    </p:animEffect>
                                    <p:set>
                                      <p:cBhvr>
                                        <p:cTn id="45" dur="1" fill="hold">
                                          <p:stCondLst>
                                            <p:cond delay="499"/>
                                          </p:stCondLst>
                                        </p:cTn>
                                        <p:tgtEl>
                                          <p:spTgt spid="69"/>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xit" presetSubtype="0" fill="hold" nodeType="clickEffect">
                                  <p:stCondLst>
                                    <p:cond delay="0"/>
                                  </p:stCondLst>
                                  <p:childTnLst>
                                    <p:animEffect transition="out" filter="dissolve">
                                      <p:cBhvr>
                                        <p:cTn id="63" dur="500"/>
                                        <p:tgtEl>
                                          <p:spTgt spid="49"/>
                                        </p:tgtEl>
                                      </p:cBhvr>
                                    </p:animEffect>
                                    <p:set>
                                      <p:cBhvr>
                                        <p:cTn id="64" dur="1" fill="hold">
                                          <p:stCondLst>
                                            <p:cond delay="499"/>
                                          </p:stCondLst>
                                        </p:cTn>
                                        <p:tgtEl>
                                          <p:spTgt spid="49"/>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52"/>
                                        </p:tgtEl>
                                      </p:cBhvr>
                                    </p:animEffect>
                                    <p:set>
                                      <p:cBhvr>
                                        <p:cTn id="67" dur="1" fill="hold">
                                          <p:stCondLst>
                                            <p:cond delay="499"/>
                                          </p:stCondLst>
                                        </p:cTn>
                                        <p:tgtEl>
                                          <p:spTgt spid="52"/>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67"/>
                                        </p:tgtEl>
                                      </p:cBhvr>
                                    </p:animEffect>
                                    <p:set>
                                      <p:cBhvr>
                                        <p:cTn id="70" dur="1" fill="hold">
                                          <p:stCondLst>
                                            <p:cond delay="499"/>
                                          </p:stCondLst>
                                        </p:cTn>
                                        <p:tgtEl>
                                          <p:spTgt spid="6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1"/>
                                        </p:tgtEl>
                                      </p:cBhvr>
                                    </p:animEffect>
                                    <p:set>
                                      <p:cBhvr>
                                        <p:cTn id="73" dur="1" fill="hold">
                                          <p:stCondLst>
                                            <p:cond delay="499"/>
                                          </p:stCondLst>
                                        </p:cTn>
                                        <p:tgtEl>
                                          <p:spTgt spid="7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xit" presetSubtype="0" fill="hold" nodeType="clickEffect">
                                  <p:stCondLst>
                                    <p:cond delay="0"/>
                                  </p:stCondLst>
                                  <p:childTnLst>
                                    <p:animEffect transition="out" filter="dissolve">
                                      <p:cBhvr>
                                        <p:cTn id="93" dur="500"/>
                                        <p:tgtEl>
                                          <p:spTgt spid="60"/>
                                        </p:tgtEl>
                                      </p:cBhvr>
                                    </p:animEffect>
                                    <p:set>
                                      <p:cBhvr>
                                        <p:cTn id="94" dur="1" fill="hold">
                                          <p:stCondLst>
                                            <p:cond delay="499"/>
                                          </p:stCondLst>
                                        </p:cTn>
                                        <p:tgtEl>
                                          <p:spTgt spid="60"/>
                                        </p:tgtEl>
                                        <p:attrNameLst>
                                          <p:attrName>style.visibility</p:attrName>
                                        </p:attrNameLst>
                                      </p:cBhvr>
                                      <p:to>
                                        <p:strVal val="hidden"/>
                                      </p:to>
                                    </p:set>
                                  </p:childTnLst>
                                </p:cTn>
                              </p:par>
                              <p:par>
                                <p:cTn id="95" presetID="9" presetClass="exit" presetSubtype="0" fill="hold" grpId="1" nodeType="withEffect">
                                  <p:stCondLst>
                                    <p:cond delay="0"/>
                                  </p:stCondLst>
                                  <p:childTnLst>
                                    <p:animEffect transition="out" filter="dissolve">
                                      <p:cBhvr>
                                        <p:cTn id="96" dur="500"/>
                                        <p:tgtEl>
                                          <p:spTgt spid="66"/>
                                        </p:tgtEl>
                                      </p:cBhvr>
                                    </p:animEffect>
                                    <p:set>
                                      <p:cBhvr>
                                        <p:cTn id="97" dur="1" fill="hold">
                                          <p:stCondLst>
                                            <p:cond delay="499"/>
                                          </p:stCondLst>
                                        </p:cTn>
                                        <p:tgtEl>
                                          <p:spTgt spid="66"/>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58"/>
                                        </p:tgtEl>
                                      </p:cBhvr>
                                    </p:animEffect>
                                    <p:set>
                                      <p:cBhvr>
                                        <p:cTn id="100" dur="1" fill="hold">
                                          <p:stCondLst>
                                            <p:cond delay="499"/>
                                          </p:stCondLst>
                                        </p:cTn>
                                        <p:tgtEl>
                                          <p:spTgt spid="58"/>
                                        </p:tgtEl>
                                        <p:attrNameLst>
                                          <p:attrName>style.visibility</p:attrName>
                                        </p:attrNameLst>
                                      </p:cBhvr>
                                      <p:to>
                                        <p:strVal val="hidden"/>
                                      </p:to>
                                    </p:set>
                                  </p:childTnLst>
                                </p:cTn>
                              </p:par>
                              <p:par>
                                <p:cTn id="101" presetID="10" presetClass="entr" presetSubtype="0"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9" presetClass="exit" presetSubtype="0" fill="hold" nodeType="withEffect">
                                  <p:stCondLst>
                                    <p:cond delay="0"/>
                                  </p:stCondLst>
                                  <p:childTnLst>
                                    <p:animEffect transition="out" filter="dissolve">
                                      <p:cBhvr>
                                        <p:cTn id="108" dur="500"/>
                                        <p:tgtEl>
                                          <p:spTgt spid="55"/>
                                        </p:tgtEl>
                                      </p:cBhvr>
                                    </p:animEffect>
                                    <p:set>
                                      <p:cBhvr>
                                        <p:cTn id="109" dur="1" fill="hold">
                                          <p:stCondLst>
                                            <p:cond delay="499"/>
                                          </p:stCondLst>
                                        </p:cTn>
                                        <p:tgtEl>
                                          <p:spTgt spid="55"/>
                                        </p:tgtEl>
                                        <p:attrNameLst>
                                          <p:attrName>style.visibility</p:attrName>
                                        </p:attrNameLst>
                                      </p:cBhvr>
                                      <p:to>
                                        <p:strVal val="hidden"/>
                                      </p:to>
                                    </p:set>
                                  </p:childTnLst>
                                </p:cTn>
                              </p:par>
                              <p:par>
                                <p:cTn id="110" presetID="9" presetClass="exit" presetSubtype="0" fill="hold" nodeType="withEffect">
                                  <p:stCondLst>
                                    <p:cond delay="0"/>
                                  </p:stCondLst>
                                  <p:childTnLst>
                                    <p:animEffect transition="out" filter="dissolve">
                                      <p:cBhvr>
                                        <p:cTn id="111" dur="500"/>
                                        <p:tgtEl>
                                          <p:spTgt spid="70"/>
                                        </p:tgtEl>
                                      </p:cBhvr>
                                    </p:animEffect>
                                    <p:set>
                                      <p:cBhvr>
                                        <p:cTn id="112" dur="1" fill="hold">
                                          <p:stCondLst>
                                            <p:cond delay="499"/>
                                          </p:stCondLst>
                                        </p:cTn>
                                        <p:tgtEl>
                                          <p:spTgt spid="7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8"/>
                                        </p:tgtEl>
                                        <p:attrNameLst>
                                          <p:attrName>style.visibility</p:attrName>
                                        </p:attrNameLst>
                                      </p:cBhvr>
                                      <p:to>
                                        <p:strVal val="visible"/>
                                      </p:to>
                                    </p:set>
                                    <p:animEffect transition="in" filter="fade">
                                      <p:cBhvr>
                                        <p:cTn id="120" dur="500"/>
                                        <p:tgtEl>
                                          <p:spTgt spid="68"/>
                                        </p:tgtEl>
                                      </p:cBhvr>
                                    </p:animEffect>
                                  </p:childTnLst>
                                </p:cTn>
                              </p:par>
                              <p:par>
                                <p:cTn id="121" presetID="10" presetClass="entr" presetSubtype="0" fill="hold" nodeType="with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fade">
                                      <p:cBhvr>
                                        <p:cTn id="123" dur="500"/>
                                        <p:tgtEl>
                                          <p:spTgt spid="72"/>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nodeType="clickEffect">
                                  <p:stCondLst>
                                    <p:cond delay="0"/>
                                  </p:stCondLst>
                                  <p:childTnLst>
                                    <p:animEffect transition="out" filter="dissolve">
                                      <p:cBhvr>
                                        <p:cTn id="132" dur="500"/>
                                        <p:tgtEl>
                                          <p:spTgt spid="54"/>
                                        </p:tgtEl>
                                      </p:cBhvr>
                                    </p:animEffect>
                                    <p:set>
                                      <p:cBhvr>
                                        <p:cTn id="133" dur="1" fill="hold">
                                          <p:stCondLst>
                                            <p:cond delay="499"/>
                                          </p:stCondLst>
                                        </p:cTn>
                                        <p:tgtEl>
                                          <p:spTgt spid="54"/>
                                        </p:tgtEl>
                                        <p:attrNameLst>
                                          <p:attrName>style.visibility</p:attrName>
                                        </p:attrNameLst>
                                      </p:cBhvr>
                                      <p:to>
                                        <p:strVal val="hidden"/>
                                      </p:to>
                                    </p:set>
                                  </p:childTnLst>
                                </p:cTn>
                              </p:par>
                              <p:par>
                                <p:cTn id="134" presetID="9" presetClass="exit" presetSubtype="0" fill="hold" nodeType="withEffect">
                                  <p:stCondLst>
                                    <p:cond delay="0"/>
                                  </p:stCondLst>
                                  <p:childTnLst>
                                    <p:animEffect transition="out" filter="dissolve">
                                      <p:cBhvr>
                                        <p:cTn id="135" dur="500"/>
                                        <p:tgtEl>
                                          <p:spTgt spid="59"/>
                                        </p:tgtEl>
                                      </p:cBhvr>
                                    </p:animEffect>
                                    <p:set>
                                      <p:cBhvr>
                                        <p:cTn id="136" dur="1" fill="hold">
                                          <p:stCondLst>
                                            <p:cond delay="499"/>
                                          </p:stCondLst>
                                        </p:cTn>
                                        <p:tgtEl>
                                          <p:spTgt spid="59"/>
                                        </p:tgtEl>
                                        <p:attrNameLst>
                                          <p:attrName>style.visibility</p:attrName>
                                        </p:attrNameLst>
                                      </p:cBhvr>
                                      <p:to>
                                        <p:strVal val="hidden"/>
                                      </p:to>
                                    </p:set>
                                  </p:childTnLst>
                                </p:cTn>
                              </p:par>
                              <p:par>
                                <p:cTn id="137" presetID="9" presetClass="exit" presetSubtype="0" fill="hold" grpId="1" nodeType="withEffect">
                                  <p:stCondLst>
                                    <p:cond delay="0"/>
                                  </p:stCondLst>
                                  <p:childTnLst>
                                    <p:animEffect transition="out" filter="dissolve">
                                      <p:cBhvr>
                                        <p:cTn id="138" dur="500"/>
                                        <p:tgtEl>
                                          <p:spTgt spid="68"/>
                                        </p:tgtEl>
                                      </p:cBhvr>
                                    </p:animEffect>
                                    <p:set>
                                      <p:cBhvr>
                                        <p:cTn id="139" dur="1" fill="hold">
                                          <p:stCondLst>
                                            <p:cond delay="499"/>
                                          </p:stCondLst>
                                        </p:cTn>
                                        <p:tgtEl>
                                          <p:spTgt spid="68"/>
                                        </p:tgtEl>
                                        <p:attrNameLst>
                                          <p:attrName>style.visibility</p:attrName>
                                        </p:attrNameLst>
                                      </p:cBhvr>
                                      <p:to>
                                        <p:strVal val="hidden"/>
                                      </p:to>
                                    </p:set>
                                  </p:childTnLst>
                                </p:cTn>
                              </p:par>
                              <p:par>
                                <p:cTn id="140" presetID="9" presetClass="exit" presetSubtype="0" fill="hold" nodeType="withEffect">
                                  <p:stCondLst>
                                    <p:cond delay="0"/>
                                  </p:stCondLst>
                                  <p:childTnLst>
                                    <p:animEffect transition="out" filter="dissolve">
                                      <p:cBhvr>
                                        <p:cTn id="141" dur="500"/>
                                        <p:tgtEl>
                                          <p:spTgt spid="72"/>
                                        </p:tgtEl>
                                      </p:cBhvr>
                                    </p:animEffect>
                                    <p:set>
                                      <p:cBhvr>
                                        <p:cTn id="142" dur="1" fill="hold">
                                          <p:stCondLst>
                                            <p:cond delay="49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7" grpId="0" animBg="1"/>
      <p:bldP spid="65" grpId="0"/>
      <p:bldP spid="65" grpId="1"/>
      <p:bldP spid="66" grpId="0"/>
      <p:bldP spid="66" grpId="1"/>
      <p:bldP spid="67" grpId="0"/>
      <p:bldP spid="67" grpId="1"/>
      <p:bldP spid="68" grpId="0"/>
      <p:bldP spid="68"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err="1" smtClean="0"/>
              <a:t>Another</a:t>
            </a:r>
            <a:r>
              <a:rPr lang="fr-FR" sz="3200" dirty="0" smtClean="0"/>
              <a:t> </a:t>
            </a:r>
            <a:r>
              <a:rPr lang="fr-FR" sz="3200" dirty="0" err="1" smtClean="0"/>
              <a:t>predefined</a:t>
            </a:r>
            <a:r>
              <a:rPr lang="fr-FR" sz="3200" dirty="0" smtClean="0"/>
              <a:t> variable:</a:t>
            </a:r>
          </a:p>
          <a:p>
            <a:pPr lvl="1" eaLnBrk="1" hangingPunct="1">
              <a:spcBef>
                <a:spcPts val="620"/>
              </a:spcBef>
            </a:pPr>
            <a:r>
              <a:rPr lang="fr-FR" sz="2800" dirty="0" smtClean="0"/>
              <a:t>$_SESSION:</a:t>
            </a:r>
          </a:p>
          <a:p>
            <a:pPr lvl="2" eaLnBrk="1" hangingPunct="1">
              <a:spcBef>
                <a:spcPts val="620"/>
              </a:spcBef>
            </a:pPr>
            <a:r>
              <a:rPr lang="fr-FR" sz="2400" dirty="0" smtClean="0"/>
              <a:t>Associative </a:t>
            </a:r>
            <a:r>
              <a:rPr lang="fr-FR" sz="2400" dirty="0" err="1" smtClean="0"/>
              <a:t>array</a:t>
            </a:r>
            <a:r>
              <a:rPr lang="fr-FR" sz="2400" dirty="0" smtClean="0"/>
              <a:t> </a:t>
            </a:r>
            <a:r>
              <a:rPr lang="fr-FR" sz="2400" dirty="0" err="1" smtClean="0"/>
              <a:t>containing</a:t>
            </a:r>
            <a:r>
              <a:rPr lang="fr-FR" sz="2400" dirty="0" smtClean="0"/>
              <a:t> session variables</a:t>
            </a:r>
          </a:p>
          <a:p>
            <a:pPr eaLnBrk="1" hangingPunct="1">
              <a:spcBef>
                <a:spcPts val="620"/>
              </a:spcBef>
            </a:pPr>
            <a:r>
              <a:rPr lang="fr-FR" sz="3200" dirty="0" err="1" smtClean="0"/>
              <a:t>Initialize</a:t>
            </a:r>
            <a:r>
              <a:rPr lang="fr-FR" sz="3200" dirty="0" smtClean="0"/>
              <a:t> session data:</a:t>
            </a:r>
          </a:p>
          <a:p>
            <a:pPr marL="457200" lvl="1" indent="0" eaLnBrk="1" hangingPunct="1">
              <a:spcBef>
                <a:spcPts val="620"/>
              </a:spcBef>
              <a:buNone/>
            </a:pPr>
            <a:r>
              <a:rPr lang="fr-FR" sz="2800" i="1" dirty="0" err="1" smtClean="0"/>
              <a:t>bool</a:t>
            </a:r>
            <a:r>
              <a:rPr lang="fr-FR" sz="2800" dirty="0" smtClean="0"/>
              <a:t> </a:t>
            </a:r>
            <a:r>
              <a:rPr lang="fr-FR" sz="2800" dirty="0" err="1" smtClean="0">
                <a:latin typeface="Courier New"/>
                <a:cs typeface="Courier New"/>
              </a:rPr>
              <a:t>session_start</a:t>
            </a:r>
            <a:r>
              <a:rPr lang="fr-FR" sz="2800" dirty="0" smtClean="0">
                <a:latin typeface="Courier New"/>
                <a:cs typeface="Courier New"/>
              </a:rPr>
              <a:t>()</a:t>
            </a:r>
            <a:r>
              <a:rPr lang="fr-FR" sz="2800" dirty="0" smtClean="0"/>
              <a:t>;</a:t>
            </a:r>
          </a:p>
          <a:p>
            <a:pPr lvl="1" eaLnBrk="1" hangingPunct="1">
              <a:spcBef>
                <a:spcPts val="620"/>
              </a:spcBef>
            </a:pPr>
            <a:r>
              <a:rPr lang="fr-FR" sz="2800" dirty="0" err="1" smtClean="0"/>
              <a:t>Creates</a:t>
            </a:r>
            <a:r>
              <a:rPr lang="fr-FR" sz="2800" dirty="0" smtClean="0"/>
              <a:t> a session or </a:t>
            </a:r>
            <a:r>
              <a:rPr lang="fr-FR" sz="2800" dirty="0" err="1" smtClean="0"/>
              <a:t>resumes</a:t>
            </a:r>
            <a:r>
              <a:rPr lang="fr-FR" sz="2800" dirty="0" smtClean="0"/>
              <a:t> the </a:t>
            </a:r>
            <a:r>
              <a:rPr lang="fr-FR" sz="2800" dirty="0" err="1" smtClean="0"/>
              <a:t>current</a:t>
            </a:r>
            <a:r>
              <a:rPr lang="fr-FR" sz="2800" dirty="0" smtClean="0"/>
              <a:t> one</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7038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 </a:t>
            </a:r>
            <a:r>
              <a:rPr lang="fr-FR" dirty="0" err="1" smtClean="0">
                <a:ea typeface="ＭＳ Ｐゴシック" pitchFamily="34" charset="-128"/>
              </a:rPr>
              <a:t>examples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Start a session and add a session variable:</a:t>
            </a:r>
          </a:p>
          <a:p>
            <a:endParaRPr lang="en-US" sz="3200" dirty="0">
              <a:ea typeface="ＭＳ Ｐゴシック" pitchFamily="34" charset="-128"/>
            </a:endParaRPr>
          </a:p>
          <a:p>
            <a:endParaRPr lang="en-US" sz="3200" dirty="0" smtClean="0">
              <a:ea typeface="ＭＳ Ｐゴシック" pitchFamily="34" charset="-128"/>
            </a:endParaRPr>
          </a:p>
          <a:p>
            <a:endParaRPr lang="en-US" sz="3200" dirty="0">
              <a:ea typeface="ＭＳ Ｐゴシック" pitchFamily="34" charset="-128"/>
            </a:endParaRPr>
          </a:p>
          <a:p>
            <a:r>
              <a:rPr lang="en-US" sz="3200" dirty="0" smtClean="0">
                <a:ea typeface="ＭＳ Ｐゴシック" pitchFamily="34" charset="-128"/>
              </a:rPr>
              <a:t>Retrieve a session variable:</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1849388"/>
            <a:ext cx="8785225" cy="79208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err="1">
                <a:solidFill>
                  <a:srgbClr val="0070C0"/>
                </a:solidFill>
                <a:latin typeface="Courier New"/>
                <a:cs typeface="Courier New"/>
              </a:rPr>
              <a:t>session_start</a:t>
            </a:r>
            <a:r>
              <a:rPr lang="en-US" b="1" dirty="0">
                <a:latin typeface="Courier New"/>
                <a:cs typeface="Courier New"/>
              </a:rPr>
              <a:t>();</a:t>
            </a:r>
            <a:endParaRPr lang="en-US" b="1" dirty="0">
              <a:solidFill>
                <a:srgbClr val="3366FF"/>
              </a:solidFill>
              <a:latin typeface="Courier New"/>
              <a:cs typeface="Courier New"/>
            </a:endParaRPr>
          </a:p>
          <a:p>
            <a:r>
              <a:rPr lang="en-US" b="1" dirty="0">
                <a:latin typeface="Courier New"/>
                <a:cs typeface="Courier New"/>
              </a:rPr>
              <a:t>$_SESSION[</a:t>
            </a:r>
            <a:r>
              <a:rPr lang="en-US" b="1" dirty="0">
                <a:solidFill>
                  <a:srgbClr val="00B050"/>
                </a:solidFill>
                <a:latin typeface="Courier New"/>
                <a:cs typeface="Courier New"/>
              </a:rPr>
              <a:t>'</a:t>
            </a:r>
            <a:r>
              <a:rPr lang="en-US" b="1" dirty="0" smtClean="0">
                <a:solidFill>
                  <a:srgbClr val="00B050"/>
                </a:solidFill>
                <a:latin typeface="Courier New"/>
                <a:cs typeface="Courier New"/>
              </a:rPr>
              <a:t>username'</a:t>
            </a:r>
            <a:r>
              <a:rPr lang="en-US" b="1" dirty="0" smtClean="0">
                <a:latin typeface="Courier New"/>
                <a:cs typeface="Courier New"/>
              </a:rPr>
              <a:t>] </a:t>
            </a:r>
            <a:r>
              <a:rPr lang="en-US" b="1" dirty="0">
                <a:latin typeface="Courier New"/>
                <a:cs typeface="Courier New"/>
              </a:rPr>
              <a:t>= $_POST[</a:t>
            </a:r>
            <a:r>
              <a:rPr lang="en-US" b="1" dirty="0">
                <a:solidFill>
                  <a:srgbClr val="00B050"/>
                </a:solidFill>
                <a:latin typeface="Courier New"/>
                <a:cs typeface="Courier New"/>
              </a:rPr>
              <a:t>'username'</a:t>
            </a:r>
            <a:r>
              <a:rPr lang="en-US" b="1" dirty="0">
                <a:latin typeface="Courier New"/>
                <a:cs typeface="Courier New"/>
              </a:rPr>
              <a:t>];</a:t>
            </a: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4081636"/>
            <a:ext cx="8785225"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echo</a:t>
            </a:r>
            <a:r>
              <a:rPr lang="en-US" b="1" dirty="0">
                <a:solidFill>
                  <a:srgbClr val="3366FF"/>
                </a:solidFill>
                <a:latin typeface="Courier New"/>
                <a:cs typeface="Courier New"/>
              </a:rPr>
              <a:t> </a:t>
            </a:r>
            <a:r>
              <a:rPr lang="en-US" b="1" dirty="0">
                <a:latin typeface="Courier New"/>
                <a:cs typeface="Courier New"/>
              </a:rPr>
              <a:t>$_SESSION[</a:t>
            </a:r>
            <a:r>
              <a:rPr lang="en-US" b="1" dirty="0">
                <a:solidFill>
                  <a:srgbClr val="00B050"/>
                </a:solidFill>
                <a:latin typeface="Courier New"/>
                <a:cs typeface="Courier New"/>
              </a:rPr>
              <a:t>'username'</a:t>
            </a:r>
            <a:r>
              <a:rPr lang="en-US" b="1" dirty="0">
                <a:latin typeface="Courier New"/>
                <a:cs typeface="Courier New"/>
              </a:rPr>
              <a:t>] ;</a:t>
            </a:r>
          </a:p>
        </p:txBody>
      </p:sp>
    </p:spTree>
    <p:extLst>
      <p:ext uri="{BB962C8B-B14F-4D97-AF65-F5344CB8AC3E}">
        <p14:creationId xmlns:p14="http://schemas.microsoft.com/office/powerpoint/2010/main" val="5086984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Sessions </a:t>
            </a:r>
            <a:r>
              <a:rPr lang="fr-FR" dirty="0" err="1" smtClean="0">
                <a:ea typeface="ＭＳ Ｐゴシック" pitchFamily="34" charset="-128"/>
              </a:rPr>
              <a:t>examples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Destroy a session variable:</a:t>
            </a:r>
          </a:p>
          <a:p>
            <a:endParaRPr lang="en-US" sz="3200" dirty="0">
              <a:ea typeface="ＭＳ Ｐゴシック" pitchFamily="34" charset="-128"/>
            </a:endParaRPr>
          </a:p>
          <a:p>
            <a:endParaRPr lang="en-US" sz="3200" dirty="0" smtClean="0">
              <a:ea typeface="ＭＳ Ｐゴシック" pitchFamily="34" charset="-128"/>
            </a:endParaRPr>
          </a:p>
          <a:p>
            <a:endParaRPr lang="en-US" sz="3200" dirty="0">
              <a:ea typeface="ＭＳ Ｐゴシック" pitchFamily="34" charset="-128"/>
            </a:endParaRPr>
          </a:p>
          <a:p>
            <a:r>
              <a:rPr lang="en-US" sz="3200" dirty="0" smtClean="0">
                <a:ea typeface="ＭＳ Ｐゴシック" pitchFamily="34" charset="-128"/>
              </a:rPr>
              <a:t>Destroy all data registered to a session:</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Cookies &amp; Sessions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1849388"/>
            <a:ext cx="8785225"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chemeClr val="tx1"/>
                </a:solidFill>
                <a:latin typeface="Courier New"/>
                <a:cs typeface="Courier New"/>
              </a:rPr>
              <a:t>unset(</a:t>
            </a:r>
            <a:r>
              <a:rPr lang="en-US" b="1" dirty="0">
                <a:latin typeface="Courier New"/>
                <a:cs typeface="Courier New"/>
              </a:rPr>
              <a:t>$_SESSION[</a:t>
            </a:r>
            <a:r>
              <a:rPr lang="en-US" b="1" dirty="0">
                <a:solidFill>
                  <a:srgbClr val="00B050"/>
                </a:solidFill>
                <a:latin typeface="Courier New"/>
                <a:cs typeface="Courier New"/>
              </a:rPr>
              <a:t>'</a:t>
            </a:r>
            <a:r>
              <a:rPr lang="en-US" b="1" dirty="0" smtClean="0">
                <a:solidFill>
                  <a:srgbClr val="00B050"/>
                </a:solidFill>
                <a:latin typeface="Courier New"/>
                <a:cs typeface="Courier New"/>
              </a:rPr>
              <a:t>username'</a:t>
            </a:r>
            <a:r>
              <a:rPr lang="en-US" b="1" dirty="0" smtClean="0">
                <a:solidFill>
                  <a:schemeClr val="tx1"/>
                </a:solidFill>
                <a:latin typeface="Courier New"/>
                <a:cs typeface="Courier New"/>
              </a:rPr>
              <a:t>]</a:t>
            </a:r>
            <a:r>
              <a:rPr lang="en-US" b="1" dirty="0">
                <a:solidFill>
                  <a:schemeClr val="tx1"/>
                </a:solidFill>
                <a:latin typeface="Courier New"/>
                <a:cs typeface="Courier New"/>
              </a:rPr>
              <a:t>);</a:t>
            </a: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4081636"/>
            <a:ext cx="8785225"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err="1">
                <a:solidFill>
                  <a:schemeClr val="tx1"/>
                </a:solidFill>
                <a:latin typeface="Courier New"/>
                <a:cs typeface="Courier New"/>
              </a:rPr>
              <a:t>session_destroy</a:t>
            </a:r>
            <a:r>
              <a:rPr lang="en-US" b="1" dirty="0">
                <a:solidFill>
                  <a:schemeClr val="tx1"/>
                </a:solidFill>
                <a:latin typeface="Courier New"/>
                <a:cs typeface="Courier New"/>
              </a:rPr>
              <a:t>();</a:t>
            </a:r>
          </a:p>
        </p:txBody>
      </p:sp>
    </p:spTree>
    <p:extLst>
      <p:ext uri="{BB962C8B-B14F-4D97-AF65-F5344CB8AC3E}">
        <p14:creationId xmlns:p14="http://schemas.microsoft.com/office/powerpoint/2010/main" val="32048659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6123451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1/7)</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Now you know how to use session and cookies:</a:t>
            </a:r>
          </a:p>
          <a:p>
            <a:pPr lvl="1"/>
            <a:r>
              <a:rPr lang="en-US" sz="2800" dirty="0" smtClean="0"/>
              <a:t>We’re </a:t>
            </a:r>
            <a:r>
              <a:rPr lang="en-US" sz="2800" dirty="0" err="1" smtClean="0"/>
              <a:t>gonna</a:t>
            </a:r>
            <a:r>
              <a:rPr lang="en-US" sz="2800" dirty="0" smtClean="0"/>
              <a:t> add an authentication feature to our application!</a:t>
            </a:r>
          </a:p>
          <a:p>
            <a:pPr lvl="1"/>
            <a:r>
              <a:rPr lang="en-US" sz="2800" dirty="0" smtClean="0"/>
              <a:t>Users will have to login before using the translator</a:t>
            </a:r>
          </a:p>
          <a:p>
            <a:pPr lvl="1"/>
            <a:r>
              <a:rPr lang="en-US" sz="2800" dirty="0" smtClean="0"/>
              <a:t>Users will be able to logout from the application</a:t>
            </a:r>
          </a:p>
          <a:p>
            <a:pPr lvl="1"/>
            <a:r>
              <a:rPr lang="en-US" sz="2800" dirty="0" smtClean="0"/>
              <a:t>Use will be able to use a “remember me” feature</a:t>
            </a:r>
            <a:endParaRPr lang="en-US" sz="2400" dirty="0"/>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29077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2/7)</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Create a new page named </a:t>
            </a:r>
            <a:r>
              <a:rPr lang="en-US" sz="3200" dirty="0" err="1" smtClean="0"/>
              <a:t>login.php</a:t>
            </a:r>
            <a:r>
              <a:rPr lang="en-US" sz="3200" dirty="0" smtClean="0"/>
              <a:t>:</a:t>
            </a:r>
          </a:p>
          <a:p>
            <a:pPr lvl="1"/>
            <a:r>
              <a:rPr lang="en-US" sz="2800" dirty="0" smtClean="0"/>
              <a:t>Composed of a simple login form like below:</a:t>
            </a:r>
            <a:endParaRPr lang="en-US" sz="2800" dirty="0"/>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apture d’écran 2013-01-14 à 4.09.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678" y="2929508"/>
            <a:ext cx="5726644" cy="19088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80103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3/7)</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When submitting login form, your PHP code must check that:</a:t>
            </a:r>
          </a:p>
          <a:p>
            <a:pPr lvl="1"/>
            <a:r>
              <a:rPr lang="en-US" sz="2800" dirty="0" smtClean="0"/>
              <a:t>The username is ‘Plop’</a:t>
            </a:r>
          </a:p>
          <a:p>
            <a:pPr lvl="1"/>
            <a:r>
              <a:rPr lang="en-US" sz="2800" dirty="0" smtClean="0"/>
              <a:t>The password is ‘1234’</a:t>
            </a:r>
            <a:endParaRPr lang="en-US" sz="2800" dirty="0"/>
          </a:p>
          <a:p>
            <a:r>
              <a:rPr lang="en-US" sz="3200" dirty="0" smtClean="0"/>
              <a:t>If they are, create a session variable and redirect the user to the translator page</a:t>
            </a:r>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343626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4/7)</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Otherwise, display the login form </a:t>
            </a:r>
            <a:r>
              <a:rPr lang="en-US" sz="3200" dirty="0"/>
              <a:t>again </a:t>
            </a:r>
            <a:r>
              <a:rPr lang="en-US" sz="3200" dirty="0" smtClean="0"/>
              <a:t>with an error message:</a:t>
            </a:r>
            <a:endParaRPr lang="en-US" sz="3200" dirty="0"/>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Capture d’écran 2013-01-14 à 4.15.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2929508"/>
            <a:ext cx="5760640" cy="192021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459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Display </a:t>
            </a:r>
            <a:r>
              <a:rPr lang="fr-FR" dirty="0" err="1" smtClean="0">
                <a:ea typeface="ＭＳ Ｐゴシック" pitchFamily="34" charset="-128"/>
              </a:rPr>
              <a:t>function</a:t>
            </a:r>
            <a:r>
              <a:rPr lang="fr-FR" dirty="0" smtClean="0">
                <a:ea typeface="ＭＳ Ｐゴシック" pitchFamily="34" charset="-128"/>
              </a:rPr>
              <a:t>: </a:t>
            </a:r>
            <a:r>
              <a:rPr lang="fr-FR" dirty="0" err="1" smtClean="0">
                <a:ea typeface="ＭＳ Ｐゴシック" pitchFamily="34" charset="-128"/>
              </a:rPr>
              <a:t>echo</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Outputs following text</a:t>
            </a:r>
          </a:p>
          <a:p>
            <a:r>
              <a:rPr lang="en-US" sz="3200" dirty="0" smtClean="0">
                <a:ea typeface="ＭＳ Ｐゴシック" pitchFamily="34" charset="-128"/>
              </a:rPr>
              <a:t>Doesn’t need brackets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2425452"/>
            <a:ext cx="8785225" cy="266429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chemeClr val="tx1"/>
                </a:solidFill>
                <a:latin typeface="Courier New"/>
                <a:ea typeface="ＭＳ Ｐゴシック" pitchFamily="1" charset="-128"/>
                <a:cs typeface="Courier New"/>
              </a:rPr>
              <a:t>...</a:t>
            </a:r>
          </a:p>
          <a:p>
            <a:r>
              <a:rPr lang="en-US" b="1" dirty="0" smtClean="0">
                <a:solidFill>
                  <a:srgbClr val="0070C0"/>
                </a:solidFill>
                <a:latin typeface="Courier New"/>
                <a:ea typeface="ＭＳ Ｐゴシック" pitchFamily="1" charset="-128"/>
                <a:cs typeface="Courier New"/>
              </a:rPr>
              <a:t>&lt;</a:t>
            </a:r>
            <a:r>
              <a:rPr lang="en-US" b="1" dirty="0">
                <a:solidFill>
                  <a:srgbClr val="0070C0"/>
                </a:solidFill>
                <a:latin typeface="Courier New"/>
                <a:ea typeface="ＭＳ Ｐゴシック" pitchFamily="1" charset="-128"/>
                <a:cs typeface="Courier New"/>
              </a:rPr>
              <a:t>p&gt; </a:t>
            </a:r>
          </a:p>
          <a:p>
            <a:pPr lvl="1"/>
            <a:r>
              <a:rPr lang="en-US" b="1" dirty="0" smtClean="0">
                <a:solidFill>
                  <a:schemeClr val="tx1"/>
                </a:solidFill>
                <a:latin typeface="Courier New"/>
                <a:ea typeface="ＭＳ Ｐゴシック" pitchFamily="1" charset="-128"/>
                <a:cs typeface="Courier New"/>
              </a:rPr>
              <a:t>Hello </a:t>
            </a:r>
            <a:r>
              <a:rPr lang="en-US" b="1" dirty="0">
                <a:solidFill>
                  <a:schemeClr val="tx1"/>
                </a:solidFill>
                <a:latin typeface="Courier New"/>
                <a:ea typeface="ＭＳ Ｐゴシック" pitchFamily="1" charset="-128"/>
                <a:cs typeface="Courier New"/>
              </a:rPr>
              <a:t>World ! </a:t>
            </a:r>
            <a:r>
              <a:rPr lang="en-US" b="1" dirty="0">
                <a:solidFill>
                  <a:srgbClr val="0070C0"/>
                </a:solidFill>
                <a:latin typeface="Courier New"/>
                <a:ea typeface="ＭＳ Ｐゴシック" pitchFamily="1" charset="-128"/>
                <a:cs typeface="Courier New"/>
              </a:rPr>
              <a:t>&lt;</a:t>
            </a:r>
            <a:r>
              <a:rPr lang="en-US" b="1" dirty="0" err="1">
                <a:solidFill>
                  <a:srgbClr val="0070C0"/>
                </a:solidFill>
                <a:latin typeface="Courier New"/>
                <a:ea typeface="ＭＳ Ｐゴシック" pitchFamily="1" charset="-128"/>
                <a:cs typeface="Courier New"/>
              </a:rPr>
              <a:t>br</a:t>
            </a:r>
            <a:r>
              <a:rPr lang="en-US" b="1" dirty="0">
                <a:solidFill>
                  <a:srgbClr val="0070C0"/>
                </a:solidFill>
                <a:latin typeface="Courier New"/>
                <a:ea typeface="ＭＳ Ｐゴシック" pitchFamily="1" charset="-128"/>
                <a:cs typeface="Courier New"/>
              </a:rPr>
              <a:t>/&gt;</a:t>
            </a:r>
          </a:p>
          <a:p>
            <a:pPr lvl="1"/>
            <a:r>
              <a:rPr lang="en-US" b="1" dirty="0" smtClean="0">
                <a:solidFill>
                  <a:schemeClr val="tx1"/>
                </a:solidFill>
                <a:latin typeface="Courier New"/>
                <a:ea typeface="ＭＳ Ｐゴシック" pitchFamily="1" charset="-128"/>
                <a:cs typeface="Courier New"/>
              </a:rPr>
              <a:t>&lt;</a:t>
            </a:r>
            <a:r>
              <a:rPr lang="en-US" b="1" dirty="0">
                <a:solidFill>
                  <a:schemeClr val="tx1"/>
                </a:solidFill>
                <a:latin typeface="Courier New"/>
                <a:ea typeface="ＭＳ Ｐゴシック" pitchFamily="1" charset="-128"/>
                <a:cs typeface="Courier New"/>
              </a:rPr>
              <a:t>?</a:t>
            </a:r>
            <a:r>
              <a:rPr lang="en-US" b="1" dirty="0" err="1">
                <a:solidFill>
                  <a:schemeClr val="tx1"/>
                </a:solidFill>
                <a:latin typeface="Courier New"/>
                <a:ea typeface="ＭＳ Ｐゴシック" pitchFamily="1" charset="-128"/>
                <a:cs typeface="Courier New"/>
              </a:rPr>
              <a:t>php</a:t>
            </a:r>
            <a:endParaRPr lang="en-US" b="1" dirty="0">
              <a:solidFill>
                <a:schemeClr val="tx1"/>
              </a:solidFill>
              <a:latin typeface="Courier New"/>
              <a:ea typeface="ＭＳ Ｐゴシック" pitchFamily="1" charset="-128"/>
              <a:cs typeface="Courier New"/>
            </a:endParaRPr>
          </a:p>
          <a:p>
            <a:pPr lvl="2"/>
            <a:r>
              <a:rPr lang="en-US" b="1" dirty="0" smtClean="0">
                <a:solidFill>
                  <a:schemeClr val="tx1"/>
                </a:solidFill>
                <a:latin typeface="Courier New"/>
                <a:ea typeface="ＭＳ Ｐゴシック" pitchFamily="1" charset="-128"/>
                <a:cs typeface="Courier New"/>
              </a:rPr>
              <a:t>$</a:t>
            </a:r>
            <a:r>
              <a:rPr lang="en-US" b="1" dirty="0" err="1">
                <a:solidFill>
                  <a:schemeClr val="tx1"/>
                </a:solidFill>
                <a:latin typeface="Courier New"/>
                <a:ea typeface="ＭＳ Ｐゴシック" pitchFamily="1" charset="-128"/>
                <a:cs typeface="Courier New"/>
              </a:rPr>
              <a:t>var</a:t>
            </a:r>
            <a:r>
              <a:rPr lang="en-US" b="1" dirty="0">
                <a:solidFill>
                  <a:schemeClr val="tx1"/>
                </a:solidFill>
                <a:latin typeface="Courier New"/>
                <a:ea typeface="ＭＳ Ｐゴシック" pitchFamily="1" charset="-128"/>
                <a:cs typeface="Courier New"/>
              </a:rPr>
              <a:t> = </a:t>
            </a:r>
            <a:r>
              <a:rPr lang="en-US" b="1" dirty="0">
                <a:solidFill>
                  <a:srgbClr val="00B050"/>
                </a:solidFill>
                <a:latin typeface="Courier New"/>
                <a:ea typeface="ＭＳ Ｐゴシック" pitchFamily="1" charset="-128"/>
                <a:cs typeface="Courier New"/>
              </a:rPr>
              <a:t>'PHP.'</a:t>
            </a:r>
            <a:r>
              <a:rPr lang="en-US" b="1" dirty="0">
                <a:solidFill>
                  <a:schemeClr val="tx1"/>
                </a:solidFill>
                <a:latin typeface="Courier New"/>
                <a:ea typeface="ＭＳ Ｐゴシック" pitchFamily="1" charset="-128"/>
                <a:cs typeface="Courier New"/>
              </a:rPr>
              <a:t>;</a:t>
            </a:r>
          </a:p>
          <a:p>
            <a:pPr lvl="2"/>
            <a:r>
              <a:rPr lang="en-US" b="1" dirty="0" smtClean="0">
                <a:solidFill>
                  <a:srgbClr val="0070C0"/>
                </a:solidFill>
                <a:latin typeface="Courier New"/>
                <a:ea typeface="ＭＳ Ｐゴシック" pitchFamily="1" charset="-128"/>
                <a:cs typeface="Courier New"/>
              </a:rPr>
              <a:t>echo </a:t>
            </a:r>
            <a:r>
              <a:rPr lang="en-US" b="1" dirty="0">
                <a:solidFill>
                  <a:srgbClr val="00B050"/>
                </a:solidFill>
                <a:latin typeface="Courier New"/>
                <a:ea typeface="ＭＳ Ｐゴシック" pitchFamily="1" charset="-128"/>
                <a:cs typeface="Courier New"/>
              </a:rPr>
              <a:t>"This sentence was generated by </a:t>
            </a:r>
            <a:r>
              <a:rPr lang="en-US" b="1" dirty="0" smtClean="0">
                <a:solidFill>
                  <a:srgbClr val="00B050"/>
                </a:solidFill>
                <a:latin typeface="Courier New"/>
                <a:ea typeface="ＭＳ Ｐゴシック" pitchFamily="1" charset="-128"/>
                <a:cs typeface="Courier New"/>
              </a:rPr>
              <a:t>"</a:t>
            </a:r>
            <a:r>
              <a:rPr lang="en-US" b="1" dirty="0" smtClean="0">
                <a:solidFill>
                  <a:schemeClr val="accent6">
                    <a:lumMod val="75000"/>
                  </a:schemeClr>
                </a:solidFill>
                <a:latin typeface="Courier New"/>
                <a:ea typeface="ＭＳ Ｐゴシック" pitchFamily="1" charset="-128"/>
                <a:cs typeface="Courier New"/>
              </a:rPr>
              <a:t> </a:t>
            </a:r>
            <a:r>
              <a:rPr lang="en-US" b="1" dirty="0" smtClean="0">
                <a:solidFill>
                  <a:schemeClr val="tx1"/>
                </a:solidFill>
                <a:latin typeface="Courier New"/>
                <a:ea typeface="ＭＳ Ｐゴシック" pitchFamily="1" charset="-128"/>
                <a:cs typeface="Courier New"/>
              </a:rPr>
              <a:t>. $</a:t>
            </a:r>
            <a:r>
              <a:rPr lang="en-US" b="1" dirty="0" err="1">
                <a:solidFill>
                  <a:schemeClr val="tx1"/>
                </a:solidFill>
                <a:latin typeface="Courier New"/>
                <a:ea typeface="ＭＳ Ｐゴシック" pitchFamily="1" charset="-128"/>
                <a:cs typeface="Courier New"/>
              </a:rPr>
              <a:t>var</a:t>
            </a:r>
            <a:r>
              <a:rPr lang="en-US" b="1" dirty="0">
                <a:solidFill>
                  <a:schemeClr val="tx1"/>
                </a:solidFill>
                <a:latin typeface="Courier New"/>
                <a:ea typeface="ＭＳ Ｐゴシック" pitchFamily="1" charset="-128"/>
                <a:cs typeface="Courier New"/>
              </a:rPr>
              <a:t>;</a:t>
            </a:r>
          </a:p>
          <a:p>
            <a:pPr lvl="1"/>
            <a:r>
              <a:rPr lang="en-US" b="1" dirty="0" smtClean="0">
                <a:solidFill>
                  <a:schemeClr val="tx1"/>
                </a:solidFill>
                <a:latin typeface="Courier New"/>
                <a:ea typeface="ＭＳ Ｐゴシック" pitchFamily="1" charset="-128"/>
                <a:cs typeface="Courier New"/>
              </a:rPr>
              <a:t>?</a:t>
            </a:r>
            <a:r>
              <a:rPr lang="en-US" b="1" dirty="0">
                <a:solidFill>
                  <a:schemeClr val="tx1"/>
                </a:solidFill>
                <a:latin typeface="Courier New"/>
                <a:ea typeface="ＭＳ Ｐゴシック" pitchFamily="1" charset="-128"/>
                <a:cs typeface="Courier New"/>
              </a:rPr>
              <a:t>&gt;</a:t>
            </a:r>
          </a:p>
          <a:p>
            <a:r>
              <a:rPr lang="en-US" b="1" dirty="0" smtClean="0">
                <a:solidFill>
                  <a:srgbClr val="0070C0"/>
                </a:solidFill>
                <a:latin typeface="Courier New"/>
                <a:ea typeface="ＭＳ Ｐゴシック" pitchFamily="1" charset="-128"/>
                <a:cs typeface="Courier New"/>
              </a:rPr>
              <a:t>&lt;</a:t>
            </a:r>
            <a:r>
              <a:rPr lang="en-US" b="1" dirty="0">
                <a:solidFill>
                  <a:srgbClr val="0070C0"/>
                </a:solidFill>
                <a:latin typeface="Courier New"/>
                <a:ea typeface="ＭＳ Ｐゴシック" pitchFamily="1" charset="-128"/>
                <a:cs typeface="Courier New"/>
              </a:rPr>
              <a:t>/p</a:t>
            </a:r>
            <a:r>
              <a:rPr lang="en-US" b="1" dirty="0" smtClean="0">
                <a:solidFill>
                  <a:srgbClr val="0070C0"/>
                </a:solidFill>
                <a:latin typeface="Courier New"/>
                <a:ea typeface="ＭＳ Ｐゴシック" pitchFamily="1" charset="-128"/>
                <a:cs typeface="Courier New"/>
              </a:rPr>
              <a:t>&gt;</a:t>
            </a:r>
          </a:p>
          <a:p>
            <a:r>
              <a:rPr lang="en-US" b="1" dirty="0" smtClean="0">
                <a:solidFill>
                  <a:srgbClr val="0070C0"/>
                </a:solidFill>
                <a:latin typeface="Courier New"/>
                <a:ea typeface="ＭＳ Ｐゴシック" pitchFamily="1" charset="-128"/>
                <a:cs typeface="Courier New"/>
              </a:rPr>
              <a:t>...</a:t>
            </a:r>
            <a:endParaRPr lang="en-US" b="1" dirty="0">
              <a:solidFill>
                <a:srgbClr val="0070C0"/>
              </a:solidFill>
              <a:latin typeface="Courier New"/>
              <a:ea typeface="ＭＳ Ｐゴシック" pitchFamily="1" charset="-128"/>
              <a:cs typeface="Courier New"/>
            </a:endParaRP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1975058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5/7)</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Create a new PHP file named </a:t>
            </a:r>
            <a:r>
              <a:rPr lang="en-US" sz="3200" dirty="0" err="1" smtClean="0"/>
              <a:t>logout.php</a:t>
            </a:r>
            <a:r>
              <a:rPr lang="en-US" sz="3200" dirty="0" smtClean="0"/>
              <a:t>:</a:t>
            </a:r>
          </a:p>
          <a:p>
            <a:pPr lvl="1"/>
            <a:r>
              <a:rPr lang="en-US" sz="2800" dirty="0" smtClean="0"/>
              <a:t>The PHP code inside must:</a:t>
            </a:r>
          </a:p>
          <a:p>
            <a:pPr lvl="2"/>
            <a:r>
              <a:rPr lang="en-US" sz="2400" dirty="0" smtClean="0"/>
              <a:t>Invalidate the session</a:t>
            </a:r>
          </a:p>
          <a:p>
            <a:pPr lvl="2"/>
            <a:r>
              <a:rPr lang="en-US" sz="2400" dirty="0" smtClean="0"/>
              <a:t>Redirect the user to the login page</a:t>
            </a:r>
            <a:endParaRPr lang="en-US" sz="2400" dirty="0"/>
          </a:p>
          <a:p>
            <a:r>
              <a:rPr lang="en-US" sz="3200" dirty="0" smtClean="0"/>
              <a:t>Update the </a:t>
            </a:r>
            <a:r>
              <a:rPr lang="en-US" sz="3200" dirty="0" err="1" smtClean="0"/>
              <a:t>translator.php</a:t>
            </a:r>
            <a:r>
              <a:rPr lang="en-US" sz="3200" dirty="0" smtClean="0"/>
              <a:t> file:</a:t>
            </a:r>
          </a:p>
          <a:p>
            <a:pPr lvl="1"/>
            <a:r>
              <a:rPr lang="en-US" sz="2800" dirty="0" smtClean="0"/>
              <a:t>If the current user is authenticated, show its name and add a link to the logout page</a:t>
            </a:r>
          </a:p>
          <a:p>
            <a:pPr lvl="1"/>
            <a:r>
              <a:rPr lang="en-US" sz="2800" dirty="0" smtClean="0"/>
              <a:t>If not, redirect him to the login form</a:t>
            </a:r>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690957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pture d’écran 2013-01-14 à 4.47.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929508"/>
            <a:ext cx="5760640" cy="192021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Titre 1"/>
          <p:cNvSpPr>
            <a:spLocks noGrp="1"/>
          </p:cNvSpPr>
          <p:nvPr>
            <p:ph type="title"/>
          </p:nvPr>
        </p:nvSpPr>
        <p:spPr/>
        <p:txBody>
          <a:bodyPr/>
          <a:lstStyle/>
          <a:p>
            <a:r>
              <a:rPr lang="fr-FR" dirty="0" err="1" smtClean="0"/>
              <a:t>Exercise</a:t>
            </a:r>
            <a:r>
              <a:rPr lang="fr-FR" dirty="0" smtClean="0"/>
              <a:t> (</a:t>
            </a:r>
            <a:r>
              <a:rPr lang="fr-FR" dirty="0" smtClean="0"/>
              <a:t>6/7)</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smtClean="0"/>
              <a:t>Translator page:</a:t>
            </a:r>
            <a:endParaRPr lang="en-US" sz="3200" dirty="0"/>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062058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(7/7)</a:t>
            </a:r>
            <a:endParaRPr lang="fr-FR" dirty="0"/>
          </a:p>
        </p:txBody>
      </p:sp>
      <p:sp>
        <p:nvSpPr>
          <p:cNvPr id="3" name="Espace réservé du contenu 2"/>
          <p:cNvSpPr>
            <a:spLocks noGrp="1"/>
          </p:cNvSpPr>
          <p:nvPr>
            <p:ph idx="1"/>
          </p:nvPr>
        </p:nvSpPr>
        <p:spPr>
          <a:xfrm>
            <a:off x="457201" y="1075085"/>
            <a:ext cx="8291264" cy="4230687"/>
          </a:xfrm>
        </p:spPr>
        <p:txBody>
          <a:bodyPr/>
          <a:lstStyle/>
          <a:p>
            <a:r>
              <a:rPr lang="en-US" sz="3200" dirty="0" smtClean="0"/>
              <a:t>Add a </a:t>
            </a:r>
            <a:r>
              <a:rPr lang="en-US" sz="3200" dirty="0"/>
              <a:t>“Remember me” feature using a </a:t>
            </a:r>
            <a:r>
              <a:rPr lang="en-US" sz="3200" dirty="0" smtClean="0"/>
              <a:t>cookie!</a:t>
            </a:r>
            <a:endParaRPr lang="en-US" sz="3200" dirty="0"/>
          </a:p>
          <a:p>
            <a:pPr lvl="1"/>
            <a:r>
              <a:rPr lang="en-US" sz="2800" dirty="0"/>
              <a:t>The </a:t>
            </a:r>
            <a:r>
              <a:rPr lang="en-US" sz="2800" dirty="0" smtClean="0"/>
              <a:t>cookie must:</a:t>
            </a:r>
          </a:p>
          <a:p>
            <a:pPr lvl="2"/>
            <a:r>
              <a:rPr lang="en-US" sz="2400" dirty="0" smtClean="0"/>
              <a:t>Be </a:t>
            </a:r>
            <a:r>
              <a:rPr lang="en-US" sz="2400" dirty="0"/>
              <a:t>valid only 30 </a:t>
            </a:r>
            <a:r>
              <a:rPr lang="en-US" sz="2400" dirty="0" smtClean="0"/>
              <a:t>days</a:t>
            </a:r>
            <a:endParaRPr lang="en-US" sz="2400" dirty="0"/>
          </a:p>
          <a:p>
            <a:pPr lvl="2"/>
            <a:r>
              <a:rPr lang="en-US" sz="2400" dirty="0" smtClean="0"/>
              <a:t>Store </a:t>
            </a:r>
            <a:r>
              <a:rPr lang="en-US" sz="2400" dirty="0"/>
              <a:t>the name and the password of the </a:t>
            </a:r>
            <a:r>
              <a:rPr lang="en-US" sz="2400" dirty="0" smtClean="0"/>
              <a:t>user</a:t>
            </a:r>
            <a:endParaRPr lang="en-US" sz="2400" dirty="0"/>
          </a:p>
          <a:p>
            <a:pPr lvl="2"/>
            <a:r>
              <a:rPr lang="en-US" sz="2400" dirty="0" smtClean="0"/>
              <a:t>Be </a:t>
            </a:r>
            <a:r>
              <a:rPr lang="en-US" sz="2400" dirty="0"/>
              <a:t>destroyed when the user logout </a:t>
            </a:r>
            <a:r>
              <a:rPr lang="en-US" sz="2400" dirty="0" smtClean="0"/>
              <a:t>himself</a:t>
            </a:r>
          </a:p>
          <a:p>
            <a:pPr lvl="1">
              <a:spcBef>
                <a:spcPts val="2424"/>
              </a:spcBef>
            </a:pPr>
            <a:r>
              <a:rPr lang="en-US" sz="2800" dirty="0" smtClean="0"/>
              <a:t>With a cookie, the login page must redirect to the translator one without typing credentials</a:t>
            </a:r>
            <a:endParaRPr lang="en-US" sz="2800" dirty="0"/>
          </a:p>
        </p:txBody>
      </p:sp>
      <p:sp>
        <p:nvSpPr>
          <p:cNvPr id="4" name="Espace réservé du contenu 3"/>
          <p:cNvSpPr>
            <a:spLocks noGrp="1"/>
          </p:cNvSpPr>
          <p:nvPr>
            <p:ph sz="quarter" idx="13"/>
          </p:nvPr>
        </p:nvSpPr>
        <p:spPr/>
        <p:txBody>
          <a:bodyPr/>
          <a:lstStyle/>
          <a:p>
            <a:r>
              <a:rPr lang="fr-FR" dirty="0" smtClean="0"/>
              <a:t>Cookies &amp; Sessions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710137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Inclusion </a:t>
            </a:r>
            <a:r>
              <a:rPr lang="fr-FR" dirty="0" err="1" smtClean="0"/>
              <a:t>functions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4" name="Picture 3"/>
          <p:cNvPicPr>
            <a:picLocks noChangeAspect="1"/>
          </p:cNvPicPr>
          <p:nvPr/>
        </p:nvPicPr>
        <p:blipFill>
          <a:blip r:embed="rId2"/>
          <a:stretch>
            <a:fillRect/>
          </a:stretch>
        </p:blipFill>
        <p:spPr>
          <a:xfrm>
            <a:off x="6228184" y="3289548"/>
            <a:ext cx="2357427" cy="15700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3920593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Presentation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Possible to insert one PHP </a:t>
            </a:r>
            <a:r>
              <a:rPr lang="fr-FR" sz="3200" dirty="0" err="1" smtClean="0"/>
              <a:t>file’s</a:t>
            </a:r>
            <a:r>
              <a:rPr lang="fr-FR" sz="3200" dirty="0" smtClean="0"/>
              <a:t> content </a:t>
            </a:r>
            <a:r>
              <a:rPr lang="fr-FR" sz="3200" dirty="0" err="1" smtClean="0"/>
              <a:t>into</a:t>
            </a:r>
            <a:r>
              <a:rPr lang="fr-FR" sz="3200" dirty="0" smtClean="0"/>
              <a:t> </a:t>
            </a:r>
            <a:r>
              <a:rPr lang="fr-FR" sz="3200" dirty="0" err="1" smtClean="0"/>
              <a:t>another</a:t>
            </a:r>
            <a:r>
              <a:rPr lang="fr-FR" sz="3200" dirty="0" smtClean="0"/>
              <a:t> PHP file </a:t>
            </a:r>
            <a:r>
              <a:rPr lang="fr-FR" sz="3200" dirty="0" err="1" smtClean="0"/>
              <a:t>thanks</a:t>
            </a:r>
            <a:r>
              <a:rPr lang="fr-FR" sz="3200" dirty="0" smtClean="0"/>
              <a:t> to:</a:t>
            </a:r>
          </a:p>
          <a:p>
            <a:pPr lvl="1" eaLnBrk="1" hangingPunct="1">
              <a:spcBef>
                <a:spcPts val="620"/>
              </a:spcBef>
            </a:pPr>
            <a:r>
              <a:rPr lang="fr-FR" sz="2800" dirty="0" err="1" smtClean="0">
                <a:latin typeface="Courier New"/>
                <a:cs typeface="Courier New"/>
              </a:rPr>
              <a:t>include</a:t>
            </a:r>
            <a:endParaRPr lang="fr-FR" sz="2800" dirty="0" smtClean="0">
              <a:latin typeface="Courier New"/>
              <a:cs typeface="Courier New"/>
            </a:endParaRPr>
          </a:p>
          <a:p>
            <a:pPr lvl="1" eaLnBrk="1" hangingPunct="1">
              <a:spcBef>
                <a:spcPts val="620"/>
              </a:spcBef>
            </a:pPr>
            <a:r>
              <a:rPr lang="fr-FR" sz="2800" dirty="0" err="1" smtClean="0">
                <a:latin typeface="Courier New"/>
                <a:cs typeface="Courier New"/>
              </a:rPr>
              <a:t>require</a:t>
            </a:r>
            <a:endParaRPr lang="fr-FR" sz="2800" dirty="0" smtClean="0">
              <a:latin typeface="Courier New"/>
              <a:cs typeface="Courier New"/>
            </a:endParaRPr>
          </a:p>
          <a:p>
            <a:pPr eaLnBrk="1" hangingPunct="1">
              <a:spcBef>
                <a:spcPts val="620"/>
              </a:spcBef>
            </a:pPr>
            <a:endParaRPr lang="fr-FR" sz="3200" dirty="0" smtClean="0">
              <a:cs typeface="Courier New"/>
            </a:endParaRPr>
          </a:p>
          <a:p>
            <a:pPr eaLnBrk="1" hangingPunct="1">
              <a:spcBef>
                <a:spcPts val="620"/>
              </a:spcBef>
            </a:pPr>
            <a:r>
              <a:rPr lang="fr-FR" sz="3200" dirty="0" err="1" smtClean="0">
                <a:cs typeface="Courier New"/>
              </a:rPr>
              <a:t>Both</a:t>
            </a:r>
            <a:r>
              <a:rPr lang="fr-FR" sz="3200" dirty="0" smtClean="0">
                <a:cs typeface="Courier New"/>
              </a:rPr>
              <a:t> </a:t>
            </a:r>
            <a:r>
              <a:rPr lang="fr-FR" sz="3200" dirty="0" err="1" smtClean="0">
                <a:cs typeface="Courier New"/>
              </a:rPr>
              <a:t>functions</a:t>
            </a:r>
            <a:r>
              <a:rPr lang="fr-FR" sz="3200" dirty="0" smtClean="0">
                <a:cs typeface="Courier New"/>
              </a:rPr>
              <a:t> do the </a:t>
            </a:r>
            <a:r>
              <a:rPr lang="fr-FR" sz="3200" dirty="0" err="1" smtClean="0">
                <a:cs typeface="Courier New"/>
              </a:rPr>
              <a:t>same</a:t>
            </a:r>
            <a:r>
              <a:rPr lang="fr-FR" sz="3200" dirty="0" smtClean="0">
                <a:cs typeface="Courier New"/>
              </a:rPr>
              <a:t> </a:t>
            </a:r>
            <a:r>
              <a:rPr lang="fr-FR" sz="3200" dirty="0" err="1" smtClean="0">
                <a:cs typeface="Courier New"/>
              </a:rPr>
              <a:t>thing</a:t>
            </a:r>
            <a:endParaRPr lang="fr-FR" sz="3200" dirty="0" smtClean="0">
              <a:cs typeface="Courier New"/>
            </a:endParaRPr>
          </a:p>
          <a:p>
            <a:pPr lvl="1" eaLnBrk="1" hangingPunct="1">
              <a:spcBef>
                <a:spcPts val="620"/>
              </a:spcBef>
            </a:pPr>
            <a:r>
              <a:rPr lang="fr-FR" sz="2800" dirty="0" smtClean="0">
                <a:cs typeface="Courier New"/>
              </a:rPr>
              <a:t>But </a:t>
            </a:r>
            <a:r>
              <a:rPr lang="fr-FR" sz="2800" dirty="0" err="1" smtClean="0">
                <a:cs typeface="Courier New"/>
              </a:rPr>
              <a:t>don’t</a:t>
            </a:r>
            <a:r>
              <a:rPr lang="fr-FR" sz="2800" dirty="0" smtClean="0">
                <a:cs typeface="Courier New"/>
              </a:rPr>
              <a:t> </a:t>
            </a:r>
            <a:r>
              <a:rPr lang="fr-FR" sz="2800" dirty="0" err="1" smtClean="0">
                <a:cs typeface="Courier New"/>
              </a:rPr>
              <a:t>handle</a:t>
            </a:r>
            <a:r>
              <a:rPr lang="fr-FR" sz="2800" dirty="0" smtClean="0">
                <a:cs typeface="Courier New"/>
              </a:rPr>
              <a:t> </a:t>
            </a:r>
            <a:r>
              <a:rPr lang="fr-FR" sz="2800" dirty="0" err="1" smtClean="0">
                <a:cs typeface="Courier New"/>
              </a:rPr>
              <a:t>errors</a:t>
            </a:r>
            <a:r>
              <a:rPr lang="fr-FR" sz="2800" dirty="0" smtClean="0">
                <a:cs typeface="Courier New"/>
              </a:rPr>
              <a:t> in the </a:t>
            </a:r>
            <a:r>
              <a:rPr lang="fr-FR" sz="2800" dirty="0" err="1" smtClean="0">
                <a:cs typeface="Courier New"/>
              </a:rPr>
              <a:t>same</a:t>
            </a:r>
            <a:r>
              <a:rPr lang="fr-FR" sz="2800" dirty="0" smtClean="0">
                <a:cs typeface="Courier New"/>
              </a:rPr>
              <a:t> </a:t>
            </a:r>
            <a:r>
              <a:rPr lang="fr-FR" sz="2800" dirty="0" err="1" smtClean="0">
                <a:cs typeface="Courier New"/>
              </a:rPr>
              <a:t>way</a:t>
            </a:r>
            <a:endParaRPr lang="fr-FR" sz="28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6305008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Presentation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err="1" smtClean="0"/>
              <a:t>Useful</a:t>
            </a:r>
            <a:r>
              <a:rPr lang="fr-FR" sz="3200" dirty="0" smtClean="0"/>
              <a:t> to </a:t>
            </a:r>
            <a:r>
              <a:rPr lang="fr-FR" sz="3200" dirty="0" err="1" smtClean="0"/>
              <a:t>create</a:t>
            </a:r>
            <a:r>
              <a:rPr lang="fr-FR" sz="3200" dirty="0" smtClean="0"/>
              <a:t> </a:t>
            </a:r>
            <a:r>
              <a:rPr lang="fr-FR" sz="3200" dirty="0" err="1" smtClean="0"/>
              <a:t>reusable</a:t>
            </a:r>
            <a:r>
              <a:rPr lang="fr-FR" sz="3200" dirty="0" smtClean="0"/>
              <a:t> files </a:t>
            </a:r>
            <a:r>
              <a:rPr lang="fr-FR" sz="3200" dirty="0" err="1" smtClean="0"/>
              <a:t>containing</a:t>
            </a:r>
            <a:r>
              <a:rPr lang="fr-FR" sz="3200" dirty="0" smtClean="0"/>
              <a:t>:</a:t>
            </a:r>
          </a:p>
          <a:p>
            <a:pPr lvl="1" eaLnBrk="1" hangingPunct="1">
              <a:spcBef>
                <a:spcPts val="620"/>
              </a:spcBef>
            </a:pPr>
            <a:r>
              <a:rPr lang="fr-FR" sz="2800" dirty="0" err="1" smtClean="0">
                <a:cs typeface="Courier New"/>
              </a:rPr>
              <a:t>Many</a:t>
            </a:r>
            <a:r>
              <a:rPr lang="fr-FR" sz="2800" dirty="0" smtClean="0">
                <a:cs typeface="Courier New"/>
              </a:rPr>
              <a:t> </a:t>
            </a:r>
            <a:r>
              <a:rPr lang="fr-FR" sz="2800" dirty="0" err="1" smtClean="0">
                <a:cs typeface="Courier New"/>
              </a:rPr>
              <a:t>functions</a:t>
            </a:r>
            <a:endParaRPr lang="fr-FR" sz="2800" dirty="0" smtClean="0">
              <a:cs typeface="Courier New"/>
            </a:endParaRPr>
          </a:p>
          <a:p>
            <a:pPr lvl="1" eaLnBrk="1" hangingPunct="1">
              <a:spcBef>
                <a:spcPts val="620"/>
              </a:spcBef>
            </a:pPr>
            <a:r>
              <a:rPr lang="fr-FR" sz="2800" dirty="0" smtClean="0">
                <a:cs typeface="Courier New"/>
              </a:rPr>
              <a:t>A HTML page header</a:t>
            </a:r>
          </a:p>
          <a:p>
            <a:pPr lvl="1" eaLnBrk="1" hangingPunct="1">
              <a:spcBef>
                <a:spcPts val="620"/>
              </a:spcBef>
            </a:pPr>
            <a:r>
              <a:rPr lang="fr-FR" sz="2800" dirty="0" smtClean="0">
                <a:cs typeface="Courier New"/>
              </a:rPr>
              <a:t>A HTML page </a:t>
            </a:r>
            <a:r>
              <a:rPr lang="fr-FR" sz="2800" dirty="0" err="1" smtClean="0">
                <a:cs typeface="Courier New"/>
              </a:rPr>
              <a:t>footer</a:t>
            </a:r>
            <a:endParaRPr lang="fr-FR" sz="2800" dirty="0" smtClean="0">
              <a:cs typeface="Courier New"/>
            </a:endParaRPr>
          </a:p>
          <a:p>
            <a:pPr lvl="1" eaLnBrk="1" hangingPunct="1">
              <a:spcBef>
                <a:spcPts val="620"/>
              </a:spcBef>
            </a:pPr>
            <a:r>
              <a:rPr lang="fr-FR" sz="2800" dirty="0" smtClean="0">
                <a:cs typeface="Courier New"/>
              </a:rPr>
              <a:t>…</a:t>
            </a:r>
          </a:p>
          <a:p>
            <a:pPr eaLnBrk="1" hangingPunct="1">
              <a:spcBef>
                <a:spcPts val="620"/>
              </a:spcBef>
            </a:pPr>
            <a:endParaRPr lang="fr-FR" dirty="0" smtClean="0">
              <a:cs typeface="Courier New"/>
            </a:endParaRPr>
          </a:p>
          <a:p>
            <a:pPr eaLnBrk="1" hangingPunct="1">
              <a:spcBef>
                <a:spcPts val="620"/>
              </a:spcBef>
            </a:pPr>
            <a:r>
              <a:rPr lang="fr-FR" sz="3200" dirty="0" smtClean="0">
                <a:cs typeface="Courier New"/>
              </a:rPr>
              <a:t>DRY </a:t>
            </a:r>
            <a:r>
              <a:rPr lang="fr-FR" sz="3200" dirty="0" err="1" smtClean="0">
                <a:cs typeface="Courier New"/>
              </a:rPr>
              <a:t>principle</a:t>
            </a:r>
            <a:r>
              <a:rPr lang="fr-FR" sz="3200" dirty="0" smtClean="0">
                <a:cs typeface="Courier New"/>
              </a:rPr>
              <a:t>: </a:t>
            </a:r>
            <a:r>
              <a:rPr lang="fr-FR" sz="3200" dirty="0" err="1" smtClean="0">
                <a:cs typeface="Courier New"/>
              </a:rPr>
              <a:t>Don’t</a:t>
            </a:r>
            <a:r>
              <a:rPr lang="fr-FR" sz="3200" dirty="0" smtClean="0">
                <a:cs typeface="Courier New"/>
              </a:rPr>
              <a:t> </a:t>
            </a:r>
            <a:r>
              <a:rPr lang="fr-FR" sz="3200" dirty="0" err="1" smtClean="0">
                <a:cs typeface="Courier New"/>
              </a:rPr>
              <a:t>Repeat</a:t>
            </a:r>
            <a:r>
              <a:rPr lang="fr-FR" sz="3200" dirty="0" smtClean="0">
                <a:cs typeface="Courier New"/>
              </a:rPr>
              <a:t> </a:t>
            </a:r>
            <a:r>
              <a:rPr lang="fr-FR" sz="3200" dirty="0" err="1" smtClean="0">
                <a:cs typeface="Courier New"/>
              </a:rPr>
              <a:t>Yourself</a:t>
            </a:r>
            <a:r>
              <a:rPr lang="fr-FR" sz="3200" dirty="0">
                <a:cs typeface="Courier New"/>
              </a:rPr>
              <a:t>!</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44882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Differences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err="1">
                <a:latin typeface="Courier New"/>
                <a:cs typeface="Courier New"/>
              </a:rPr>
              <a:t>i</a:t>
            </a:r>
            <a:r>
              <a:rPr lang="fr-FR" sz="3200" dirty="0" err="1" smtClean="0">
                <a:latin typeface="Courier New"/>
                <a:cs typeface="Courier New"/>
              </a:rPr>
              <a:t>nclude</a:t>
            </a:r>
            <a:r>
              <a:rPr lang="fr-FR" sz="3200" dirty="0" smtClean="0">
                <a:latin typeface="Courier New"/>
                <a:cs typeface="Courier New"/>
              </a:rPr>
              <a:t>()</a:t>
            </a:r>
            <a:r>
              <a:rPr lang="fr-FR" sz="3200" dirty="0" smtClean="0"/>
              <a:t> </a:t>
            </a:r>
            <a:r>
              <a:rPr lang="fr-FR" sz="3200" dirty="0" err="1" smtClean="0"/>
              <a:t>function</a:t>
            </a:r>
            <a:r>
              <a:rPr lang="fr-FR" sz="3200" dirty="0" smtClean="0"/>
              <a:t> </a:t>
            </a:r>
            <a:r>
              <a:rPr lang="fr-FR" sz="3200" dirty="0" err="1" smtClean="0"/>
              <a:t>will</a:t>
            </a:r>
            <a:r>
              <a:rPr lang="fr-FR" sz="3200" dirty="0" smtClean="0"/>
              <a:t> display a WARNING in case of </a:t>
            </a:r>
            <a:r>
              <a:rPr lang="fr-FR" sz="3200" dirty="0" err="1" smtClean="0"/>
              <a:t>error</a:t>
            </a:r>
            <a:r>
              <a:rPr lang="fr-FR" sz="3200" dirty="0" smtClean="0"/>
              <a:t>: the script </a:t>
            </a:r>
            <a:r>
              <a:rPr lang="fr-FR" sz="3200" dirty="0" err="1" smtClean="0"/>
              <a:t>is</a:t>
            </a:r>
            <a:r>
              <a:rPr lang="fr-FR" sz="3200" dirty="0" smtClean="0"/>
              <a:t> not </a:t>
            </a:r>
            <a:r>
              <a:rPr lang="fr-FR" sz="3200" dirty="0" err="1" smtClean="0"/>
              <a:t>stopped</a:t>
            </a:r>
            <a:endParaRPr lang="fr-FR" sz="3200" dirty="0" smtClean="0"/>
          </a:p>
          <a:p>
            <a:pPr eaLnBrk="1" hangingPunct="1">
              <a:spcBef>
                <a:spcPts val="620"/>
              </a:spcBef>
            </a:pPr>
            <a:endParaRPr lang="fr-FR" sz="3200" dirty="0" smtClean="0">
              <a:cs typeface="Courier New"/>
            </a:endParaRPr>
          </a:p>
          <a:p>
            <a:pPr eaLnBrk="1" hangingPunct="1">
              <a:spcBef>
                <a:spcPts val="620"/>
              </a:spcBef>
            </a:pPr>
            <a:endParaRPr lang="fr-FR" sz="3200" dirty="0">
              <a:cs typeface="Courier New"/>
            </a:endParaRPr>
          </a:p>
          <a:p>
            <a:pPr eaLnBrk="1" hangingPunct="1">
              <a:spcBef>
                <a:spcPts val="620"/>
              </a:spcBef>
            </a:pPr>
            <a:endParaRPr lang="fr-FR" sz="3200" dirty="0" smtClean="0">
              <a:latin typeface="Courier New"/>
              <a:cs typeface="Courier New"/>
            </a:endParaRPr>
          </a:p>
          <a:p>
            <a:pPr eaLnBrk="1" hangingPunct="1">
              <a:spcBef>
                <a:spcPts val="620"/>
              </a:spcBef>
            </a:pPr>
            <a:r>
              <a:rPr lang="fr-FR" sz="3200" dirty="0" err="1" smtClean="0">
                <a:latin typeface="Courier New"/>
                <a:cs typeface="Courier New"/>
              </a:rPr>
              <a:t>require</a:t>
            </a:r>
            <a:r>
              <a:rPr lang="fr-FR" sz="3200" dirty="0" smtClean="0">
                <a:latin typeface="Courier New"/>
                <a:cs typeface="Courier New"/>
              </a:rPr>
              <a:t>()</a:t>
            </a:r>
            <a:r>
              <a:rPr lang="fr-FR" sz="3200" dirty="0" smtClean="0">
                <a:cs typeface="Courier New"/>
              </a:rPr>
              <a:t> </a:t>
            </a:r>
            <a:r>
              <a:rPr lang="fr-FR" sz="3200" dirty="0" err="1" smtClean="0">
                <a:cs typeface="Courier New"/>
              </a:rPr>
              <a:t>function</a:t>
            </a:r>
            <a:r>
              <a:rPr lang="fr-FR" sz="3200" dirty="0" smtClean="0">
                <a:cs typeface="Courier New"/>
              </a:rPr>
              <a:t> </a:t>
            </a:r>
            <a:r>
              <a:rPr lang="fr-FR" sz="3200" dirty="0" err="1" smtClean="0">
                <a:cs typeface="Courier New"/>
              </a:rPr>
              <a:t>will</a:t>
            </a:r>
            <a:r>
              <a:rPr lang="fr-FR" sz="3200" dirty="0" smtClean="0">
                <a:cs typeface="Courier New"/>
              </a:rPr>
              <a:t> </a:t>
            </a:r>
            <a:r>
              <a:rPr lang="fr-FR" sz="3200" dirty="0" err="1" smtClean="0">
                <a:cs typeface="Courier New"/>
              </a:rPr>
              <a:t>immediatly</a:t>
            </a:r>
            <a:r>
              <a:rPr lang="fr-FR" sz="3200" dirty="0" smtClean="0">
                <a:cs typeface="Courier New"/>
              </a:rPr>
              <a:t> stop the </a:t>
            </a:r>
            <a:r>
              <a:rPr lang="fr-FR" sz="3200" dirty="0" err="1" smtClean="0">
                <a:cs typeface="Courier New"/>
              </a:rPr>
              <a:t>execution</a:t>
            </a:r>
            <a:r>
              <a:rPr lang="fr-FR" sz="3200" dirty="0" smtClean="0">
                <a:cs typeface="Courier New"/>
              </a:rPr>
              <a:t> in case of </a:t>
            </a:r>
            <a:r>
              <a:rPr lang="fr-FR" sz="3200" dirty="0" err="1" smtClean="0">
                <a:cs typeface="Courier New"/>
              </a:rPr>
              <a:t>error</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utoShape 8"/>
          <p:cNvSpPr>
            <a:spLocks noChangeArrowheads="1"/>
          </p:cNvSpPr>
          <p:nvPr/>
        </p:nvSpPr>
        <p:spPr bwMode="auto">
          <a:xfrm>
            <a:off x="1371600" y="2442964"/>
            <a:ext cx="7239000" cy="990600"/>
          </a:xfrm>
          <a:prstGeom prst="flowChartProcess">
            <a:avLst/>
          </a:prstGeom>
          <a:solidFill>
            <a:srgbClr val="DAE6F0"/>
          </a:solidFill>
          <a:ln w="12700">
            <a:solidFill>
              <a:schemeClr val="tx1"/>
            </a:solidFill>
            <a:miter lim="800000"/>
            <a:headEnd/>
            <a:tailEnd/>
          </a:ln>
        </p:spPr>
        <p:txBody>
          <a:bodyPr/>
          <a:lstStyle/>
          <a:p>
            <a:r>
              <a:rPr lang="en-US" b="1" dirty="0" smtClean="0">
                <a:solidFill>
                  <a:srgbClr val="4D4D4D"/>
                </a:solidFill>
                <a:latin typeface="Courier New" charset="0"/>
              </a:rPr>
              <a:t>Warning: include(</a:t>
            </a:r>
            <a:r>
              <a:rPr lang="en-US" b="1" dirty="0" err="1" smtClean="0">
                <a:solidFill>
                  <a:srgbClr val="4D4D4D"/>
                </a:solidFill>
                <a:latin typeface="Courier New" charset="0"/>
              </a:rPr>
              <a:t>my_file.php</a:t>
            </a:r>
            <a:r>
              <a:rPr lang="en-US" b="1" dirty="0" smtClean="0">
                <a:solidFill>
                  <a:srgbClr val="4D4D4D"/>
                </a:solidFill>
                <a:latin typeface="Courier New" charset="0"/>
              </a:rPr>
              <a:t>) [</a:t>
            </a:r>
            <a:r>
              <a:rPr lang="en-US" b="1" dirty="0" err="1" smtClean="0">
                <a:solidFill>
                  <a:srgbClr val="4D4D4D"/>
                </a:solidFill>
                <a:latin typeface="Courier New" charset="0"/>
              </a:rPr>
              <a:t>function.include</a:t>
            </a:r>
            <a:r>
              <a:rPr lang="en-US" b="1" dirty="0" smtClean="0">
                <a:solidFill>
                  <a:srgbClr val="4D4D4D"/>
                </a:solidFill>
                <a:latin typeface="Courier New" charset="0"/>
              </a:rPr>
              <a:t>]: failed to open stream: No such file or directory in /Websites/</a:t>
            </a:r>
            <a:r>
              <a:rPr lang="en-US" b="1" dirty="0" err="1" smtClean="0">
                <a:solidFill>
                  <a:srgbClr val="4D4D4D"/>
                </a:solidFill>
                <a:latin typeface="Courier New" charset="0"/>
              </a:rPr>
              <a:t>test.php</a:t>
            </a:r>
            <a:r>
              <a:rPr lang="en-US" b="1" dirty="0" smtClean="0">
                <a:solidFill>
                  <a:srgbClr val="4D4D4D"/>
                </a:solidFill>
                <a:latin typeface="Courier New" charset="0"/>
              </a:rPr>
              <a:t> on line 2</a:t>
            </a:r>
            <a:endParaRPr lang="en-US" b="1" dirty="0">
              <a:solidFill>
                <a:srgbClr val="4D4D4D"/>
              </a:solidFill>
              <a:latin typeface="Courier New" charset="0"/>
            </a:endParaRPr>
          </a:p>
        </p:txBody>
      </p:sp>
    </p:spTree>
    <p:extLst>
      <p:ext uri="{BB962C8B-B14F-4D97-AF65-F5344CB8AC3E}">
        <p14:creationId xmlns:p14="http://schemas.microsoft.com/office/powerpoint/2010/main" val="14301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of use: </a:t>
            </a:r>
            <a:r>
              <a:rPr lang="fr-FR" dirty="0" err="1" smtClean="0">
                <a:ea typeface="ＭＳ Ｐゴシック" pitchFamily="34" charset="-128"/>
              </a:rPr>
              <a:t>include</a:t>
            </a:r>
            <a:r>
              <a:rPr lang="fr-FR" dirty="0" smtClean="0">
                <a:ea typeface="ＭＳ Ｐゴシック" pitchFamily="34" charset="-128"/>
              </a:rPr>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388" y="1849388"/>
            <a:ext cx="8785225" cy="216024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479B8F"/>
                </a:solidFill>
                <a:latin typeface="Courier New" charset="0"/>
              </a:rPr>
              <a:t>&lt;!-- menu.php --&gt;</a:t>
            </a:r>
          </a:p>
          <a:p>
            <a:r>
              <a:rPr lang="fr-CH" b="1" dirty="0">
                <a:solidFill>
                  <a:srgbClr val="0070C0"/>
                </a:solidFill>
                <a:latin typeface="Courier New" charset="0"/>
              </a:rPr>
              <a:t>&lt;a </a:t>
            </a:r>
            <a:r>
              <a:rPr lang="fr-CH" b="1" dirty="0">
                <a:solidFill>
                  <a:srgbClr val="FF0000"/>
                </a:solidFill>
                <a:latin typeface="Courier New" charset="0"/>
              </a:rPr>
              <a:t>href</a:t>
            </a:r>
            <a:r>
              <a:rPr lang="fr-CH" b="1" dirty="0">
                <a:latin typeface="Courier New" charset="0"/>
              </a:rPr>
              <a:t>=</a:t>
            </a:r>
            <a:r>
              <a:rPr lang="fr-CH" b="1" dirty="0">
                <a:solidFill>
                  <a:srgbClr val="00B050"/>
                </a:solidFill>
                <a:latin typeface="Courier New" charset="0"/>
              </a:rPr>
              <a:t>"/default.php"</a:t>
            </a:r>
            <a:r>
              <a:rPr lang="fr-CH" b="1" dirty="0">
                <a:solidFill>
                  <a:srgbClr val="0070C0"/>
                </a:solidFill>
                <a:latin typeface="Courier New" charset="0"/>
              </a:rPr>
              <a:t>&gt;</a:t>
            </a:r>
            <a:r>
              <a:rPr lang="fr-CH" b="1" dirty="0">
                <a:latin typeface="Courier New" charset="0"/>
              </a:rPr>
              <a:t>Home</a:t>
            </a:r>
            <a:r>
              <a:rPr lang="fr-CH" b="1" dirty="0">
                <a:solidFill>
                  <a:srgbClr val="0070C0"/>
                </a:solidFill>
                <a:latin typeface="Courier New" charset="0"/>
              </a:rPr>
              <a:t>&lt;/a&gt;</a:t>
            </a:r>
          </a:p>
          <a:p>
            <a:r>
              <a:rPr lang="fr-CH" b="1" dirty="0">
                <a:solidFill>
                  <a:srgbClr val="0070C0"/>
                </a:solidFill>
                <a:latin typeface="Courier New" charset="0"/>
              </a:rPr>
              <a:t>&lt;a </a:t>
            </a:r>
            <a:r>
              <a:rPr lang="fr-CH" b="1" dirty="0">
                <a:solidFill>
                  <a:srgbClr val="FF0000"/>
                </a:solidFill>
                <a:latin typeface="Courier New" charset="0"/>
              </a:rPr>
              <a:t>href</a:t>
            </a:r>
            <a:r>
              <a:rPr lang="fr-CH" b="1" dirty="0">
                <a:latin typeface="Courier New" charset="0"/>
              </a:rPr>
              <a:t>=</a:t>
            </a:r>
            <a:r>
              <a:rPr lang="fr-CH" b="1" dirty="0">
                <a:solidFill>
                  <a:srgbClr val="00B050"/>
                </a:solidFill>
                <a:latin typeface="Courier New" charset="0"/>
              </a:rPr>
              <a:t>"/tutorials.php"</a:t>
            </a:r>
            <a:r>
              <a:rPr lang="fr-CH" b="1" dirty="0">
                <a:solidFill>
                  <a:srgbClr val="0070C0"/>
                </a:solidFill>
                <a:latin typeface="Courier New" charset="0"/>
              </a:rPr>
              <a:t>&gt;</a:t>
            </a:r>
            <a:r>
              <a:rPr lang="fr-CH" b="1" dirty="0">
                <a:latin typeface="Courier New" charset="0"/>
              </a:rPr>
              <a:t>Tutorials</a:t>
            </a:r>
            <a:r>
              <a:rPr lang="fr-CH" b="1" dirty="0">
                <a:solidFill>
                  <a:srgbClr val="0070C0"/>
                </a:solidFill>
                <a:latin typeface="Courier New" charset="0"/>
              </a:rPr>
              <a:t>&lt;/a&gt;</a:t>
            </a:r>
          </a:p>
          <a:p>
            <a:r>
              <a:rPr lang="fr-CH" b="1" dirty="0">
                <a:solidFill>
                  <a:srgbClr val="0070C0"/>
                </a:solidFill>
                <a:latin typeface="Courier New" charset="0"/>
              </a:rPr>
              <a:t>&lt;a </a:t>
            </a:r>
            <a:r>
              <a:rPr lang="fr-CH" b="1" dirty="0">
                <a:solidFill>
                  <a:srgbClr val="FF0000"/>
                </a:solidFill>
                <a:latin typeface="Courier New" charset="0"/>
              </a:rPr>
              <a:t>href</a:t>
            </a:r>
            <a:r>
              <a:rPr lang="fr-CH" b="1" dirty="0">
                <a:latin typeface="Courier New" charset="0"/>
              </a:rPr>
              <a:t>=</a:t>
            </a:r>
            <a:r>
              <a:rPr lang="fr-CH" b="1" dirty="0">
                <a:solidFill>
                  <a:srgbClr val="00B050"/>
                </a:solidFill>
                <a:latin typeface="Courier New" charset="0"/>
              </a:rPr>
              <a:t>"/references.php"</a:t>
            </a:r>
            <a:r>
              <a:rPr lang="fr-CH" b="1" dirty="0">
                <a:solidFill>
                  <a:srgbClr val="0070C0"/>
                </a:solidFill>
                <a:latin typeface="Courier New" charset="0"/>
              </a:rPr>
              <a:t>&gt;</a:t>
            </a:r>
            <a:r>
              <a:rPr lang="fr-CH" b="1" dirty="0">
                <a:latin typeface="Courier New" charset="0"/>
              </a:rPr>
              <a:t>References</a:t>
            </a:r>
            <a:r>
              <a:rPr lang="fr-CH" b="1" dirty="0">
                <a:solidFill>
                  <a:srgbClr val="0070C0"/>
                </a:solidFill>
                <a:latin typeface="Courier New" charset="0"/>
              </a:rPr>
              <a:t>&lt;/a&gt;</a:t>
            </a:r>
          </a:p>
          <a:p>
            <a:r>
              <a:rPr lang="fr-CH" b="1" dirty="0">
                <a:solidFill>
                  <a:srgbClr val="0070C0"/>
                </a:solidFill>
                <a:latin typeface="Courier New" charset="0"/>
              </a:rPr>
              <a:t>&lt;a </a:t>
            </a:r>
            <a:r>
              <a:rPr lang="fr-CH" b="1" dirty="0">
                <a:solidFill>
                  <a:srgbClr val="FF0000"/>
                </a:solidFill>
                <a:latin typeface="Courier New" charset="0"/>
              </a:rPr>
              <a:t>href</a:t>
            </a:r>
            <a:r>
              <a:rPr lang="fr-CH" b="1" dirty="0">
                <a:latin typeface="Courier New" charset="0"/>
              </a:rPr>
              <a:t>=</a:t>
            </a:r>
            <a:r>
              <a:rPr lang="fr-CH" b="1" dirty="0">
                <a:solidFill>
                  <a:srgbClr val="00B050"/>
                </a:solidFill>
                <a:latin typeface="Courier New" charset="0"/>
              </a:rPr>
              <a:t>"/examples.php"</a:t>
            </a:r>
            <a:r>
              <a:rPr lang="fr-CH" b="1" dirty="0">
                <a:solidFill>
                  <a:srgbClr val="0070C0"/>
                </a:solidFill>
                <a:latin typeface="Courier New" charset="0"/>
              </a:rPr>
              <a:t>&gt;</a:t>
            </a:r>
            <a:r>
              <a:rPr lang="fr-CH" b="1" dirty="0">
                <a:latin typeface="Courier New" charset="0"/>
              </a:rPr>
              <a:t>Examples</a:t>
            </a:r>
            <a:r>
              <a:rPr lang="fr-CH" b="1" dirty="0">
                <a:solidFill>
                  <a:srgbClr val="0070C0"/>
                </a:solidFill>
                <a:latin typeface="Courier New" charset="0"/>
              </a:rPr>
              <a:t>&lt;/a&gt;</a:t>
            </a:r>
          </a:p>
          <a:p>
            <a:r>
              <a:rPr lang="fr-CH" b="1" dirty="0">
                <a:solidFill>
                  <a:srgbClr val="0070C0"/>
                </a:solidFill>
                <a:latin typeface="Courier New" charset="0"/>
              </a:rPr>
              <a:t>&lt;a </a:t>
            </a:r>
            <a:r>
              <a:rPr lang="fr-CH" b="1" dirty="0">
                <a:solidFill>
                  <a:srgbClr val="FF0000"/>
                </a:solidFill>
                <a:latin typeface="Courier New" charset="0"/>
              </a:rPr>
              <a:t>href</a:t>
            </a:r>
            <a:r>
              <a:rPr lang="fr-CH" b="1" dirty="0">
                <a:latin typeface="Courier New" charset="0"/>
              </a:rPr>
              <a:t>=</a:t>
            </a:r>
            <a:r>
              <a:rPr lang="fr-CH" b="1" dirty="0">
                <a:solidFill>
                  <a:srgbClr val="00B050"/>
                </a:solidFill>
                <a:latin typeface="Courier New" charset="0"/>
              </a:rPr>
              <a:t>"/about.php"</a:t>
            </a:r>
            <a:r>
              <a:rPr lang="fr-CH" b="1" dirty="0">
                <a:solidFill>
                  <a:srgbClr val="0070C0"/>
                </a:solidFill>
                <a:latin typeface="Courier New" charset="0"/>
              </a:rPr>
              <a:t>&gt;</a:t>
            </a:r>
            <a:r>
              <a:rPr lang="fr-CH" b="1" dirty="0">
                <a:latin typeface="Courier New" charset="0"/>
              </a:rPr>
              <a:t>About Us</a:t>
            </a:r>
            <a:r>
              <a:rPr lang="fr-CH" b="1" dirty="0">
                <a:solidFill>
                  <a:srgbClr val="0070C0"/>
                </a:solidFill>
                <a:latin typeface="Courier New" charset="0"/>
              </a:rPr>
              <a:t>&lt;/a&gt;</a:t>
            </a:r>
          </a:p>
          <a:p>
            <a:r>
              <a:rPr lang="fr-CH" b="1" dirty="0">
                <a:solidFill>
                  <a:srgbClr val="0070C0"/>
                </a:solidFill>
                <a:latin typeface="Courier New" charset="0"/>
              </a:rPr>
              <a:t>&lt;a </a:t>
            </a:r>
            <a:r>
              <a:rPr lang="fr-CH" b="1" dirty="0">
                <a:solidFill>
                  <a:srgbClr val="FF0000"/>
                </a:solidFill>
                <a:latin typeface="Courier New" charset="0"/>
              </a:rPr>
              <a:t>href</a:t>
            </a:r>
            <a:r>
              <a:rPr lang="fr-CH" b="1" dirty="0">
                <a:latin typeface="Courier New" charset="0"/>
              </a:rPr>
              <a:t>=</a:t>
            </a:r>
            <a:r>
              <a:rPr lang="fr-CH" b="1" dirty="0">
                <a:solidFill>
                  <a:srgbClr val="00B050"/>
                </a:solidFill>
                <a:latin typeface="Courier New" charset="0"/>
              </a:rPr>
              <a:t>"/contact.php"</a:t>
            </a:r>
            <a:r>
              <a:rPr lang="fr-CH" b="1" dirty="0">
                <a:solidFill>
                  <a:srgbClr val="0070C0"/>
                </a:solidFill>
                <a:latin typeface="Courier New" charset="0"/>
              </a:rPr>
              <a:t>&gt;</a:t>
            </a:r>
            <a:r>
              <a:rPr lang="fr-CH" b="1" dirty="0">
                <a:latin typeface="Courier New" charset="0"/>
              </a:rPr>
              <a:t>Contact Us</a:t>
            </a:r>
            <a:r>
              <a:rPr lang="fr-CH" b="1" dirty="0">
                <a:solidFill>
                  <a:srgbClr val="0070C0"/>
                </a:solidFill>
                <a:latin typeface="Courier New" charset="0"/>
              </a:rPr>
              <a:t>&lt;/a&gt;</a:t>
            </a:r>
          </a:p>
        </p:txBody>
      </p:sp>
    </p:spTree>
    <p:extLst>
      <p:ext uri="{BB962C8B-B14F-4D97-AF65-F5344CB8AC3E}">
        <p14:creationId xmlns:p14="http://schemas.microsoft.com/office/powerpoint/2010/main" val="412779816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of use: </a:t>
            </a:r>
            <a:r>
              <a:rPr lang="fr-FR" dirty="0" err="1" smtClean="0">
                <a:ea typeface="ＭＳ Ｐゴシック" pitchFamily="34" charset="-128"/>
              </a:rPr>
              <a:t>include</a:t>
            </a:r>
            <a:r>
              <a:rPr lang="fr-FR" dirty="0" smtClean="0">
                <a:ea typeface="ＭＳ Ｐゴシック" pitchFamily="34" charset="-128"/>
              </a:rPr>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1201316"/>
            <a:ext cx="8785225" cy="316835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479B8F"/>
                </a:solidFill>
                <a:latin typeface="Courier New" charset="0"/>
              </a:rPr>
              <a:t>&lt;!-- default.php </a:t>
            </a:r>
            <a:r>
              <a:rPr lang="fr-CH" b="1" dirty="0">
                <a:solidFill>
                  <a:srgbClr val="479B8F"/>
                </a:solidFill>
                <a:latin typeface="Courier New" charset="0"/>
                <a:sym typeface="Wingdings"/>
              </a:rPr>
              <a:t>--&gt;</a:t>
            </a:r>
            <a:endParaRPr lang="fr-CH" b="1" dirty="0">
              <a:solidFill>
                <a:srgbClr val="479B8F"/>
              </a:solidFill>
              <a:latin typeface="Courier New" charset="0"/>
            </a:endParaRPr>
          </a:p>
          <a:p>
            <a:r>
              <a:rPr lang="fr-CH" b="1" dirty="0">
                <a:solidFill>
                  <a:srgbClr val="0070C0"/>
                </a:solidFill>
                <a:latin typeface="Courier New" charset="0"/>
              </a:rPr>
              <a:t>&lt;html&gt;</a:t>
            </a:r>
          </a:p>
          <a:p>
            <a:r>
              <a:rPr lang="fr-CH" b="1" dirty="0">
                <a:solidFill>
                  <a:srgbClr val="0070C0"/>
                </a:solidFill>
                <a:latin typeface="Courier New" charset="0"/>
              </a:rPr>
              <a:t>  &lt;body&gt;</a:t>
            </a:r>
          </a:p>
          <a:p>
            <a:r>
              <a:rPr lang="fr-CH" b="1" dirty="0">
                <a:solidFill>
                  <a:srgbClr val="0070C0"/>
                </a:solidFill>
                <a:latin typeface="Courier New" charset="0"/>
              </a:rPr>
              <a:t>    &lt;div</a:t>
            </a:r>
            <a:r>
              <a:rPr lang="fr-CH" b="1" dirty="0">
                <a:latin typeface="Courier New" charset="0"/>
              </a:rPr>
              <a:t> </a:t>
            </a:r>
            <a:r>
              <a:rPr lang="fr-CH" b="1" dirty="0">
                <a:solidFill>
                  <a:srgbClr val="FF0000"/>
                </a:solidFill>
                <a:latin typeface="Courier New" charset="0"/>
              </a:rPr>
              <a:t>class</a:t>
            </a:r>
            <a:r>
              <a:rPr lang="fr-CH" b="1" dirty="0">
                <a:latin typeface="Courier New" charset="0"/>
              </a:rPr>
              <a:t>=</a:t>
            </a:r>
            <a:r>
              <a:rPr lang="fr-CH" b="1" dirty="0">
                <a:solidFill>
                  <a:srgbClr val="00B050"/>
                </a:solidFill>
                <a:latin typeface="Courier New" charset="0"/>
              </a:rPr>
              <a:t>"leftmenu"</a:t>
            </a:r>
            <a:r>
              <a:rPr lang="fr-CH" b="1" dirty="0">
                <a:solidFill>
                  <a:srgbClr val="0070C0"/>
                </a:solidFill>
                <a:latin typeface="Courier New" charset="0"/>
              </a:rPr>
              <a:t>&gt;</a:t>
            </a:r>
          </a:p>
          <a:p>
            <a:r>
              <a:rPr lang="fr-CH" b="1" dirty="0">
                <a:solidFill>
                  <a:srgbClr val="0070C0"/>
                </a:solidFill>
                <a:latin typeface="Courier New" charset="0"/>
              </a:rPr>
              <a:t>      </a:t>
            </a:r>
            <a:r>
              <a:rPr lang="fr-CH" b="1" dirty="0">
                <a:solidFill>
                  <a:schemeClr val="tx1"/>
                </a:solidFill>
                <a:latin typeface="Courier New" charset="0"/>
              </a:rPr>
              <a:t>&lt;?</a:t>
            </a:r>
            <a:r>
              <a:rPr lang="fr-CH" b="1" dirty="0" err="1">
                <a:solidFill>
                  <a:schemeClr val="tx1"/>
                </a:solidFill>
                <a:latin typeface="Courier New" charset="0"/>
              </a:rPr>
              <a:t>php</a:t>
            </a:r>
            <a:r>
              <a:rPr lang="fr-CH" b="1" dirty="0">
                <a:solidFill>
                  <a:schemeClr val="tx1"/>
                </a:solidFill>
                <a:latin typeface="Courier New" charset="0"/>
              </a:rPr>
              <a:t> </a:t>
            </a:r>
            <a:r>
              <a:rPr lang="fr-CH" b="1" dirty="0" err="1" smtClean="0">
                <a:solidFill>
                  <a:srgbClr val="0070C0"/>
                </a:solidFill>
                <a:latin typeface="Courier New" charset="0"/>
              </a:rPr>
              <a:t>include</a:t>
            </a:r>
            <a:r>
              <a:rPr lang="fr-CH" b="1" dirty="0" smtClean="0">
                <a:solidFill>
                  <a:srgbClr val="0070C0"/>
                </a:solidFill>
                <a:latin typeface="Courier New" charset="0"/>
              </a:rPr>
              <a:t> </a:t>
            </a:r>
            <a:r>
              <a:rPr lang="fr-CH" b="1" dirty="0" smtClean="0">
                <a:solidFill>
                  <a:srgbClr val="00B050"/>
                </a:solidFill>
                <a:latin typeface="Courier New" charset="0"/>
              </a:rPr>
              <a:t>"</a:t>
            </a:r>
            <a:r>
              <a:rPr lang="fr-CH" b="1" dirty="0" err="1" smtClean="0">
                <a:solidFill>
                  <a:srgbClr val="00B050"/>
                </a:solidFill>
                <a:latin typeface="Courier New" charset="0"/>
              </a:rPr>
              <a:t>menu.php</a:t>
            </a:r>
            <a:r>
              <a:rPr lang="fr-CH" b="1" dirty="0" smtClean="0">
                <a:solidFill>
                  <a:srgbClr val="00B050"/>
                </a:solidFill>
                <a:latin typeface="Courier New" charset="0"/>
              </a:rPr>
              <a:t>"</a:t>
            </a:r>
            <a:r>
              <a:rPr lang="fr-CH" b="1" dirty="0" smtClean="0">
                <a:solidFill>
                  <a:schemeClr val="tx1"/>
                </a:solidFill>
                <a:latin typeface="Courier New" charset="0"/>
              </a:rPr>
              <a:t>; </a:t>
            </a:r>
            <a:r>
              <a:rPr lang="fr-CH" b="1" dirty="0">
                <a:solidFill>
                  <a:schemeClr val="tx1"/>
                </a:solidFill>
                <a:latin typeface="Courier New" charset="0"/>
              </a:rPr>
              <a:t>?&gt;</a:t>
            </a:r>
          </a:p>
          <a:p>
            <a:r>
              <a:rPr lang="fr-CH" b="1" dirty="0">
                <a:solidFill>
                  <a:srgbClr val="0070C0"/>
                </a:solidFill>
                <a:latin typeface="Courier New" charset="0"/>
              </a:rPr>
              <a:t>    &lt;/div&gt;</a:t>
            </a:r>
          </a:p>
          <a:p>
            <a:r>
              <a:rPr lang="fr-CH" b="1" dirty="0">
                <a:solidFill>
                  <a:srgbClr val="0070C0"/>
                </a:solidFill>
                <a:latin typeface="Courier New" charset="0"/>
              </a:rPr>
              <a:t>    &lt;h1&gt;</a:t>
            </a:r>
            <a:r>
              <a:rPr lang="fr-CH" b="1" dirty="0">
                <a:latin typeface="Courier New" charset="0"/>
              </a:rPr>
              <a:t>Welcome to my home page.</a:t>
            </a:r>
            <a:r>
              <a:rPr lang="fr-CH" b="1" dirty="0">
                <a:solidFill>
                  <a:srgbClr val="0070C0"/>
                </a:solidFill>
                <a:latin typeface="Courier New" charset="0"/>
              </a:rPr>
              <a:t>&lt;/h1&gt;</a:t>
            </a:r>
          </a:p>
          <a:p>
            <a:r>
              <a:rPr lang="fr-CH" b="1" dirty="0">
                <a:solidFill>
                  <a:srgbClr val="0070C0"/>
                </a:solidFill>
                <a:latin typeface="Courier New" charset="0"/>
              </a:rPr>
              <a:t>    &lt;p&gt;</a:t>
            </a:r>
            <a:r>
              <a:rPr lang="fr-CH" b="1" dirty="0">
                <a:latin typeface="Courier New" charset="0"/>
              </a:rPr>
              <a:t>Some text.</a:t>
            </a:r>
            <a:r>
              <a:rPr lang="fr-CH" b="1" dirty="0">
                <a:solidFill>
                  <a:srgbClr val="0070C0"/>
                </a:solidFill>
                <a:latin typeface="Courier New" charset="0"/>
              </a:rPr>
              <a:t>&lt;/p&gt;</a:t>
            </a:r>
          </a:p>
          <a:p>
            <a:r>
              <a:rPr lang="fr-CH" b="1" dirty="0">
                <a:solidFill>
                  <a:srgbClr val="0070C0"/>
                </a:solidFill>
                <a:latin typeface="Courier New" charset="0"/>
              </a:rPr>
              <a:t>  &lt;/body&gt;</a:t>
            </a:r>
          </a:p>
          <a:p>
            <a:r>
              <a:rPr lang="fr-CH" b="1" dirty="0">
                <a:solidFill>
                  <a:srgbClr val="0070C0"/>
                </a:solidFill>
                <a:latin typeface="Courier New" charset="0"/>
              </a:rPr>
              <a:t>&lt;/html&gt;</a:t>
            </a:r>
          </a:p>
        </p:txBody>
      </p:sp>
    </p:spTree>
    <p:extLst>
      <p:ext uri="{BB962C8B-B14F-4D97-AF65-F5344CB8AC3E}">
        <p14:creationId xmlns:p14="http://schemas.microsoft.com/office/powerpoint/2010/main" val="17993966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of use: </a:t>
            </a:r>
            <a:r>
              <a:rPr lang="fr-FR" dirty="0" err="1" smtClean="0">
                <a:ea typeface="ＭＳ Ｐゴシック" pitchFamily="34" charset="-128"/>
              </a:rPr>
              <a:t>require</a:t>
            </a:r>
            <a:r>
              <a:rPr lang="fr-FR" dirty="0" smtClean="0">
                <a:ea typeface="ＭＳ Ｐゴシック" pitchFamily="34" charset="-128"/>
              </a:rPr>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1201316"/>
            <a:ext cx="8785225" cy="316835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479B8F"/>
                </a:solidFill>
                <a:latin typeface="Courier New" charset="0"/>
              </a:rPr>
              <a:t>&lt;!-- default.php </a:t>
            </a:r>
            <a:r>
              <a:rPr lang="fr-CH" b="1" dirty="0">
                <a:solidFill>
                  <a:srgbClr val="479B8F"/>
                </a:solidFill>
                <a:latin typeface="Courier New" charset="0"/>
                <a:sym typeface="Wingdings"/>
              </a:rPr>
              <a:t>--&gt;</a:t>
            </a:r>
            <a:endParaRPr lang="fr-CH" b="1" dirty="0">
              <a:solidFill>
                <a:srgbClr val="479B8F"/>
              </a:solidFill>
              <a:latin typeface="Courier New" charset="0"/>
            </a:endParaRPr>
          </a:p>
          <a:p>
            <a:r>
              <a:rPr lang="fr-CH" b="1" dirty="0">
                <a:solidFill>
                  <a:srgbClr val="0070C0"/>
                </a:solidFill>
                <a:latin typeface="Courier New" charset="0"/>
              </a:rPr>
              <a:t>&lt;html&gt;</a:t>
            </a:r>
          </a:p>
          <a:p>
            <a:r>
              <a:rPr lang="fr-CH" b="1" dirty="0">
                <a:solidFill>
                  <a:srgbClr val="0070C0"/>
                </a:solidFill>
                <a:latin typeface="Courier New" charset="0"/>
              </a:rPr>
              <a:t>  &lt;body&gt;</a:t>
            </a:r>
          </a:p>
          <a:p>
            <a:r>
              <a:rPr lang="fr-CH" b="1" dirty="0">
                <a:solidFill>
                  <a:srgbClr val="0070C0"/>
                </a:solidFill>
                <a:latin typeface="Courier New" charset="0"/>
              </a:rPr>
              <a:t>    &lt;div</a:t>
            </a:r>
            <a:r>
              <a:rPr lang="fr-CH" b="1" dirty="0">
                <a:latin typeface="Courier New" charset="0"/>
              </a:rPr>
              <a:t> </a:t>
            </a:r>
            <a:r>
              <a:rPr lang="fr-CH" b="1" dirty="0">
                <a:solidFill>
                  <a:srgbClr val="FF0000"/>
                </a:solidFill>
                <a:latin typeface="Courier New" charset="0"/>
              </a:rPr>
              <a:t>class</a:t>
            </a:r>
            <a:r>
              <a:rPr lang="fr-CH" b="1" dirty="0">
                <a:latin typeface="Courier New" charset="0"/>
              </a:rPr>
              <a:t>=</a:t>
            </a:r>
            <a:r>
              <a:rPr lang="fr-CH" b="1" dirty="0">
                <a:solidFill>
                  <a:srgbClr val="00B050"/>
                </a:solidFill>
                <a:latin typeface="Courier New" charset="0"/>
              </a:rPr>
              <a:t>"leftmenu"</a:t>
            </a:r>
            <a:r>
              <a:rPr lang="fr-CH" b="1" dirty="0">
                <a:solidFill>
                  <a:srgbClr val="0070C0"/>
                </a:solidFill>
                <a:latin typeface="Courier New" charset="0"/>
              </a:rPr>
              <a:t>&gt;</a:t>
            </a:r>
          </a:p>
          <a:p>
            <a:r>
              <a:rPr lang="fr-CH" b="1" dirty="0">
                <a:solidFill>
                  <a:srgbClr val="0070C0"/>
                </a:solidFill>
                <a:latin typeface="Courier New" charset="0"/>
              </a:rPr>
              <a:t>      </a:t>
            </a:r>
            <a:r>
              <a:rPr lang="fr-CH" b="1" dirty="0">
                <a:solidFill>
                  <a:schemeClr val="tx1"/>
                </a:solidFill>
                <a:latin typeface="Courier New" charset="0"/>
              </a:rPr>
              <a:t>&lt;?</a:t>
            </a:r>
            <a:r>
              <a:rPr lang="fr-CH" b="1" dirty="0" err="1">
                <a:solidFill>
                  <a:schemeClr val="tx1"/>
                </a:solidFill>
                <a:latin typeface="Courier New" charset="0"/>
              </a:rPr>
              <a:t>php</a:t>
            </a:r>
            <a:r>
              <a:rPr lang="fr-CH" b="1" dirty="0">
                <a:solidFill>
                  <a:schemeClr val="tx1"/>
                </a:solidFill>
                <a:latin typeface="Courier New" charset="0"/>
              </a:rPr>
              <a:t> </a:t>
            </a:r>
            <a:r>
              <a:rPr lang="fr-CH" b="1" dirty="0" err="1" smtClean="0">
                <a:solidFill>
                  <a:srgbClr val="0070C0"/>
                </a:solidFill>
                <a:latin typeface="Courier New" charset="0"/>
              </a:rPr>
              <a:t>require</a:t>
            </a:r>
            <a:r>
              <a:rPr lang="fr-CH" b="1" dirty="0" smtClean="0">
                <a:solidFill>
                  <a:srgbClr val="0070C0"/>
                </a:solidFill>
                <a:latin typeface="Courier New" charset="0"/>
              </a:rPr>
              <a:t> </a:t>
            </a:r>
            <a:r>
              <a:rPr lang="fr-CH" b="1" dirty="0" smtClean="0">
                <a:solidFill>
                  <a:srgbClr val="00B050"/>
                </a:solidFill>
                <a:latin typeface="Courier New" charset="0"/>
              </a:rPr>
              <a:t>"</a:t>
            </a:r>
            <a:r>
              <a:rPr lang="fr-CH" b="1" dirty="0" err="1" smtClean="0">
                <a:solidFill>
                  <a:srgbClr val="00B050"/>
                </a:solidFill>
                <a:latin typeface="Courier New" charset="0"/>
              </a:rPr>
              <a:t>menu.php</a:t>
            </a:r>
            <a:r>
              <a:rPr lang="fr-CH" b="1" dirty="0" smtClean="0">
                <a:solidFill>
                  <a:srgbClr val="00B050"/>
                </a:solidFill>
                <a:latin typeface="Courier New" charset="0"/>
              </a:rPr>
              <a:t>"</a:t>
            </a:r>
            <a:r>
              <a:rPr lang="fr-CH" b="1" dirty="0" smtClean="0">
                <a:solidFill>
                  <a:schemeClr val="tx1"/>
                </a:solidFill>
                <a:latin typeface="Courier New" charset="0"/>
              </a:rPr>
              <a:t>; </a:t>
            </a:r>
            <a:r>
              <a:rPr lang="fr-CH" b="1" dirty="0">
                <a:solidFill>
                  <a:schemeClr val="tx1"/>
                </a:solidFill>
                <a:latin typeface="Courier New" charset="0"/>
              </a:rPr>
              <a:t>?&gt;</a:t>
            </a:r>
          </a:p>
          <a:p>
            <a:r>
              <a:rPr lang="fr-CH" b="1" dirty="0">
                <a:solidFill>
                  <a:srgbClr val="0070C0"/>
                </a:solidFill>
                <a:latin typeface="Courier New" charset="0"/>
              </a:rPr>
              <a:t>    &lt;/div&gt;</a:t>
            </a:r>
          </a:p>
          <a:p>
            <a:r>
              <a:rPr lang="fr-CH" b="1" dirty="0">
                <a:solidFill>
                  <a:srgbClr val="0070C0"/>
                </a:solidFill>
                <a:latin typeface="Courier New" charset="0"/>
              </a:rPr>
              <a:t>    &lt;h1&gt;</a:t>
            </a:r>
            <a:r>
              <a:rPr lang="fr-CH" b="1" dirty="0">
                <a:latin typeface="Courier New" charset="0"/>
              </a:rPr>
              <a:t>Welcome to my home page.</a:t>
            </a:r>
            <a:r>
              <a:rPr lang="fr-CH" b="1" dirty="0">
                <a:solidFill>
                  <a:srgbClr val="0070C0"/>
                </a:solidFill>
                <a:latin typeface="Courier New" charset="0"/>
              </a:rPr>
              <a:t>&lt;/h1&gt;</a:t>
            </a:r>
          </a:p>
          <a:p>
            <a:r>
              <a:rPr lang="fr-CH" b="1" dirty="0">
                <a:solidFill>
                  <a:srgbClr val="0070C0"/>
                </a:solidFill>
                <a:latin typeface="Courier New" charset="0"/>
              </a:rPr>
              <a:t>    &lt;p&gt;</a:t>
            </a:r>
            <a:r>
              <a:rPr lang="fr-CH" b="1" dirty="0">
                <a:latin typeface="Courier New" charset="0"/>
              </a:rPr>
              <a:t>Some text.</a:t>
            </a:r>
            <a:r>
              <a:rPr lang="fr-CH" b="1" dirty="0">
                <a:solidFill>
                  <a:srgbClr val="0070C0"/>
                </a:solidFill>
                <a:latin typeface="Courier New" charset="0"/>
              </a:rPr>
              <a:t>&lt;/p&gt;</a:t>
            </a:r>
          </a:p>
          <a:p>
            <a:r>
              <a:rPr lang="fr-CH" b="1" dirty="0">
                <a:solidFill>
                  <a:srgbClr val="0070C0"/>
                </a:solidFill>
                <a:latin typeface="Courier New" charset="0"/>
              </a:rPr>
              <a:t>  &lt;/body&gt;</a:t>
            </a:r>
          </a:p>
          <a:p>
            <a:r>
              <a:rPr lang="fr-CH" b="1" dirty="0">
                <a:solidFill>
                  <a:srgbClr val="0070C0"/>
                </a:solidFill>
                <a:latin typeface="Courier New" charset="0"/>
              </a:rPr>
              <a:t>&lt;/html&gt;</a:t>
            </a:r>
          </a:p>
        </p:txBody>
      </p:sp>
      <p:sp>
        <p:nvSpPr>
          <p:cNvPr id="2" name="TextBox 1"/>
          <p:cNvSpPr txBox="1"/>
          <p:nvPr/>
        </p:nvSpPr>
        <p:spPr>
          <a:xfrm>
            <a:off x="2073259" y="4585692"/>
            <a:ext cx="4997482" cy="584776"/>
          </a:xfrm>
          <a:prstGeom prst="rect">
            <a:avLst/>
          </a:prstGeom>
          <a:noFill/>
        </p:spPr>
        <p:txBody>
          <a:bodyPr wrap="none" rtlCol="0">
            <a:spAutoFit/>
          </a:bodyPr>
          <a:lstStyle/>
          <a:p>
            <a:r>
              <a:rPr lang="en-US" sz="3200" dirty="0" smtClean="0">
                <a:latin typeface="+mn-lt"/>
              </a:rPr>
              <a:t>You see? Exactly the same </a:t>
            </a:r>
            <a:r>
              <a:rPr lang="en-US" sz="3200" dirty="0" smtClean="0">
                <a:latin typeface="+mn-lt"/>
                <a:sym typeface="Wingdings"/>
              </a:rPr>
              <a:t></a:t>
            </a:r>
            <a:endParaRPr lang="en-US" sz="3200" dirty="0">
              <a:latin typeface="+mn-lt"/>
            </a:endParaRPr>
          </a:p>
        </p:txBody>
      </p:sp>
    </p:spTree>
    <p:extLst>
      <p:ext uri="{BB962C8B-B14F-4D97-AF65-F5344CB8AC3E}">
        <p14:creationId xmlns:p14="http://schemas.microsoft.com/office/powerpoint/2010/main" val="2077812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Display </a:t>
            </a:r>
            <a:r>
              <a:rPr lang="fr-FR" dirty="0" err="1" smtClean="0">
                <a:ea typeface="ＭＳ Ｐゴシック" pitchFamily="34" charset="-128"/>
              </a:rPr>
              <a:t>function</a:t>
            </a:r>
            <a:r>
              <a:rPr lang="fr-FR" dirty="0" smtClean="0">
                <a:ea typeface="ＭＳ Ｐゴシック" pitchFamily="34" charset="-128"/>
              </a:rPr>
              <a:t>: </a:t>
            </a:r>
            <a:r>
              <a:rPr lang="fr-FR" dirty="0" err="1" smtClean="0">
                <a:ea typeface="ＭＳ Ｐゴシック" pitchFamily="34" charset="-128"/>
              </a:rPr>
              <a:t>echo</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Result returned to client: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2209428"/>
            <a:ext cx="8785225" cy="216024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chemeClr val="tx1"/>
                </a:solidFill>
                <a:latin typeface="Courier New"/>
                <a:ea typeface="ＭＳ Ｐゴシック" pitchFamily="1" charset="-128"/>
                <a:cs typeface="Courier New"/>
              </a:rPr>
              <a:t>...</a:t>
            </a:r>
          </a:p>
          <a:p>
            <a:r>
              <a:rPr lang="en-US" b="1" dirty="0" smtClean="0">
                <a:solidFill>
                  <a:srgbClr val="0070C0"/>
                </a:solidFill>
                <a:latin typeface="Courier New"/>
                <a:ea typeface="ＭＳ Ｐゴシック" pitchFamily="1" charset="-128"/>
                <a:cs typeface="Courier New"/>
              </a:rPr>
              <a:t>&lt;</a:t>
            </a:r>
            <a:r>
              <a:rPr lang="en-US" b="1" dirty="0">
                <a:solidFill>
                  <a:srgbClr val="0070C0"/>
                </a:solidFill>
                <a:latin typeface="Courier New"/>
                <a:ea typeface="ＭＳ Ｐゴシック" pitchFamily="1" charset="-128"/>
                <a:cs typeface="Courier New"/>
              </a:rPr>
              <a:t>p&gt; </a:t>
            </a:r>
          </a:p>
          <a:p>
            <a:pPr lvl="1"/>
            <a:r>
              <a:rPr lang="en-US" b="1" dirty="0" smtClean="0">
                <a:solidFill>
                  <a:schemeClr val="tx1"/>
                </a:solidFill>
                <a:latin typeface="Courier New"/>
                <a:ea typeface="ＭＳ Ｐゴシック" pitchFamily="1" charset="-128"/>
                <a:cs typeface="Courier New"/>
              </a:rPr>
              <a:t>Hello </a:t>
            </a:r>
            <a:r>
              <a:rPr lang="en-US" b="1" dirty="0">
                <a:solidFill>
                  <a:schemeClr val="tx1"/>
                </a:solidFill>
                <a:latin typeface="Courier New"/>
                <a:ea typeface="ＭＳ Ｐゴシック" pitchFamily="1" charset="-128"/>
                <a:cs typeface="Courier New"/>
              </a:rPr>
              <a:t>World ! </a:t>
            </a:r>
            <a:r>
              <a:rPr lang="en-US" b="1" dirty="0">
                <a:solidFill>
                  <a:srgbClr val="0070C0"/>
                </a:solidFill>
                <a:latin typeface="Courier New"/>
                <a:ea typeface="ＭＳ Ｐゴシック" pitchFamily="1" charset="-128"/>
                <a:cs typeface="Courier New"/>
              </a:rPr>
              <a:t>&lt;</a:t>
            </a:r>
            <a:r>
              <a:rPr lang="en-US" b="1" dirty="0" err="1">
                <a:solidFill>
                  <a:srgbClr val="0070C0"/>
                </a:solidFill>
                <a:latin typeface="Courier New"/>
                <a:ea typeface="ＭＳ Ｐゴシック" pitchFamily="1" charset="-128"/>
                <a:cs typeface="Courier New"/>
              </a:rPr>
              <a:t>br</a:t>
            </a:r>
            <a:r>
              <a:rPr lang="en-US" b="1" dirty="0">
                <a:solidFill>
                  <a:srgbClr val="0070C0"/>
                </a:solidFill>
                <a:latin typeface="Courier New"/>
                <a:ea typeface="ＭＳ Ｐゴシック" pitchFamily="1" charset="-128"/>
                <a:cs typeface="Courier New"/>
              </a:rPr>
              <a:t>/&gt;</a:t>
            </a:r>
          </a:p>
          <a:p>
            <a:pPr lvl="1"/>
            <a:r>
              <a:rPr lang="en-US" b="1" dirty="0" smtClean="0">
                <a:solidFill>
                  <a:schemeClr val="tx1"/>
                </a:solidFill>
                <a:latin typeface="Courier New"/>
                <a:ea typeface="ＭＳ Ｐゴシック" pitchFamily="1" charset="-128"/>
                <a:cs typeface="Courier New"/>
              </a:rPr>
              <a:t>This </a:t>
            </a:r>
            <a:r>
              <a:rPr lang="en-US" b="1" dirty="0">
                <a:solidFill>
                  <a:schemeClr val="tx1"/>
                </a:solidFill>
                <a:latin typeface="Courier New"/>
                <a:ea typeface="ＭＳ Ｐゴシック" pitchFamily="1" charset="-128"/>
                <a:cs typeface="Courier New"/>
              </a:rPr>
              <a:t>sentence was generated by </a:t>
            </a:r>
            <a:r>
              <a:rPr lang="en-US" b="1" dirty="0" smtClean="0">
                <a:solidFill>
                  <a:schemeClr val="tx1"/>
                </a:solidFill>
                <a:latin typeface="Courier New"/>
                <a:ea typeface="ＭＳ Ｐゴシック" pitchFamily="1" charset="-128"/>
                <a:cs typeface="Courier New"/>
              </a:rPr>
              <a:t>PHP.</a:t>
            </a:r>
            <a:endParaRPr lang="en-US" b="1" dirty="0">
              <a:solidFill>
                <a:schemeClr val="tx1"/>
              </a:solidFill>
              <a:latin typeface="Courier New"/>
              <a:ea typeface="ＭＳ Ｐゴシック" pitchFamily="1" charset="-128"/>
              <a:cs typeface="Courier New"/>
            </a:endParaRPr>
          </a:p>
          <a:p>
            <a:r>
              <a:rPr lang="en-US" b="1" dirty="0" smtClean="0">
                <a:solidFill>
                  <a:srgbClr val="0070C0"/>
                </a:solidFill>
                <a:latin typeface="Courier New"/>
                <a:ea typeface="ＭＳ Ｐゴシック" pitchFamily="1" charset="-128"/>
                <a:cs typeface="Courier New"/>
              </a:rPr>
              <a:t>&lt;</a:t>
            </a:r>
            <a:r>
              <a:rPr lang="en-US" b="1" dirty="0">
                <a:solidFill>
                  <a:srgbClr val="0070C0"/>
                </a:solidFill>
                <a:latin typeface="Courier New"/>
                <a:ea typeface="ＭＳ Ｐゴシック" pitchFamily="1" charset="-128"/>
                <a:cs typeface="Courier New"/>
              </a:rPr>
              <a:t>/p</a:t>
            </a:r>
            <a:r>
              <a:rPr lang="en-US" b="1" dirty="0" smtClean="0">
                <a:solidFill>
                  <a:srgbClr val="0070C0"/>
                </a:solidFill>
                <a:latin typeface="Courier New"/>
                <a:ea typeface="ＭＳ Ｐゴシック" pitchFamily="1" charset="-128"/>
                <a:cs typeface="Courier New"/>
              </a:rPr>
              <a:t>&gt;</a:t>
            </a:r>
            <a:endParaRPr lang="en-US" b="1" dirty="0" smtClean="0">
              <a:solidFill>
                <a:schemeClr val="tx1"/>
              </a:solidFill>
              <a:latin typeface="Courier New"/>
              <a:ea typeface="ＭＳ Ｐゴシック" pitchFamily="1" charset="-128"/>
              <a:cs typeface="Courier New"/>
            </a:endParaRPr>
          </a:p>
          <a:p>
            <a:r>
              <a:rPr lang="en-US" b="1" dirty="0" smtClean="0">
                <a:solidFill>
                  <a:schemeClr val="tx1"/>
                </a:solidFill>
                <a:latin typeface="Courier New"/>
                <a:ea typeface="ＭＳ Ｐゴシック" pitchFamily="1" charset="-128"/>
                <a:cs typeface="Courier New"/>
              </a:rPr>
              <a:t>...</a:t>
            </a:r>
            <a:endParaRPr lang="en-US" b="1" dirty="0">
              <a:solidFill>
                <a:schemeClr val="tx1"/>
              </a:solidFill>
              <a:latin typeface="Courier New"/>
              <a:ea typeface="ＭＳ Ｐゴシック" pitchFamily="1" charset="-128"/>
              <a:cs typeface="Courier New"/>
            </a:endParaRP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9464790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include_once</a:t>
            </a:r>
            <a:r>
              <a:rPr lang="fr-FR" dirty="0" smtClean="0">
                <a:ea typeface="ＭＳ Ｐゴシック" pitchFamily="34" charset="-128"/>
              </a:rPr>
              <a:t>() / </a:t>
            </a:r>
            <a:r>
              <a:rPr lang="fr-FR" dirty="0" err="1" smtClean="0">
                <a:ea typeface="ＭＳ Ｐゴシック" pitchFamily="34" charset="-128"/>
              </a:rPr>
              <a:t>require_once</a:t>
            </a:r>
            <a:r>
              <a:rPr lang="fr-FR" dirty="0" smtClean="0">
                <a:ea typeface="ＭＳ Ｐゴシック" pitchFamily="34" charset="-128"/>
              </a:rPr>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1201316"/>
            <a:ext cx="4392488" cy="208823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a:t>
            </a:r>
            <a:r>
              <a:rPr lang="fr-CH" b="1" dirty="0" smtClean="0">
                <a:solidFill>
                  <a:schemeClr val="tx1"/>
                </a:solidFill>
                <a:latin typeface="Courier New" charset="0"/>
              </a:rPr>
              <a:t>php </a:t>
            </a:r>
            <a:r>
              <a:rPr lang="fr-CH" b="1" dirty="0" smtClean="0">
                <a:solidFill>
                  <a:srgbClr val="479B8F"/>
                </a:solidFill>
                <a:latin typeface="Courier New" charset="0"/>
              </a:rPr>
              <a:t>// index.php </a:t>
            </a:r>
          </a:p>
          <a:p>
            <a:r>
              <a:rPr lang="fr-CH" b="1" dirty="0" smtClean="0">
                <a:solidFill>
                  <a:srgbClr val="0070C0"/>
                </a:solidFill>
                <a:latin typeface="Courier New" charset="0"/>
              </a:rPr>
              <a:t>  </a:t>
            </a:r>
            <a:r>
              <a:rPr lang="fr-CH" b="1" dirty="0">
                <a:solidFill>
                  <a:srgbClr val="0070C0"/>
                </a:solidFill>
                <a:latin typeface="Courier New" charset="0"/>
              </a:rPr>
              <a:t>require </a:t>
            </a:r>
            <a:r>
              <a:rPr lang="fr-CH" b="1" dirty="0">
                <a:solidFill>
                  <a:srgbClr val="00B050"/>
                </a:solidFill>
                <a:latin typeface="Courier New" charset="0"/>
              </a:rPr>
              <a:t>"script1.php"</a:t>
            </a:r>
            <a:r>
              <a:rPr lang="fr-CH" b="1" dirty="0">
                <a:latin typeface="Courier New" charset="0"/>
              </a:rPr>
              <a:t>;</a:t>
            </a:r>
          </a:p>
          <a:p>
            <a:r>
              <a:rPr lang="fr-CH" b="1" dirty="0">
                <a:latin typeface="Courier New" charset="0"/>
              </a:rPr>
              <a:t>  </a:t>
            </a:r>
            <a:r>
              <a:rPr lang="fr-CH" b="1" dirty="0">
                <a:solidFill>
                  <a:schemeClr val="tx1"/>
                </a:solidFill>
                <a:latin typeface="Courier New" charset="0"/>
              </a:rPr>
              <a:t>plop()</a:t>
            </a:r>
            <a:r>
              <a:rPr lang="fr-CH" b="1" dirty="0" smtClean="0">
                <a:solidFill>
                  <a:schemeClr val="tx1"/>
                </a:solidFill>
                <a:latin typeface="Courier New" charset="0"/>
              </a:rPr>
              <a:t>;</a:t>
            </a:r>
          </a:p>
          <a:p>
            <a:endParaRPr lang="fr-CH" b="1" dirty="0" smtClean="0">
              <a:latin typeface="Courier New" charset="0"/>
            </a:endParaRPr>
          </a:p>
          <a:p>
            <a:r>
              <a:rPr lang="fr-CH" b="1" dirty="0" smtClean="0">
                <a:latin typeface="Courier New" charset="0"/>
              </a:rPr>
              <a:t>  </a:t>
            </a:r>
            <a:r>
              <a:rPr lang="fr-CH" b="1" dirty="0">
                <a:solidFill>
                  <a:srgbClr val="0070C0"/>
                </a:solidFill>
                <a:latin typeface="Courier New" charset="0"/>
              </a:rPr>
              <a:t>require </a:t>
            </a:r>
            <a:r>
              <a:rPr lang="fr-CH" b="1" dirty="0">
                <a:solidFill>
                  <a:srgbClr val="00B050"/>
                </a:solidFill>
                <a:latin typeface="Courier New" charset="0"/>
              </a:rPr>
              <a:t>"script2.php"</a:t>
            </a:r>
            <a:r>
              <a:rPr lang="fr-CH" b="1" dirty="0">
                <a:latin typeface="Courier New" charset="0"/>
              </a:rPr>
              <a:t>;</a:t>
            </a:r>
          </a:p>
          <a:p>
            <a:r>
              <a:rPr lang="fr-CH" b="1" dirty="0">
                <a:latin typeface="Courier New" charset="0"/>
              </a:rPr>
              <a:t>  display(__FILE__)</a:t>
            </a:r>
            <a:r>
              <a:rPr lang="fr-CH" b="1" dirty="0" smtClean="0">
                <a:latin typeface="Courier New" charset="0"/>
              </a:rPr>
              <a:t>;</a:t>
            </a:r>
            <a:endParaRPr lang="fr-CH" b="1" dirty="0" smtClean="0">
              <a:solidFill>
                <a:srgbClr val="0070C0"/>
              </a:solidFill>
              <a:latin typeface="Courier New" charset="0"/>
            </a:endParaRPr>
          </a:p>
          <a:p>
            <a:r>
              <a:rPr lang="fr-CH" b="1" dirty="0" smtClean="0">
                <a:solidFill>
                  <a:schemeClr val="tx1"/>
                </a:solidFill>
                <a:latin typeface="Courier New" charset="0"/>
              </a:rPr>
              <a:t>?</a:t>
            </a:r>
            <a:r>
              <a:rPr lang="fr-CH" b="1" dirty="0">
                <a:solidFill>
                  <a:schemeClr val="tx1"/>
                </a:solidFill>
                <a:latin typeface="Courier New" charset="0"/>
              </a:rPr>
              <a:t>&gt;</a:t>
            </a:r>
          </a:p>
        </p:txBody>
      </p:sp>
      <p:sp>
        <p:nvSpPr>
          <p:cNvPr id="8" name="Rectangle à coins arrondis 4"/>
          <p:cNvSpPr/>
          <p:nvPr/>
        </p:nvSpPr>
        <p:spPr>
          <a:xfrm>
            <a:off x="4860032" y="1201316"/>
            <a:ext cx="3888432" cy="208823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a:t>
            </a:r>
            <a:r>
              <a:rPr lang="fr-CH" b="1" dirty="0" smtClean="0">
                <a:solidFill>
                  <a:schemeClr val="tx1"/>
                </a:solidFill>
                <a:latin typeface="Courier New" charset="0"/>
              </a:rPr>
              <a:t>php </a:t>
            </a:r>
            <a:r>
              <a:rPr lang="fr-CH" b="1" dirty="0">
                <a:solidFill>
                  <a:srgbClr val="479B8F"/>
                </a:solidFill>
                <a:latin typeface="Courier New" charset="0"/>
              </a:rPr>
              <a:t>// script1.php</a:t>
            </a:r>
            <a:r>
              <a:rPr lang="fr-CH" b="1" dirty="0" smtClean="0">
                <a:solidFill>
                  <a:srgbClr val="479B8F"/>
                </a:solidFill>
                <a:latin typeface="Courier New" charset="0"/>
              </a:rPr>
              <a:t> </a:t>
            </a:r>
            <a:endParaRPr lang="fr-CH" b="1" dirty="0">
              <a:solidFill>
                <a:srgbClr val="479B8F"/>
              </a:solidFill>
              <a:latin typeface="Courier New" charset="0"/>
            </a:endParaRPr>
          </a:p>
          <a:p>
            <a:r>
              <a:rPr lang="fr-CH" b="1" dirty="0">
                <a:solidFill>
                  <a:srgbClr val="0070C0"/>
                </a:solidFill>
                <a:latin typeface="Courier New" charset="0"/>
              </a:rPr>
              <a:t>  require </a:t>
            </a:r>
            <a:r>
              <a:rPr lang="fr-CH" b="1" dirty="0">
                <a:solidFill>
                  <a:srgbClr val="00B050"/>
                </a:solidFill>
                <a:latin typeface="Courier New" charset="0"/>
              </a:rPr>
              <a:t>"script2.php"</a:t>
            </a:r>
            <a:r>
              <a:rPr lang="fr-CH" b="1" dirty="0">
                <a:latin typeface="Courier New" charset="0"/>
              </a:rPr>
              <a:t>;</a:t>
            </a:r>
          </a:p>
          <a:p>
            <a:endParaRPr lang="fr-CH" b="1" dirty="0">
              <a:latin typeface="Courier New" charset="0"/>
            </a:endParaRPr>
          </a:p>
          <a:p>
            <a:r>
              <a:rPr lang="fr-CH" b="1" dirty="0">
                <a:latin typeface="Courier New" charset="0"/>
              </a:rPr>
              <a:t>  </a:t>
            </a:r>
            <a:r>
              <a:rPr lang="fr-CH" b="1" dirty="0">
                <a:solidFill>
                  <a:srgbClr val="0070C0"/>
                </a:solidFill>
                <a:latin typeface="Courier New" charset="0"/>
              </a:rPr>
              <a:t>function</a:t>
            </a:r>
            <a:r>
              <a:rPr lang="fr-CH" b="1" dirty="0">
                <a:solidFill>
                  <a:schemeClr val="tx1"/>
                </a:solidFill>
                <a:latin typeface="Courier New" charset="0"/>
              </a:rPr>
              <a:t> plop() {</a:t>
            </a:r>
          </a:p>
          <a:p>
            <a:r>
              <a:rPr lang="fr-CH" b="1" dirty="0" smtClean="0">
                <a:solidFill>
                  <a:schemeClr val="tx1"/>
                </a:solidFill>
                <a:latin typeface="Courier New" charset="0"/>
              </a:rPr>
              <a:t>   </a:t>
            </a:r>
            <a:r>
              <a:rPr lang="fr-CH" b="1" dirty="0">
                <a:solidFill>
                  <a:schemeClr val="tx1"/>
                </a:solidFill>
                <a:latin typeface="Courier New" charset="0"/>
              </a:rPr>
              <a:t>display(__FUNCTION__);</a:t>
            </a:r>
          </a:p>
          <a:p>
            <a:r>
              <a:rPr lang="fr-CH" b="1" dirty="0">
                <a:solidFill>
                  <a:schemeClr val="tx1"/>
                </a:solidFill>
                <a:latin typeface="Courier New" charset="0"/>
              </a:rPr>
              <a:t>  </a:t>
            </a:r>
            <a:r>
              <a:rPr lang="fr-CH" b="1" dirty="0" smtClean="0">
                <a:solidFill>
                  <a:schemeClr val="tx1"/>
                </a:solidFill>
                <a:latin typeface="Courier New" charset="0"/>
              </a:rPr>
              <a:t>}</a:t>
            </a:r>
            <a:endParaRPr lang="fr-CH" b="1" dirty="0">
              <a:solidFill>
                <a:schemeClr val="tx1"/>
              </a:solidFill>
              <a:latin typeface="Courier New" charset="0"/>
            </a:endParaRPr>
          </a:p>
          <a:p>
            <a:r>
              <a:rPr lang="fr-CH" b="1" dirty="0">
                <a:solidFill>
                  <a:schemeClr val="tx1"/>
                </a:solidFill>
                <a:latin typeface="Courier New" charset="0"/>
              </a:rPr>
              <a:t>?&gt;</a:t>
            </a:r>
          </a:p>
        </p:txBody>
      </p:sp>
      <p:sp>
        <p:nvSpPr>
          <p:cNvPr id="11" name="Rectangle à coins arrondis 4"/>
          <p:cNvSpPr/>
          <p:nvPr/>
        </p:nvSpPr>
        <p:spPr>
          <a:xfrm>
            <a:off x="4860032" y="3577580"/>
            <a:ext cx="3888432" cy="158417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a:t>
            </a:r>
            <a:r>
              <a:rPr lang="fr-CH" b="1" dirty="0" smtClean="0">
                <a:solidFill>
                  <a:schemeClr val="tx1"/>
                </a:solidFill>
                <a:latin typeface="Courier New" charset="0"/>
              </a:rPr>
              <a:t>php </a:t>
            </a:r>
            <a:r>
              <a:rPr lang="fr-CH" b="1" dirty="0">
                <a:solidFill>
                  <a:srgbClr val="479B8F"/>
                </a:solidFill>
                <a:latin typeface="Courier New" charset="0"/>
              </a:rPr>
              <a:t>// script2.php</a:t>
            </a:r>
            <a:r>
              <a:rPr lang="fr-CH" b="1" dirty="0" smtClean="0">
                <a:solidFill>
                  <a:srgbClr val="479B8F"/>
                </a:solidFill>
                <a:latin typeface="Courier New" charset="0"/>
              </a:rPr>
              <a:t> </a:t>
            </a:r>
            <a:endParaRPr lang="fr-CH" b="1" dirty="0">
              <a:solidFill>
                <a:srgbClr val="479B8F"/>
              </a:solidFill>
              <a:latin typeface="Courier New" charset="0"/>
            </a:endParaRPr>
          </a:p>
          <a:p>
            <a:r>
              <a:rPr lang="fr-CH" b="1" dirty="0">
                <a:latin typeface="Courier New" charset="0"/>
              </a:rPr>
              <a:t>  </a:t>
            </a:r>
            <a:r>
              <a:rPr lang="fr-CH" b="1" dirty="0">
                <a:solidFill>
                  <a:srgbClr val="0070C0"/>
                </a:solidFill>
                <a:latin typeface="Courier New" charset="0"/>
              </a:rPr>
              <a:t>function</a:t>
            </a:r>
            <a:r>
              <a:rPr lang="fr-CH" b="1" dirty="0">
                <a:solidFill>
                  <a:schemeClr val="tx1"/>
                </a:solidFill>
                <a:latin typeface="Courier New" charset="0"/>
              </a:rPr>
              <a:t> display($var) {</a:t>
            </a: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$var;</a:t>
            </a:r>
          </a:p>
          <a:p>
            <a:r>
              <a:rPr lang="fr-CH" b="1" dirty="0">
                <a:solidFill>
                  <a:schemeClr val="tx1"/>
                </a:solidFill>
                <a:latin typeface="Courier New" charset="0"/>
              </a:rPr>
              <a:t>  </a:t>
            </a:r>
            <a:r>
              <a:rPr lang="fr-CH" b="1" dirty="0" smtClean="0">
                <a:solidFill>
                  <a:schemeClr val="tx1"/>
                </a:solidFill>
                <a:latin typeface="Courier New" charset="0"/>
              </a:rPr>
              <a:t>}</a:t>
            </a:r>
            <a:endParaRPr lang="fr-CH" b="1" dirty="0">
              <a:solidFill>
                <a:schemeClr val="tx1"/>
              </a:solidFill>
              <a:latin typeface="Courier New" charset="0"/>
            </a:endParaRPr>
          </a:p>
          <a:p>
            <a:r>
              <a:rPr lang="fr-CH" b="1" dirty="0">
                <a:solidFill>
                  <a:schemeClr val="tx1"/>
                </a:solidFill>
                <a:latin typeface="Courier New" charset="0"/>
              </a:rPr>
              <a:t>?&gt;</a:t>
            </a:r>
          </a:p>
        </p:txBody>
      </p:sp>
      <p:sp>
        <p:nvSpPr>
          <p:cNvPr id="3" name="TextBox 2"/>
          <p:cNvSpPr txBox="1"/>
          <p:nvPr/>
        </p:nvSpPr>
        <p:spPr>
          <a:xfrm>
            <a:off x="179512" y="3577580"/>
            <a:ext cx="4242668" cy="1077218"/>
          </a:xfrm>
          <a:prstGeom prst="rect">
            <a:avLst/>
          </a:prstGeom>
          <a:noFill/>
        </p:spPr>
        <p:txBody>
          <a:bodyPr wrap="none" rtlCol="0">
            <a:spAutoFit/>
          </a:bodyPr>
          <a:lstStyle/>
          <a:p>
            <a:r>
              <a:rPr lang="en-US" sz="3200" dirty="0" smtClean="0">
                <a:latin typeface="+mn-lt"/>
              </a:rPr>
              <a:t>What’s happening when </a:t>
            </a:r>
            <a:br>
              <a:rPr lang="en-US" sz="3200" dirty="0" smtClean="0">
                <a:latin typeface="+mn-lt"/>
              </a:rPr>
            </a:br>
            <a:r>
              <a:rPr lang="en-US" sz="3200" i="1" dirty="0" err="1" smtClean="0">
                <a:latin typeface="+mn-lt"/>
              </a:rPr>
              <a:t>index.php</a:t>
            </a:r>
            <a:r>
              <a:rPr lang="en-US" sz="3200" dirty="0" smtClean="0">
                <a:latin typeface="+mn-lt"/>
              </a:rPr>
              <a:t> is executed?</a:t>
            </a:r>
            <a:endParaRPr lang="en-US" sz="3200" dirty="0">
              <a:latin typeface="+mn-lt"/>
            </a:endParaRPr>
          </a:p>
        </p:txBody>
      </p:sp>
    </p:spTree>
    <p:extLst>
      <p:ext uri="{BB962C8B-B14F-4D97-AF65-F5344CB8AC3E}">
        <p14:creationId xmlns:p14="http://schemas.microsoft.com/office/powerpoint/2010/main" val="67721420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a:ea typeface="ＭＳ Ｐゴシック" pitchFamily="34" charset="-128"/>
              </a:rPr>
              <a:t>include_once</a:t>
            </a:r>
            <a:r>
              <a:rPr lang="fr-FR" dirty="0">
                <a:ea typeface="ＭＳ Ｐゴシック" pitchFamily="34" charset="-128"/>
              </a:rPr>
              <a:t>() / </a:t>
            </a:r>
            <a:r>
              <a:rPr lang="fr-FR" dirty="0" err="1">
                <a:ea typeface="ＭＳ Ｐゴシック" pitchFamily="34" charset="-128"/>
              </a:rPr>
              <a:t>require_once</a:t>
            </a:r>
            <a:r>
              <a:rPr lang="fr-FR" dirty="0">
                <a:ea typeface="ＭＳ Ｐゴシック" pitchFamily="34" charset="-128"/>
              </a:rPr>
              <a:t>()</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This </a:t>
            </a:r>
            <a:r>
              <a:rPr lang="fr-FR" sz="3200" dirty="0" err="1" smtClean="0"/>
              <a:t>error</a:t>
            </a:r>
            <a:r>
              <a:rPr lang="fr-FR" sz="3200" dirty="0" smtClean="0"/>
              <a:t> </a:t>
            </a:r>
            <a:r>
              <a:rPr lang="fr-FR" sz="3200" dirty="0" err="1" smtClean="0"/>
              <a:t>happens</a:t>
            </a:r>
            <a:r>
              <a:rPr lang="fr-FR" sz="3200" dirty="0" smtClean="0"/>
              <a:t>:</a:t>
            </a:r>
          </a:p>
          <a:p>
            <a:pPr eaLnBrk="1" hangingPunct="1">
              <a:spcBef>
                <a:spcPts val="620"/>
              </a:spcBef>
            </a:pPr>
            <a:endParaRPr lang="fr-FR" sz="3200" dirty="0">
              <a:cs typeface="Courier New"/>
            </a:endParaRPr>
          </a:p>
          <a:p>
            <a:pPr eaLnBrk="1" hangingPunct="1">
              <a:spcBef>
                <a:spcPts val="620"/>
              </a:spcBef>
            </a:pPr>
            <a:endParaRPr lang="fr-FR" sz="3200" dirty="0" smtClean="0">
              <a:cs typeface="Courier New"/>
            </a:endParaRPr>
          </a:p>
          <a:p>
            <a:pPr eaLnBrk="1" hangingPunct="1">
              <a:spcBef>
                <a:spcPts val="620"/>
              </a:spcBef>
            </a:pPr>
            <a:r>
              <a:rPr lang="fr-FR" sz="3200" dirty="0" err="1" smtClean="0">
                <a:cs typeface="Courier New"/>
              </a:rPr>
              <a:t>Why</a:t>
            </a:r>
            <a:r>
              <a:rPr lang="fr-FR" sz="3200" dirty="0" smtClean="0">
                <a:cs typeface="Courier New"/>
              </a:rPr>
              <a:t>?</a:t>
            </a:r>
          </a:p>
          <a:p>
            <a:pPr lvl="1" eaLnBrk="1" hangingPunct="1">
              <a:spcBef>
                <a:spcPts val="620"/>
              </a:spcBef>
            </a:pPr>
            <a:r>
              <a:rPr lang="fr-FR" sz="2800" dirty="0" err="1" smtClean="0">
                <a:cs typeface="Courier New"/>
              </a:rPr>
              <a:t>Because</a:t>
            </a:r>
            <a:r>
              <a:rPr lang="fr-FR" sz="2800" dirty="0" smtClean="0">
                <a:cs typeface="Courier New"/>
              </a:rPr>
              <a:t> the « script2.php » file </a:t>
            </a:r>
            <a:r>
              <a:rPr lang="fr-FR" sz="2800" dirty="0" err="1" smtClean="0">
                <a:cs typeface="Courier New"/>
              </a:rPr>
              <a:t>is</a:t>
            </a:r>
            <a:r>
              <a:rPr lang="fr-FR" sz="2800" dirty="0" smtClean="0">
                <a:cs typeface="Courier New"/>
              </a:rPr>
              <a:t> </a:t>
            </a:r>
            <a:r>
              <a:rPr lang="fr-FR" sz="2800" dirty="0" err="1" smtClean="0">
                <a:cs typeface="Courier New"/>
              </a:rPr>
              <a:t>included</a:t>
            </a:r>
            <a:r>
              <a:rPr lang="fr-FR" sz="2800" dirty="0" smtClean="0">
                <a:cs typeface="Courier New"/>
              </a:rPr>
              <a:t> </a:t>
            </a:r>
            <a:r>
              <a:rPr lang="fr-FR" sz="2800" dirty="0" err="1" smtClean="0">
                <a:cs typeface="Courier New"/>
              </a:rPr>
              <a:t>twice</a:t>
            </a:r>
            <a:r>
              <a:rPr lang="fr-FR" sz="2800" dirty="0" smtClean="0">
                <a:cs typeface="Courier New"/>
              </a:rPr>
              <a:t>!</a:t>
            </a:r>
          </a:p>
          <a:p>
            <a:pPr eaLnBrk="1" hangingPunct="1">
              <a:spcBef>
                <a:spcPts val="620"/>
              </a:spcBef>
            </a:pPr>
            <a:r>
              <a:rPr lang="fr-FR" sz="3200" dirty="0" smtClean="0">
                <a:cs typeface="Courier New"/>
              </a:rPr>
              <a:t>How to </a:t>
            </a:r>
            <a:r>
              <a:rPr lang="fr-FR" sz="3200" dirty="0" err="1" smtClean="0">
                <a:cs typeface="Courier New"/>
              </a:rPr>
              <a:t>fix</a:t>
            </a:r>
            <a:r>
              <a:rPr lang="fr-FR" sz="3200" dirty="0" smtClean="0">
                <a:cs typeface="Courier New"/>
              </a:rPr>
              <a:t> the </a:t>
            </a:r>
            <a:r>
              <a:rPr lang="fr-FR" sz="3200" dirty="0" err="1" smtClean="0">
                <a:cs typeface="Courier New"/>
              </a:rPr>
              <a:t>problem</a:t>
            </a:r>
            <a:r>
              <a:rPr lang="fr-FR" sz="3200" dirty="0" smtClean="0">
                <a:cs typeface="Courier New"/>
              </a:rPr>
              <a:t>?</a:t>
            </a:r>
          </a:p>
          <a:p>
            <a:pPr lvl="1" eaLnBrk="1" hangingPunct="1">
              <a:spcBef>
                <a:spcPts val="620"/>
              </a:spcBef>
            </a:pPr>
            <a:r>
              <a:rPr lang="fr-FR" sz="2800" dirty="0" smtClean="0">
                <a:cs typeface="Courier New"/>
              </a:rPr>
              <a:t>Use </a:t>
            </a:r>
            <a:r>
              <a:rPr lang="fr-FR" sz="2800" dirty="0" err="1" smtClean="0">
                <a:latin typeface="Courier New"/>
                <a:cs typeface="Courier New"/>
              </a:rPr>
              <a:t>include_once</a:t>
            </a:r>
            <a:r>
              <a:rPr lang="fr-FR" sz="2800" dirty="0" smtClean="0">
                <a:latin typeface="Courier New"/>
                <a:cs typeface="Courier New"/>
              </a:rPr>
              <a:t>()</a:t>
            </a:r>
            <a:r>
              <a:rPr lang="fr-FR" sz="2800" dirty="0" smtClean="0">
                <a:cs typeface="Courier New"/>
              </a:rPr>
              <a:t> or </a:t>
            </a:r>
            <a:r>
              <a:rPr lang="fr-FR" sz="2800" dirty="0" err="1" smtClean="0">
                <a:latin typeface="Courier New"/>
                <a:cs typeface="Courier New"/>
              </a:rPr>
              <a:t>require_once</a:t>
            </a:r>
            <a:r>
              <a:rPr lang="fr-FR" sz="2800" dirty="0" smtClean="0">
                <a:latin typeface="Courier New"/>
                <a:cs typeface="Courier New"/>
              </a:rPr>
              <a:t>()</a:t>
            </a:r>
            <a:endParaRPr lang="fr-FR" sz="28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utoShape 8"/>
          <p:cNvSpPr>
            <a:spLocks noChangeArrowheads="1"/>
          </p:cNvSpPr>
          <p:nvPr/>
        </p:nvSpPr>
        <p:spPr bwMode="auto">
          <a:xfrm>
            <a:off x="952500" y="1722884"/>
            <a:ext cx="7239000" cy="990600"/>
          </a:xfrm>
          <a:prstGeom prst="flowChartProcess">
            <a:avLst/>
          </a:prstGeom>
          <a:solidFill>
            <a:srgbClr val="DAE6F0"/>
          </a:solidFill>
          <a:ln w="12700">
            <a:solidFill>
              <a:schemeClr val="tx1"/>
            </a:solidFill>
            <a:miter lim="800000"/>
            <a:headEnd/>
            <a:tailEnd/>
          </a:ln>
        </p:spPr>
        <p:txBody>
          <a:bodyPr/>
          <a:lstStyle/>
          <a:p>
            <a:r>
              <a:rPr lang="en-US" b="1" dirty="0">
                <a:solidFill>
                  <a:srgbClr val="4D4D4D"/>
                </a:solidFill>
                <a:latin typeface="Courier New" charset="0"/>
              </a:rPr>
              <a:t>Fatal error: Cannot </a:t>
            </a:r>
            <a:r>
              <a:rPr lang="en-US" b="1" dirty="0" err="1">
                <a:solidFill>
                  <a:srgbClr val="4D4D4D"/>
                </a:solidFill>
                <a:latin typeface="Courier New" charset="0"/>
              </a:rPr>
              <a:t>redeclare</a:t>
            </a:r>
            <a:r>
              <a:rPr lang="en-US" b="1" dirty="0">
                <a:solidFill>
                  <a:srgbClr val="4D4D4D"/>
                </a:solidFill>
                <a:latin typeface="Courier New" charset="0"/>
              </a:rPr>
              <a:t> display() (previously declared in /Users/derf4002/Sites/script2.php</a:t>
            </a:r>
            <a:r>
              <a:rPr lang="en-US" b="1" dirty="0" smtClean="0">
                <a:solidFill>
                  <a:srgbClr val="4D4D4D"/>
                </a:solidFill>
                <a:latin typeface="Courier New" charset="0"/>
              </a:rPr>
              <a:t>:4) </a:t>
            </a:r>
            <a:r>
              <a:rPr lang="en-US" b="1" dirty="0">
                <a:solidFill>
                  <a:srgbClr val="4D4D4D"/>
                </a:solidFill>
                <a:latin typeface="Courier New" charset="0"/>
              </a:rPr>
              <a:t>in /Users/derf4002/Sites/script2.php on line 5</a:t>
            </a:r>
          </a:p>
        </p:txBody>
      </p:sp>
    </p:spTree>
    <p:extLst>
      <p:ext uri="{BB962C8B-B14F-4D97-AF65-F5344CB8AC3E}">
        <p14:creationId xmlns:p14="http://schemas.microsoft.com/office/powerpoint/2010/main" val="29828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include_once</a:t>
            </a:r>
            <a:r>
              <a:rPr lang="fr-FR" dirty="0" smtClean="0">
                <a:ea typeface="ＭＳ Ｐゴシック" pitchFamily="34" charset="-128"/>
              </a:rPr>
              <a:t>() / </a:t>
            </a:r>
            <a:r>
              <a:rPr lang="fr-FR" dirty="0" err="1" smtClean="0">
                <a:ea typeface="ＭＳ Ｐゴシック" pitchFamily="34" charset="-128"/>
              </a:rPr>
              <a:t>require_once</a:t>
            </a:r>
            <a:r>
              <a:rPr lang="fr-FR" dirty="0" smtClean="0">
                <a:ea typeface="ＭＳ Ｐゴシック" pitchFamily="34" charset="-128"/>
              </a:rPr>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Inclusion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1201316"/>
            <a:ext cx="4392488" cy="208823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&lt;?</a:t>
            </a:r>
            <a:r>
              <a:rPr lang="fr-CH" b="1" dirty="0" err="1">
                <a:solidFill>
                  <a:schemeClr val="tx1"/>
                </a:solidFill>
                <a:latin typeface="Courier New" charset="0"/>
              </a:rPr>
              <a:t>php</a:t>
            </a:r>
            <a:r>
              <a:rPr lang="fr-CH" b="1" dirty="0">
                <a:solidFill>
                  <a:schemeClr val="tx1"/>
                </a:solidFill>
                <a:latin typeface="Courier New" charset="0"/>
              </a:rPr>
              <a:t> </a:t>
            </a:r>
            <a:r>
              <a:rPr lang="fr-CH" b="1" dirty="0">
                <a:solidFill>
                  <a:srgbClr val="479B8F"/>
                </a:solidFill>
                <a:latin typeface="Courier New" charset="0"/>
              </a:rPr>
              <a:t>// </a:t>
            </a:r>
            <a:r>
              <a:rPr lang="fr-CH" b="1" dirty="0" err="1">
                <a:solidFill>
                  <a:srgbClr val="479B8F"/>
                </a:solidFill>
                <a:latin typeface="Courier New" charset="0"/>
              </a:rPr>
              <a:t>index.php</a:t>
            </a:r>
            <a:r>
              <a:rPr lang="fr-CH" b="1" dirty="0">
                <a:solidFill>
                  <a:srgbClr val="479B8F"/>
                </a:solidFill>
                <a:latin typeface="Courier New" charset="0"/>
              </a:rPr>
              <a:t> </a:t>
            </a:r>
          </a:p>
          <a:p>
            <a:r>
              <a:rPr lang="fr-CH" b="1" dirty="0">
                <a:solidFill>
                  <a:srgbClr val="0070C0"/>
                </a:solidFill>
                <a:latin typeface="Courier New" charset="0"/>
              </a:rPr>
              <a:t>  </a:t>
            </a:r>
            <a:r>
              <a:rPr lang="fr-CH" b="1" dirty="0" err="1">
                <a:solidFill>
                  <a:srgbClr val="0070C0"/>
                </a:solidFill>
                <a:latin typeface="Courier New" charset="0"/>
              </a:rPr>
              <a:t>require</a:t>
            </a:r>
            <a:r>
              <a:rPr lang="fr-CH" b="1" dirty="0">
                <a:solidFill>
                  <a:srgbClr val="0070C0"/>
                </a:solidFill>
                <a:latin typeface="Courier New" charset="0"/>
              </a:rPr>
              <a:t> </a:t>
            </a:r>
            <a:r>
              <a:rPr lang="fr-CH" b="1" dirty="0">
                <a:solidFill>
                  <a:srgbClr val="00B050"/>
                </a:solidFill>
                <a:latin typeface="Courier New" charset="0"/>
              </a:rPr>
              <a:t>"script1.php"</a:t>
            </a:r>
            <a:r>
              <a:rPr lang="fr-CH" b="1" dirty="0">
                <a:latin typeface="Courier New" charset="0"/>
              </a:rPr>
              <a:t>;</a:t>
            </a:r>
          </a:p>
          <a:p>
            <a:r>
              <a:rPr lang="fr-CH" b="1" dirty="0">
                <a:latin typeface="Courier New" charset="0"/>
              </a:rPr>
              <a:t>  </a:t>
            </a:r>
            <a:r>
              <a:rPr lang="fr-CH" b="1" dirty="0" err="1">
                <a:solidFill>
                  <a:schemeClr val="tx1"/>
                </a:solidFill>
                <a:latin typeface="Courier New" charset="0"/>
              </a:rPr>
              <a:t>plop</a:t>
            </a:r>
            <a:r>
              <a:rPr lang="fr-CH" b="1" dirty="0">
                <a:solidFill>
                  <a:schemeClr val="tx1"/>
                </a:solidFill>
                <a:latin typeface="Courier New" charset="0"/>
              </a:rPr>
              <a:t>();</a:t>
            </a:r>
          </a:p>
          <a:p>
            <a:endParaRPr lang="fr-CH" b="1" dirty="0">
              <a:latin typeface="Courier New" charset="0"/>
            </a:endParaRPr>
          </a:p>
          <a:p>
            <a:r>
              <a:rPr lang="fr-CH" b="1" dirty="0">
                <a:latin typeface="Courier New" charset="0"/>
              </a:rPr>
              <a:t>  </a:t>
            </a:r>
            <a:r>
              <a:rPr lang="fr-CH" b="1" dirty="0" err="1" smtClean="0">
                <a:solidFill>
                  <a:srgbClr val="0070C0"/>
                </a:solidFill>
                <a:latin typeface="Courier New" charset="0"/>
              </a:rPr>
              <a:t>require_once</a:t>
            </a:r>
            <a:r>
              <a:rPr lang="fr-CH" b="1" dirty="0" smtClean="0">
                <a:solidFill>
                  <a:srgbClr val="0070C0"/>
                </a:solidFill>
                <a:latin typeface="Courier New" charset="0"/>
              </a:rPr>
              <a:t> </a:t>
            </a:r>
            <a:r>
              <a:rPr lang="fr-CH" b="1" dirty="0">
                <a:solidFill>
                  <a:srgbClr val="00B050"/>
                </a:solidFill>
                <a:latin typeface="Courier New" charset="0"/>
              </a:rPr>
              <a:t>"script2.php"</a:t>
            </a:r>
            <a:r>
              <a:rPr lang="fr-CH" b="1" dirty="0">
                <a:latin typeface="Courier New" charset="0"/>
              </a:rPr>
              <a:t>;</a:t>
            </a:r>
          </a:p>
          <a:p>
            <a:r>
              <a:rPr lang="fr-CH" b="1" dirty="0">
                <a:latin typeface="Courier New" charset="0"/>
              </a:rPr>
              <a:t>  display(__FILE__);</a:t>
            </a:r>
            <a:endParaRPr lang="fr-CH" b="1" dirty="0">
              <a:solidFill>
                <a:srgbClr val="0070C0"/>
              </a:solidFill>
              <a:latin typeface="Courier New" charset="0"/>
            </a:endParaRPr>
          </a:p>
          <a:p>
            <a:r>
              <a:rPr lang="fr-CH" b="1" dirty="0">
                <a:solidFill>
                  <a:schemeClr val="tx1"/>
                </a:solidFill>
                <a:latin typeface="Courier New" charset="0"/>
              </a:rPr>
              <a:t>?&gt;</a:t>
            </a:r>
          </a:p>
        </p:txBody>
      </p:sp>
      <p:sp>
        <p:nvSpPr>
          <p:cNvPr id="8" name="Rectangle à coins arrondis 4"/>
          <p:cNvSpPr/>
          <p:nvPr/>
        </p:nvSpPr>
        <p:spPr>
          <a:xfrm>
            <a:off x="4860032" y="1201316"/>
            <a:ext cx="3888432" cy="208823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&lt;?</a:t>
            </a:r>
            <a:r>
              <a:rPr lang="fr-CH" b="1" dirty="0" err="1">
                <a:solidFill>
                  <a:schemeClr val="tx1"/>
                </a:solidFill>
                <a:latin typeface="Courier New" charset="0"/>
              </a:rPr>
              <a:t>php</a:t>
            </a:r>
            <a:r>
              <a:rPr lang="fr-CH" b="1" dirty="0">
                <a:solidFill>
                  <a:schemeClr val="tx1"/>
                </a:solidFill>
                <a:latin typeface="Courier New" charset="0"/>
              </a:rPr>
              <a:t> </a:t>
            </a:r>
            <a:r>
              <a:rPr lang="fr-CH" b="1" dirty="0">
                <a:solidFill>
                  <a:srgbClr val="479B8F"/>
                </a:solidFill>
                <a:latin typeface="Courier New" charset="0"/>
              </a:rPr>
              <a:t>// script1.php </a:t>
            </a:r>
          </a:p>
          <a:p>
            <a:r>
              <a:rPr lang="fr-CH" b="1" dirty="0">
                <a:solidFill>
                  <a:srgbClr val="0070C0"/>
                </a:solidFill>
                <a:latin typeface="Courier New" charset="0"/>
              </a:rPr>
              <a:t>  </a:t>
            </a:r>
            <a:r>
              <a:rPr lang="fr-CH" b="1" dirty="0" err="1">
                <a:solidFill>
                  <a:srgbClr val="0070C0"/>
                </a:solidFill>
                <a:latin typeface="Courier New" charset="0"/>
              </a:rPr>
              <a:t>require</a:t>
            </a:r>
            <a:r>
              <a:rPr lang="fr-CH" b="1" dirty="0">
                <a:solidFill>
                  <a:srgbClr val="0070C0"/>
                </a:solidFill>
                <a:latin typeface="Courier New" charset="0"/>
              </a:rPr>
              <a:t> </a:t>
            </a:r>
            <a:r>
              <a:rPr lang="fr-CH" b="1" dirty="0">
                <a:solidFill>
                  <a:srgbClr val="00B050"/>
                </a:solidFill>
                <a:latin typeface="Courier New" charset="0"/>
              </a:rPr>
              <a:t>"script2.php"</a:t>
            </a:r>
            <a:r>
              <a:rPr lang="fr-CH" b="1" dirty="0">
                <a:latin typeface="Courier New" charset="0"/>
              </a:rPr>
              <a:t>;</a:t>
            </a:r>
          </a:p>
          <a:p>
            <a:endParaRPr lang="fr-CH" b="1" dirty="0">
              <a:latin typeface="Courier New" charset="0"/>
            </a:endParaRPr>
          </a:p>
          <a:p>
            <a:r>
              <a:rPr lang="fr-CH" b="1" dirty="0">
                <a:latin typeface="Courier New" charset="0"/>
              </a:rPr>
              <a:t>  </a:t>
            </a:r>
            <a:r>
              <a:rPr lang="fr-CH" b="1" dirty="0" err="1">
                <a:solidFill>
                  <a:srgbClr val="0070C0"/>
                </a:solidFill>
                <a:latin typeface="Courier New" charset="0"/>
              </a:rPr>
              <a:t>function</a:t>
            </a:r>
            <a:r>
              <a:rPr lang="fr-CH" b="1" dirty="0">
                <a:solidFill>
                  <a:schemeClr val="tx1"/>
                </a:solidFill>
                <a:latin typeface="Courier New" charset="0"/>
              </a:rPr>
              <a:t> </a:t>
            </a:r>
            <a:r>
              <a:rPr lang="fr-CH" b="1" dirty="0" err="1">
                <a:solidFill>
                  <a:schemeClr val="tx1"/>
                </a:solidFill>
                <a:latin typeface="Courier New" charset="0"/>
              </a:rPr>
              <a:t>plop</a:t>
            </a:r>
            <a:r>
              <a:rPr lang="fr-CH" b="1" dirty="0">
                <a:solidFill>
                  <a:schemeClr val="tx1"/>
                </a:solidFill>
                <a:latin typeface="Courier New" charset="0"/>
              </a:rPr>
              <a:t>() {</a:t>
            </a:r>
          </a:p>
          <a:p>
            <a:r>
              <a:rPr lang="fr-CH" b="1" dirty="0">
                <a:solidFill>
                  <a:schemeClr val="tx1"/>
                </a:solidFill>
                <a:latin typeface="Courier New" charset="0"/>
              </a:rPr>
              <a:t>   display(__FUNCTION__);</a:t>
            </a:r>
          </a:p>
          <a:p>
            <a:r>
              <a:rPr lang="fr-CH" b="1" dirty="0">
                <a:solidFill>
                  <a:schemeClr val="tx1"/>
                </a:solidFill>
                <a:latin typeface="Courier New" charset="0"/>
              </a:rPr>
              <a:t>  }</a:t>
            </a:r>
          </a:p>
          <a:p>
            <a:r>
              <a:rPr lang="fr-CH" b="1" dirty="0">
                <a:solidFill>
                  <a:schemeClr val="tx1"/>
                </a:solidFill>
                <a:latin typeface="Courier New" charset="0"/>
              </a:rPr>
              <a:t>?&gt;</a:t>
            </a:r>
          </a:p>
        </p:txBody>
      </p:sp>
      <p:sp>
        <p:nvSpPr>
          <p:cNvPr id="11" name="Rectangle à coins arrondis 4"/>
          <p:cNvSpPr/>
          <p:nvPr/>
        </p:nvSpPr>
        <p:spPr>
          <a:xfrm>
            <a:off x="4860032" y="3577580"/>
            <a:ext cx="3888432" cy="158417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&lt;?</a:t>
            </a:r>
            <a:r>
              <a:rPr lang="fr-CH" b="1" dirty="0" err="1">
                <a:solidFill>
                  <a:schemeClr val="tx1"/>
                </a:solidFill>
                <a:latin typeface="Courier New" charset="0"/>
              </a:rPr>
              <a:t>php</a:t>
            </a:r>
            <a:r>
              <a:rPr lang="fr-CH" b="1" dirty="0">
                <a:solidFill>
                  <a:schemeClr val="tx1"/>
                </a:solidFill>
                <a:latin typeface="Courier New" charset="0"/>
              </a:rPr>
              <a:t> </a:t>
            </a:r>
            <a:r>
              <a:rPr lang="fr-CH" b="1" dirty="0">
                <a:solidFill>
                  <a:srgbClr val="479B8F"/>
                </a:solidFill>
                <a:latin typeface="Courier New" charset="0"/>
              </a:rPr>
              <a:t>// script2.php </a:t>
            </a:r>
          </a:p>
          <a:p>
            <a:r>
              <a:rPr lang="fr-CH" b="1" dirty="0">
                <a:latin typeface="Courier New" charset="0"/>
              </a:rPr>
              <a:t>  </a:t>
            </a:r>
            <a:r>
              <a:rPr lang="fr-CH" b="1" dirty="0" err="1">
                <a:solidFill>
                  <a:srgbClr val="0070C0"/>
                </a:solidFill>
                <a:latin typeface="Courier New" charset="0"/>
              </a:rPr>
              <a:t>function</a:t>
            </a:r>
            <a:r>
              <a:rPr lang="fr-CH" b="1" dirty="0">
                <a:solidFill>
                  <a:schemeClr val="tx1"/>
                </a:solidFill>
                <a:latin typeface="Courier New" charset="0"/>
              </a:rPr>
              <a:t> display($var) {</a:t>
            </a:r>
          </a:p>
          <a:p>
            <a:r>
              <a:rPr lang="fr-CH" b="1" dirty="0">
                <a:solidFill>
                  <a:schemeClr val="tx1"/>
                </a:solidFill>
                <a:latin typeface="Courier New" charset="0"/>
              </a:rPr>
              <a:t>    </a:t>
            </a:r>
            <a:r>
              <a:rPr lang="fr-CH" b="1" dirty="0" err="1">
                <a:solidFill>
                  <a:srgbClr val="0070C0"/>
                </a:solidFill>
                <a:latin typeface="Courier New" charset="0"/>
              </a:rPr>
              <a:t>echo</a:t>
            </a:r>
            <a:r>
              <a:rPr lang="fr-CH" b="1" dirty="0">
                <a:solidFill>
                  <a:schemeClr val="tx1"/>
                </a:solidFill>
                <a:latin typeface="Courier New" charset="0"/>
              </a:rPr>
              <a:t> $var;</a:t>
            </a:r>
          </a:p>
          <a:p>
            <a:r>
              <a:rPr lang="fr-CH" b="1" dirty="0">
                <a:solidFill>
                  <a:schemeClr val="tx1"/>
                </a:solidFill>
                <a:latin typeface="Courier New" charset="0"/>
              </a:rPr>
              <a:t>  }</a:t>
            </a:r>
          </a:p>
          <a:p>
            <a:r>
              <a:rPr lang="fr-CH" b="1" dirty="0">
                <a:solidFill>
                  <a:schemeClr val="tx1"/>
                </a:solidFill>
                <a:latin typeface="Courier New" charset="0"/>
              </a:rPr>
              <a:t>?&gt;</a:t>
            </a:r>
          </a:p>
        </p:txBody>
      </p:sp>
      <p:sp>
        <p:nvSpPr>
          <p:cNvPr id="3" name="TextBox 2"/>
          <p:cNvSpPr txBox="1"/>
          <p:nvPr/>
        </p:nvSpPr>
        <p:spPr>
          <a:xfrm>
            <a:off x="179512" y="3577580"/>
            <a:ext cx="4375717" cy="1077218"/>
          </a:xfrm>
          <a:prstGeom prst="rect">
            <a:avLst/>
          </a:prstGeom>
          <a:noFill/>
        </p:spPr>
        <p:txBody>
          <a:bodyPr wrap="none" rtlCol="0">
            <a:spAutoFit/>
          </a:bodyPr>
          <a:lstStyle/>
          <a:p>
            <a:r>
              <a:rPr lang="en-US" sz="3200" dirty="0" smtClean="0">
                <a:latin typeface="+mn-lt"/>
              </a:rPr>
              <a:t>Here is a working version</a:t>
            </a:r>
          </a:p>
          <a:p>
            <a:r>
              <a:rPr lang="en-US" sz="3200" dirty="0">
                <a:latin typeface="+mn-lt"/>
              </a:rPr>
              <a:t>o</a:t>
            </a:r>
            <a:r>
              <a:rPr lang="en-US" sz="3200" dirty="0" smtClean="0">
                <a:latin typeface="+mn-lt"/>
              </a:rPr>
              <a:t>f the previous scripts</a:t>
            </a:r>
            <a:endParaRPr lang="en-US" sz="3200" dirty="0">
              <a:latin typeface="+mn-lt"/>
            </a:endParaRPr>
          </a:p>
        </p:txBody>
      </p:sp>
    </p:spTree>
    <p:extLst>
      <p:ext uri="{BB962C8B-B14F-4D97-AF65-F5344CB8AC3E}">
        <p14:creationId xmlns:p14="http://schemas.microsoft.com/office/powerpoint/2010/main" val="5903122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73357525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Files manipulation</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9" name="Picture 8"/>
          <p:cNvPicPr>
            <a:picLocks noChangeAspect="1"/>
          </p:cNvPicPr>
          <p:nvPr/>
        </p:nvPicPr>
        <p:blipFill>
          <a:blip r:embed="rId2"/>
          <a:stretch>
            <a:fillRect/>
          </a:stretch>
        </p:blipFill>
        <p:spPr>
          <a:xfrm>
            <a:off x="5868144" y="2713484"/>
            <a:ext cx="2986468" cy="1993404"/>
          </a:xfrm>
          <a:prstGeom prst="rect">
            <a:avLst/>
          </a:prstGeom>
        </p:spPr>
      </p:pic>
    </p:spTree>
    <p:extLst>
      <p:ext uri="{BB962C8B-B14F-4D97-AF65-F5344CB8AC3E}">
        <p14:creationId xmlns:p14="http://schemas.microsoft.com/office/powerpoint/2010/main" val="1242771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Check file existence</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CH" sz="3200" dirty="0" smtClean="0">
                <a:latin typeface="Courier New" charset="0"/>
              </a:rPr>
              <a:t>file_exists</a:t>
            </a:r>
            <a:r>
              <a:rPr lang="fr-CH" sz="3200" dirty="0">
                <a:latin typeface="Courier New" charset="0"/>
              </a:rPr>
              <a:t>()</a:t>
            </a:r>
            <a:r>
              <a:rPr lang="fr-CH" sz="3200" b="1" dirty="0">
                <a:solidFill>
                  <a:srgbClr val="336699"/>
                </a:solidFill>
                <a:latin typeface="Courier New" charset="0"/>
              </a:rPr>
              <a:t> </a:t>
            </a:r>
            <a:r>
              <a:rPr lang="fr-FR" sz="3200" dirty="0" err="1"/>
              <a:t>checks</a:t>
            </a:r>
            <a:r>
              <a:rPr lang="fr-FR" sz="3200" dirty="0"/>
              <a:t> </a:t>
            </a:r>
            <a:r>
              <a:rPr lang="fr-FR" sz="3200" dirty="0" err="1"/>
              <a:t>whether</a:t>
            </a:r>
            <a:r>
              <a:rPr lang="fr-FR" sz="3200" dirty="0"/>
              <a:t> a file or directory </a:t>
            </a:r>
            <a:r>
              <a:rPr lang="fr-FR" sz="3200" dirty="0" err="1"/>
              <a:t>exists</a:t>
            </a:r>
            <a:endParaRPr lang="fr-FR" sz="28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2353444"/>
            <a:ext cx="8785225" cy="187220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a:t>
            </a:r>
            <a:r>
              <a:rPr lang="fr-CH" b="1" dirty="0">
                <a:solidFill>
                  <a:schemeClr val="tx1"/>
                </a:solidFill>
                <a:latin typeface="Courier New" charset="0"/>
              </a:rPr>
              <a:t>file = </a:t>
            </a:r>
            <a:r>
              <a:rPr lang="fr-CH" b="1" dirty="0">
                <a:solidFill>
                  <a:srgbClr val="00B050"/>
                </a:solidFill>
                <a:latin typeface="Courier New" charset="0"/>
              </a:rPr>
              <a:t>"file.txt"</a:t>
            </a:r>
            <a:r>
              <a:rPr lang="fr-CH" b="1" dirty="0">
                <a:solidFill>
                  <a:schemeClr val="tx1"/>
                </a:solidFill>
                <a:latin typeface="Courier New" charset="0"/>
              </a:rPr>
              <a:t>;</a:t>
            </a:r>
          </a:p>
          <a:p>
            <a:r>
              <a:rPr lang="fr-CH" b="1" dirty="0" smtClean="0">
                <a:solidFill>
                  <a:srgbClr val="0070C0"/>
                </a:solidFill>
                <a:latin typeface="Courier New" charset="0"/>
              </a:rPr>
              <a:t>if</a:t>
            </a:r>
            <a:r>
              <a:rPr lang="fr-CH" b="1" dirty="0">
                <a:solidFill>
                  <a:schemeClr val="tx1"/>
                </a:solidFill>
                <a:latin typeface="Courier New" charset="0"/>
              </a:rPr>
              <a:t>(file_exists($file)){</a:t>
            </a:r>
          </a:p>
          <a:p>
            <a:pPr lvl="1"/>
            <a:r>
              <a:rPr lang="fr-CH" b="1" dirty="0" smtClean="0">
                <a:solidFill>
                  <a:srgbClr val="0070C0"/>
                </a:solidFill>
                <a:latin typeface="Courier New" charset="0"/>
              </a:rPr>
              <a:t>echo </a:t>
            </a:r>
            <a:r>
              <a:rPr lang="fr-CH" b="1" dirty="0">
                <a:solidFill>
                  <a:srgbClr val="00B050"/>
                </a:solidFill>
                <a:latin typeface="Courier New" charset="0"/>
              </a:rPr>
              <a:t>"The file $file exists"</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0070C0"/>
                </a:solidFill>
                <a:latin typeface="Courier New" charset="0"/>
              </a:rPr>
              <a:t>else </a:t>
            </a:r>
            <a:r>
              <a:rPr lang="fr-CH" b="1" dirty="0" smtClean="0">
                <a:solidFill>
                  <a:schemeClr val="tx1"/>
                </a:solidFill>
                <a:latin typeface="Courier New" charset="0"/>
              </a:rPr>
              <a:t>{</a:t>
            </a:r>
            <a:endParaRPr lang="fr-CH" b="1" dirty="0">
              <a:solidFill>
                <a:schemeClr val="tx1"/>
              </a:solidFill>
              <a:latin typeface="Courier New" charset="0"/>
            </a:endParaRPr>
          </a:p>
          <a:p>
            <a:pPr lvl="1"/>
            <a:r>
              <a:rPr lang="fr-CH" b="1" dirty="0" smtClean="0">
                <a:solidFill>
                  <a:srgbClr val="0070C0"/>
                </a:solidFill>
                <a:latin typeface="Courier New" charset="0"/>
              </a:rPr>
              <a:t>echo </a:t>
            </a:r>
            <a:r>
              <a:rPr lang="fr-CH" b="1" dirty="0">
                <a:solidFill>
                  <a:srgbClr val="00B050"/>
                </a:solidFill>
                <a:latin typeface="Courier New" charset="0"/>
              </a:rPr>
              <a:t>"The file $file does not exist"</a:t>
            </a:r>
            <a:r>
              <a:rPr lang="fr-CH" b="1" dirty="0">
                <a:solidFill>
                  <a:schemeClr val="tx1"/>
                </a:solidFill>
                <a:latin typeface="Courier New" charset="0"/>
              </a:rPr>
              <a:t>;</a:t>
            </a:r>
          </a:p>
          <a:p>
            <a:r>
              <a:rPr lang="fr-CH" b="1" dirty="0" smtClean="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10165120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Opening</a:t>
            </a:r>
            <a:r>
              <a:rPr lang="fr-FR" dirty="0" smtClean="0">
                <a:ea typeface="ＭＳ Ｐゴシック" pitchFamily="34" charset="-128"/>
              </a:rPr>
              <a:t> a file</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CH" sz="3200" dirty="0" smtClean="0">
                <a:latin typeface="Courier New" charset="0"/>
              </a:rPr>
              <a:t>fopen(</a:t>
            </a:r>
            <a:r>
              <a:rPr lang="fr-CH" sz="3200" dirty="0">
                <a:latin typeface="Courier New" charset="0"/>
              </a:rPr>
              <a:t>)</a:t>
            </a:r>
            <a:r>
              <a:rPr lang="fr-CH" sz="3200" b="1" dirty="0">
                <a:solidFill>
                  <a:srgbClr val="336699"/>
                </a:solidFill>
                <a:latin typeface="Courier New" charset="0"/>
              </a:rPr>
              <a:t> </a:t>
            </a:r>
            <a:r>
              <a:rPr lang="fr-FR" sz="3200" dirty="0" smtClean="0"/>
              <a:t>opens a file and </a:t>
            </a:r>
            <a:r>
              <a:rPr lang="fr-FR" sz="3200" dirty="0" err="1" smtClean="0"/>
              <a:t>returns</a:t>
            </a:r>
            <a:r>
              <a:rPr lang="fr-FR" sz="3200" dirty="0" smtClean="0"/>
              <a:t> a </a:t>
            </a:r>
            <a:r>
              <a:rPr lang="fr-FR" sz="3200" dirty="0" err="1" smtClean="0"/>
              <a:t>resource</a:t>
            </a:r>
            <a:r>
              <a:rPr lang="fr-FR" sz="3200" dirty="0" smtClean="0"/>
              <a:t> </a:t>
            </a:r>
            <a:r>
              <a:rPr lang="fr-FR" sz="3200" dirty="0" err="1" smtClean="0"/>
              <a:t>representing</a:t>
            </a:r>
            <a:r>
              <a:rPr lang="fr-FR" sz="3200" dirty="0" smtClean="0"/>
              <a:t> </a:t>
            </a:r>
            <a:r>
              <a:rPr lang="fr-FR" sz="3200" dirty="0" err="1" smtClean="0"/>
              <a:t>this</a:t>
            </a:r>
            <a:r>
              <a:rPr lang="fr-FR" sz="3200" dirty="0" smtClean="0"/>
              <a:t> file</a:t>
            </a:r>
          </a:p>
          <a:p>
            <a:pPr lvl="1" eaLnBrk="1" hangingPunct="1">
              <a:spcBef>
                <a:spcPts val="620"/>
              </a:spcBef>
            </a:pPr>
            <a:r>
              <a:rPr lang="fr-FR" sz="2800" dirty="0" smtClean="0"/>
              <a:t>Second argument: </a:t>
            </a:r>
            <a:r>
              <a:rPr lang="fr-FR" sz="2800" dirty="0" err="1"/>
              <a:t>o</a:t>
            </a:r>
            <a:r>
              <a:rPr lang="fr-FR" sz="2800" dirty="0" err="1" smtClean="0"/>
              <a:t>pening</a:t>
            </a:r>
            <a:r>
              <a:rPr lang="fr-FR" sz="2800" dirty="0" smtClean="0"/>
              <a:t> mode (</a:t>
            </a:r>
            <a:r>
              <a:rPr lang="fr-FR" sz="2800" dirty="0" err="1" smtClean="0"/>
              <a:t>see</a:t>
            </a:r>
            <a:r>
              <a:rPr lang="fr-FR" sz="2800" dirty="0" smtClean="0"/>
              <a:t> </a:t>
            </a:r>
            <a:r>
              <a:rPr lang="fr-FR" sz="2800" dirty="0" err="1" smtClean="0"/>
              <a:t>next</a:t>
            </a:r>
            <a:r>
              <a:rPr lang="fr-FR" sz="2800" dirty="0" smtClean="0"/>
              <a:t> </a:t>
            </a:r>
            <a:r>
              <a:rPr lang="fr-FR" sz="2800" dirty="0" err="1" smtClean="0"/>
              <a:t>slide</a:t>
            </a:r>
            <a:r>
              <a:rPr lang="fr-FR" sz="2800" dirty="0" smtClean="0"/>
              <a:t>)</a:t>
            </a:r>
          </a:p>
          <a:p>
            <a:pPr eaLnBrk="1" hangingPunct="1">
              <a:spcBef>
                <a:spcPts val="620"/>
              </a:spcBef>
            </a:pPr>
            <a:endParaRPr lang="fr-FR" sz="3200" dirty="0">
              <a:cs typeface="Courier New"/>
            </a:endParaRPr>
          </a:p>
          <a:p>
            <a:pPr eaLnBrk="1" hangingPunct="1">
              <a:spcBef>
                <a:spcPts val="620"/>
              </a:spcBef>
            </a:pPr>
            <a:endParaRPr lang="fr-FR" sz="3200" dirty="0" smtClean="0">
              <a:cs typeface="Courier New"/>
            </a:endParaRPr>
          </a:p>
          <a:p>
            <a:pPr eaLnBrk="1" hangingPunct="1">
              <a:spcBef>
                <a:spcPts val="620"/>
              </a:spcBef>
            </a:pPr>
            <a:endParaRPr lang="fr-FR" sz="3200" dirty="0">
              <a:cs typeface="Courier New"/>
            </a:endParaRPr>
          </a:p>
          <a:p>
            <a:pPr eaLnBrk="1" hangingPunct="1">
              <a:spcBef>
                <a:spcPts val="620"/>
              </a:spcBef>
            </a:pPr>
            <a:r>
              <a:rPr lang="fr-CH" dirty="0" smtClean="0">
                <a:latin typeface="Courier New" charset="0"/>
              </a:rPr>
              <a:t>fclose(</a:t>
            </a:r>
            <a:r>
              <a:rPr lang="fr-CH" dirty="0">
                <a:latin typeface="Courier New" charset="0"/>
              </a:rPr>
              <a:t>)</a:t>
            </a:r>
            <a:r>
              <a:rPr lang="fr-CH" b="1" dirty="0">
                <a:solidFill>
                  <a:srgbClr val="336699"/>
                </a:solidFill>
                <a:latin typeface="Courier New" charset="0"/>
              </a:rPr>
              <a:t> </a:t>
            </a:r>
            <a:r>
              <a:rPr lang="fr-FR" dirty="0" smtClean="0"/>
              <a:t>closes the </a:t>
            </a:r>
            <a:r>
              <a:rPr lang="fr-FR" dirty="0" err="1" smtClean="0"/>
              <a:t>stream</a:t>
            </a:r>
            <a:r>
              <a:rPr lang="fr-FR" dirty="0" smtClean="0"/>
              <a:t> to the file</a:t>
            </a:r>
            <a:endParaRPr lang="fr-FR" sz="2400" dirty="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3001516"/>
            <a:ext cx="8785225" cy="100811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$file = fopen(</a:t>
            </a:r>
            <a:r>
              <a:rPr lang="fr-CH" b="1" dirty="0">
                <a:solidFill>
                  <a:srgbClr val="00B050"/>
                </a:solidFill>
                <a:latin typeface="Courier New" charset="0"/>
              </a:rPr>
              <a:t>"file.txt</a:t>
            </a:r>
            <a:r>
              <a:rPr lang="fr-CH" b="1" dirty="0" smtClean="0">
                <a:solidFill>
                  <a:srgbClr val="00B050"/>
                </a:solidFill>
                <a:latin typeface="Courier New" charset="0"/>
              </a:rPr>
              <a:t>"</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r"</a:t>
            </a:r>
            <a:r>
              <a:rPr lang="fr-CH" b="1" dirty="0">
                <a:solidFill>
                  <a:schemeClr val="tx1"/>
                </a:solidFill>
                <a:latin typeface="Courier New" charset="0"/>
              </a:rPr>
              <a:t>);</a:t>
            </a:r>
          </a:p>
          <a:p>
            <a:r>
              <a:rPr lang="fr-CH" b="1" dirty="0" smtClean="0">
                <a:solidFill>
                  <a:srgbClr val="479B8F"/>
                </a:solidFill>
                <a:latin typeface="Courier New" charset="0"/>
              </a:rPr>
              <a:t>// Some code.</a:t>
            </a:r>
            <a:r>
              <a:rPr lang="fr-CH" b="1" dirty="0">
                <a:solidFill>
                  <a:srgbClr val="479B8F"/>
                </a:solidFill>
                <a:latin typeface="Courier New" charset="0"/>
              </a:rPr>
              <a:t>..</a:t>
            </a:r>
          </a:p>
          <a:p>
            <a:r>
              <a:rPr lang="fr-CH" b="1" dirty="0" smtClean="0">
                <a:solidFill>
                  <a:schemeClr val="tx1"/>
                </a:solidFill>
                <a:latin typeface="Courier New" charset="0"/>
              </a:rPr>
              <a:t>fclose</a:t>
            </a:r>
            <a:r>
              <a:rPr lang="fr-CH" b="1" dirty="0">
                <a:solidFill>
                  <a:schemeClr val="tx1"/>
                </a:solidFill>
                <a:latin typeface="Courier New" charset="0"/>
              </a:rPr>
              <a:t>($file);</a:t>
            </a:r>
          </a:p>
        </p:txBody>
      </p:sp>
    </p:spTree>
    <p:extLst>
      <p:ext uri="{BB962C8B-B14F-4D97-AF65-F5344CB8AC3E}">
        <p14:creationId xmlns:p14="http://schemas.microsoft.com/office/powerpoint/2010/main" val="269863741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Opening</a:t>
            </a:r>
            <a:r>
              <a:rPr lang="fr-FR" dirty="0" smtClean="0">
                <a:ea typeface="ＭＳ Ｐゴシック" pitchFamily="34" charset="-128"/>
              </a:rPr>
              <a:t> a file - Modes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9" name="Espace réservé du contenu 4"/>
          <p:cNvGraphicFramePr>
            <a:graphicFrameLocks/>
          </p:cNvGraphicFramePr>
          <p:nvPr>
            <p:extLst>
              <p:ext uri="{D42A27DB-BD31-4B8C-83A1-F6EECF244321}">
                <p14:modId xmlns:p14="http://schemas.microsoft.com/office/powerpoint/2010/main" val="1544625405"/>
              </p:ext>
            </p:extLst>
          </p:nvPr>
        </p:nvGraphicFramePr>
        <p:xfrm>
          <a:off x="313184" y="1074880"/>
          <a:ext cx="8579296" cy="3870852"/>
        </p:xfrm>
        <a:graphic>
          <a:graphicData uri="http://schemas.openxmlformats.org/drawingml/2006/table">
            <a:tbl>
              <a:tblPr firstRow="1" bandRow="1">
                <a:tableStyleId>{5C22544A-7EE6-4342-B048-85BDC9FD1C3A}</a:tableStyleId>
              </a:tblPr>
              <a:tblGrid>
                <a:gridCol w="970895"/>
                <a:gridCol w="7608401"/>
              </a:tblGrid>
              <a:tr h="360040">
                <a:tc>
                  <a:txBody>
                    <a:bodyPr/>
                    <a:lstStyle/>
                    <a:p>
                      <a:pPr algn="ctr"/>
                      <a:r>
                        <a:rPr lang="fr-FR" sz="2400" dirty="0" smtClean="0"/>
                        <a:t>Mode</a:t>
                      </a:r>
                      <a:endParaRPr lang="fr-FR" sz="2400" dirty="0"/>
                    </a:p>
                  </a:txBody>
                  <a:tcPr marT="45714" marB="45714"/>
                </a:tc>
                <a:tc>
                  <a:txBody>
                    <a:bodyPr/>
                    <a:lstStyle/>
                    <a:p>
                      <a:pPr algn="ctr"/>
                      <a:r>
                        <a:rPr lang="fr-FR" sz="2400" dirty="0" err="1" smtClean="0"/>
                        <a:t>Explanation</a:t>
                      </a:r>
                      <a:endParaRPr lang="fr-FR" sz="2400" dirty="0"/>
                    </a:p>
                  </a:txBody>
                  <a:tcPr marT="45714" marB="45714"/>
                </a:tc>
              </a:tr>
              <a:tr h="370795">
                <a:tc>
                  <a:txBody>
                    <a:bodyPr/>
                    <a:lstStyle/>
                    <a:p>
                      <a:pPr algn="ctr"/>
                      <a:r>
                        <a:rPr lang="fr-FR" sz="2200" b="1" dirty="0" smtClean="0"/>
                        <a:t>r</a:t>
                      </a:r>
                      <a:endParaRPr lang="fr-FR" sz="2200" b="1" dirty="0"/>
                    </a:p>
                  </a:txBody>
                  <a:tcPr marT="45714" marB="45714"/>
                </a:tc>
                <a:tc>
                  <a:txBody>
                    <a:bodyPr/>
                    <a:lstStyle/>
                    <a:p>
                      <a:r>
                        <a:rPr lang="fr-FR" sz="2200" b="1" dirty="0" smtClean="0"/>
                        <a:t>Read </a:t>
                      </a:r>
                      <a:r>
                        <a:rPr lang="fr-FR" sz="2200" b="1" dirty="0" err="1" smtClean="0"/>
                        <a:t>only</a:t>
                      </a:r>
                      <a:r>
                        <a:rPr lang="fr-FR" sz="2200" b="0" dirty="0" smtClean="0"/>
                        <a:t>,</a:t>
                      </a:r>
                      <a:r>
                        <a:rPr lang="fr-FR" sz="2200" b="0" baseline="0" dirty="0" smtClean="0"/>
                        <a:t> pointer </a:t>
                      </a:r>
                      <a:r>
                        <a:rPr lang="fr-FR" sz="2200" b="0" baseline="0" dirty="0" err="1" smtClean="0"/>
                        <a:t>at</a:t>
                      </a:r>
                      <a:r>
                        <a:rPr lang="fr-FR" sz="2200" b="0" baseline="0" dirty="0" smtClean="0"/>
                        <a:t> the </a:t>
                      </a:r>
                      <a:r>
                        <a:rPr lang="fr-FR" sz="2200" b="0" baseline="0" dirty="0" err="1" smtClean="0"/>
                        <a:t>beginning</a:t>
                      </a:r>
                      <a:endParaRPr lang="fr-FR" sz="2200" b="0" dirty="0"/>
                    </a:p>
                  </a:txBody>
                  <a:tcPr marT="45714" marB="45714"/>
                </a:tc>
              </a:tr>
              <a:tr h="370795">
                <a:tc>
                  <a:txBody>
                    <a:bodyPr/>
                    <a:lstStyle/>
                    <a:p>
                      <a:pPr algn="ctr"/>
                      <a:r>
                        <a:rPr lang="fr-FR" sz="2200" b="1" dirty="0" smtClean="0"/>
                        <a:t>r+</a:t>
                      </a:r>
                      <a:endParaRPr lang="fr-FR" sz="2200" b="1" dirty="0"/>
                    </a:p>
                  </a:txBody>
                  <a:tcPr marT="45714" marB="45714"/>
                </a:tc>
                <a:tc>
                  <a:txBody>
                    <a:bodyPr/>
                    <a:lstStyle/>
                    <a:p>
                      <a:r>
                        <a:rPr lang="fr-FR" sz="2200" b="1" dirty="0" smtClean="0"/>
                        <a:t>Read</a:t>
                      </a:r>
                      <a:r>
                        <a:rPr lang="fr-FR" sz="2200" b="0" baseline="0" dirty="0" smtClean="0"/>
                        <a:t> and </a:t>
                      </a:r>
                      <a:r>
                        <a:rPr lang="fr-FR" sz="2200" b="1" baseline="0" dirty="0" err="1" smtClean="0"/>
                        <a:t>write</a:t>
                      </a:r>
                      <a:r>
                        <a:rPr lang="fr-FR" sz="2200" b="0" baseline="0" dirty="0" smtClean="0"/>
                        <a:t>, pointer </a:t>
                      </a:r>
                      <a:r>
                        <a:rPr lang="fr-FR" sz="2200" b="0" baseline="0" dirty="0" err="1" smtClean="0"/>
                        <a:t>at</a:t>
                      </a:r>
                      <a:r>
                        <a:rPr lang="fr-FR" sz="2200" b="0" baseline="0" dirty="0" smtClean="0"/>
                        <a:t> the </a:t>
                      </a:r>
                      <a:r>
                        <a:rPr lang="fr-FR" sz="2200" b="0" baseline="0" dirty="0" err="1" smtClean="0"/>
                        <a:t>beginning</a:t>
                      </a:r>
                      <a:endParaRPr lang="fr-FR" sz="2200" b="0" dirty="0"/>
                    </a:p>
                  </a:txBody>
                  <a:tcPr marT="45714" marB="45714"/>
                </a:tc>
              </a:tr>
              <a:tr h="370795">
                <a:tc>
                  <a:txBody>
                    <a:bodyPr/>
                    <a:lstStyle/>
                    <a:p>
                      <a:pPr algn="ctr"/>
                      <a:r>
                        <a:rPr lang="fr-FR" sz="2200" b="1" dirty="0" smtClean="0"/>
                        <a:t>w</a:t>
                      </a:r>
                      <a:endParaRPr lang="fr-FR" sz="2200" b="1" dirty="0"/>
                    </a:p>
                  </a:txBody>
                  <a:tcPr marT="45714" marB="45714"/>
                </a:tc>
                <a:tc>
                  <a:txBody>
                    <a:bodyPr/>
                    <a:lstStyle/>
                    <a:p>
                      <a:r>
                        <a:rPr lang="fr-FR" sz="2200" b="1" dirty="0" err="1" smtClean="0"/>
                        <a:t>Write</a:t>
                      </a:r>
                      <a:r>
                        <a:rPr lang="fr-FR" sz="2200" b="1" dirty="0" smtClean="0"/>
                        <a:t> </a:t>
                      </a:r>
                      <a:r>
                        <a:rPr lang="fr-FR" sz="2200" b="1" dirty="0" err="1" smtClean="0"/>
                        <a:t>only</a:t>
                      </a:r>
                      <a:r>
                        <a:rPr lang="fr-FR" sz="2200" b="0" dirty="0" smtClean="0"/>
                        <a:t>, </a:t>
                      </a:r>
                      <a:r>
                        <a:rPr lang="fr-FR" sz="2200" b="0" dirty="0" err="1" smtClean="0"/>
                        <a:t>deletable</a:t>
                      </a:r>
                      <a:r>
                        <a:rPr lang="fr-FR" sz="2200" b="0" dirty="0" smtClean="0"/>
                        <a:t> content, pointer </a:t>
                      </a:r>
                      <a:r>
                        <a:rPr lang="fr-FR" sz="2200" b="0" dirty="0" err="1" smtClean="0"/>
                        <a:t>at</a:t>
                      </a:r>
                      <a:r>
                        <a:rPr lang="fr-FR" sz="2200" b="0" dirty="0" smtClean="0"/>
                        <a:t> the </a:t>
                      </a:r>
                      <a:r>
                        <a:rPr lang="fr-FR" sz="2200" b="0" dirty="0" err="1" smtClean="0"/>
                        <a:t>beginning</a:t>
                      </a:r>
                      <a:endParaRPr lang="fr-FR" sz="2200" b="0" dirty="0"/>
                    </a:p>
                  </a:txBody>
                  <a:tcPr marT="45714" marB="45714"/>
                </a:tc>
              </a:tr>
              <a:tr h="370795">
                <a:tc>
                  <a:txBody>
                    <a:bodyPr/>
                    <a:lstStyle/>
                    <a:p>
                      <a:pPr algn="ctr"/>
                      <a:r>
                        <a:rPr lang="fr-FR" sz="2200" b="1" dirty="0" smtClean="0"/>
                        <a:t>w+</a:t>
                      </a:r>
                      <a:endParaRPr lang="fr-FR" sz="2200" b="1" dirty="0"/>
                    </a:p>
                  </a:txBody>
                  <a:tcPr marT="45714" marB="45714"/>
                </a:tc>
                <a:tc>
                  <a:txBody>
                    <a:bodyPr/>
                    <a:lstStyle/>
                    <a:p>
                      <a:r>
                        <a:rPr lang="fr-FR" sz="2200" b="1" dirty="0" smtClean="0"/>
                        <a:t>Read</a:t>
                      </a:r>
                      <a:r>
                        <a:rPr lang="fr-FR" sz="2200" b="0" baseline="0" dirty="0" smtClean="0"/>
                        <a:t> and </a:t>
                      </a:r>
                      <a:r>
                        <a:rPr lang="fr-FR" sz="2200" b="1" baseline="0" dirty="0" err="1" smtClean="0"/>
                        <a:t>write</a:t>
                      </a:r>
                      <a:r>
                        <a:rPr lang="fr-FR" sz="2200" b="0" baseline="0" dirty="0" smtClean="0"/>
                        <a:t>, </a:t>
                      </a:r>
                      <a:r>
                        <a:rPr lang="fr-FR" sz="2200" b="0" baseline="0" dirty="0" err="1" smtClean="0"/>
                        <a:t>deletable</a:t>
                      </a:r>
                      <a:r>
                        <a:rPr lang="fr-FR" sz="2200" b="0" baseline="0" dirty="0" smtClean="0"/>
                        <a:t> content, pointer </a:t>
                      </a:r>
                      <a:r>
                        <a:rPr lang="fr-FR" sz="2200" b="0" baseline="0" dirty="0" err="1" smtClean="0"/>
                        <a:t>at</a:t>
                      </a:r>
                      <a:r>
                        <a:rPr lang="fr-FR" sz="2200" b="0" baseline="0" dirty="0" smtClean="0"/>
                        <a:t> the </a:t>
                      </a:r>
                      <a:r>
                        <a:rPr lang="fr-FR" sz="2200" b="0" baseline="0" dirty="0" err="1" smtClean="0"/>
                        <a:t>beginning</a:t>
                      </a:r>
                      <a:endParaRPr lang="fr-FR" sz="2200" b="0" dirty="0"/>
                    </a:p>
                  </a:txBody>
                  <a:tcPr marT="45714" marB="45714"/>
                </a:tc>
              </a:tr>
              <a:tr h="370795">
                <a:tc>
                  <a:txBody>
                    <a:bodyPr/>
                    <a:lstStyle/>
                    <a:p>
                      <a:pPr algn="ctr"/>
                      <a:r>
                        <a:rPr lang="fr-FR" sz="2200" b="1" dirty="0" smtClean="0"/>
                        <a:t>a</a:t>
                      </a:r>
                      <a:endParaRPr lang="fr-FR" sz="2200" b="1" dirty="0"/>
                    </a:p>
                  </a:txBody>
                  <a:tcPr marT="45714" marB="45714"/>
                </a:tc>
                <a:tc>
                  <a:txBody>
                    <a:bodyPr/>
                    <a:lstStyle/>
                    <a:p>
                      <a:r>
                        <a:rPr lang="fr-FR" sz="2200" b="1" dirty="0" err="1" smtClean="0"/>
                        <a:t>Write</a:t>
                      </a:r>
                      <a:r>
                        <a:rPr lang="fr-FR" sz="2200" b="1" baseline="0" dirty="0" smtClean="0"/>
                        <a:t> </a:t>
                      </a:r>
                      <a:r>
                        <a:rPr lang="fr-FR" sz="2200" b="1" baseline="0" dirty="0" err="1" smtClean="0"/>
                        <a:t>only</a:t>
                      </a:r>
                      <a:r>
                        <a:rPr lang="fr-FR" sz="2200" b="0" baseline="0" dirty="0" smtClean="0"/>
                        <a:t>, pointer </a:t>
                      </a:r>
                      <a:r>
                        <a:rPr lang="fr-FR" sz="2200" b="0" baseline="0" dirty="0" err="1" smtClean="0"/>
                        <a:t>at</a:t>
                      </a:r>
                      <a:r>
                        <a:rPr lang="fr-FR" sz="2200" b="0" baseline="0" dirty="0" smtClean="0"/>
                        <a:t> the end</a:t>
                      </a:r>
                      <a:endParaRPr lang="fr-FR" sz="2200" b="0" dirty="0"/>
                    </a:p>
                  </a:txBody>
                  <a:tcPr marT="45714" marB="45714"/>
                </a:tc>
              </a:tr>
              <a:tr h="370795">
                <a:tc>
                  <a:txBody>
                    <a:bodyPr/>
                    <a:lstStyle/>
                    <a:p>
                      <a:pPr algn="ctr"/>
                      <a:r>
                        <a:rPr lang="fr-FR" sz="2200" b="1" dirty="0" smtClean="0"/>
                        <a:t>a+</a:t>
                      </a:r>
                      <a:endParaRPr lang="fr-FR" sz="2200" b="1" dirty="0"/>
                    </a:p>
                  </a:txBody>
                  <a:tcPr marT="45714" marB="45714"/>
                </a:tc>
                <a:tc>
                  <a:txBody>
                    <a:bodyPr/>
                    <a:lstStyle/>
                    <a:p>
                      <a:r>
                        <a:rPr lang="fr-FR" sz="2200" b="1" dirty="0" smtClean="0"/>
                        <a:t>Read</a:t>
                      </a:r>
                      <a:r>
                        <a:rPr lang="fr-FR" sz="2200" b="0" baseline="0" dirty="0" smtClean="0"/>
                        <a:t> and </a:t>
                      </a:r>
                      <a:r>
                        <a:rPr lang="fr-FR" sz="2200" b="1" baseline="0" dirty="0" err="1" smtClean="0"/>
                        <a:t>write</a:t>
                      </a:r>
                      <a:r>
                        <a:rPr lang="fr-FR" sz="2200" b="0" baseline="0" dirty="0" smtClean="0"/>
                        <a:t>, pointer </a:t>
                      </a:r>
                      <a:r>
                        <a:rPr lang="fr-FR" sz="2200" b="0" baseline="0" dirty="0" err="1" smtClean="0"/>
                        <a:t>at</a:t>
                      </a:r>
                      <a:r>
                        <a:rPr lang="fr-FR" sz="2200" b="0" baseline="0" dirty="0" smtClean="0"/>
                        <a:t> the end</a:t>
                      </a:r>
                      <a:endParaRPr lang="fr-FR" sz="2200" b="0" dirty="0"/>
                    </a:p>
                  </a:txBody>
                  <a:tcPr marT="45714" marB="45714"/>
                </a:tc>
              </a:tr>
              <a:tr h="370795">
                <a:tc>
                  <a:txBody>
                    <a:bodyPr/>
                    <a:lstStyle/>
                    <a:p>
                      <a:pPr algn="ctr"/>
                      <a:r>
                        <a:rPr lang="fr-FR" sz="2200" b="1" dirty="0" smtClean="0"/>
                        <a:t>x</a:t>
                      </a:r>
                      <a:endParaRPr lang="fr-FR" sz="2200" b="1" dirty="0"/>
                    </a:p>
                  </a:txBody>
                  <a:tcPr marT="45714" marB="45714"/>
                </a:tc>
                <a:tc>
                  <a:txBody>
                    <a:bodyPr/>
                    <a:lstStyle/>
                    <a:p>
                      <a:r>
                        <a:rPr lang="fr-FR" sz="2200" b="1" dirty="0" err="1" smtClean="0"/>
                        <a:t>Create</a:t>
                      </a:r>
                      <a:r>
                        <a:rPr lang="fr-FR" sz="2200" b="0" dirty="0" smtClean="0"/>
                        <a:t> and open, </a:t>
                      </a:r>
                      <a:r>
                        <a:rPr lang="fr-FR" sz="2200" b="1" dirty="0" err="1" smtClean="0"/>
                        <a:t>writing</a:t>
                      </a:r>
                      <a:r>
                        <a:rPr lang="fr-FR" sz="2200" b="1" dirty="0" smtClean="0"/>
                        <a:t> </a:t>
                      </a:r>
                      <a:r>
                        <a:rPr lang="fr-FR" sz="2200" b="1" dirty="0" err="1" smtClean="0"/>
                        <a:t>only</a:t>
                      </a:r>
                      <a:r>
                        <a:rPr lang="fr-FR" sz="2200" b="0" dirty="0" smtClean="0"/>
                        <a:t>, pointer </a:t>
                      </a:r>
                      <a:r>
                        <a:rPr lang="fr-FR" sz="2200" b="0" dirty="0" err="1" smtClean="0"/>
                        <a:t>at</a:t>
                      </a:r>
                      <a:r>
                        <a:rPr lang="fr-FR" sz="2200" b="0" dirty="0" smtClean="0"/>
                        <a:t> the </a:t>
                      </a:r>
                      <a:r>
                        <a:rPr lang="fr-FR" sz="2200" b="0" dirty="0" err="1" smtClean="0"/>
                        <a:t>beginning</a:t>
                      </a:r>
                      <a:endParaRPr lang="fr-FR" sz="2200" b="0" dirty="0"/>
                    </a:p>
                  </a:txBody>
                  <a:tcPr marT="45714" marB="45714"/>
                </a:tc>
              </a:tr>
              <a:tr h="370795">
                <a:tc>
                  <a:txBody>
                    <a:bodyPr/>
                    <a:lstStyle/>
                    <a:p>
                      <a:pPr algn="ctr"/>
                      <a:r>
                        <a:rPr lang="fr-FR" sz="2200" b="1" dirty="0" smtClean="0"/>
                        <a:t>x+</a:t>
                      </a:r>
                      <a:endParaRPr lang="fr-FR" sz="2200" b="1" dirty="0"/>
                    </a:p>
                  </a:txBody>
                  <a:tcPr marT="45714" marB="45714"/>
                </a:tc>
                <a:tc>
                  <a:txBody>
                    <a:bodyPr/>
                    <a:lstStyle/>
                    <a:p>
                      <a:r>
                        <a:rPr lang="fr-FR" sz="2200" b="1" dirty="0" err="1" smtClean="0"/>
                        <a:t>Create</a:t>
                      </a:r>
                      <a:r>
                        <a:rPr lang="fr-FR" sz="2200" b="0" dirty="0" smtClean="0"/>
                        <a:t> and open, </a:t>
                      </a:r>
                      <a:r>
                        <a:rPr lang="fr-FR" sz="2200" b="1" dirty="0" err="1" smtClean="0"/>
                        <a:t>read</a:t>
                      </a:r>
                      <a:r>
                        <a:rPr lang="fr-FR" sz="2200" b="0" dirty="0" smtClean="0"/>
                        <a:t> and </a:t>
                      </a:r>
                      <a:r>
                        <a:rPr lang="fr-FR" sz="2200" b="1" dirty="0" err="1" smtClean="0"/>
                        <a:t>write</a:t>
                      </a:r>
                      <a:r>
                        <a:rPr lang="fr-FR" sz="2200" b="0" dirty="0" smtClean="0"/>
                        <a:t>, pointer </a:t>
                      </a:r>
                      <a:r>
                        <a:rPr lang="fr-FR" sz="2200" b="0" dirty="0" err="1" smtClean="0"/>
                        <a:t>at</a:t>
                      </a:r>
                      <a:r>
                        <a:rPr lang="fr-FR" sz="2200" b="0" baseline="0" dirty="0" smtClean="0"/>
                        <a:t> the </a:t>
                      </a:r>
                      <a:r>
                        <a:rPr lang="fr-FR" sz="2200" b="0" baseline="0" dirty="0" err="1" smtClean="0"/>
                        <a:t>beginning</a:t>
                      </a:r>
                      <a:endParaRPr lang="fr-FR" sz="2200" b="0" dirty="0"/>
                    </a:p>
                  </a:txBody>
                  <a:tcPr marT="45714" marB="45714"/>
                </a:tc>
              </a:tr>
            </a:tbl>
          </a:graphicData>
        </a:graphic>
      </p:graphicFrame>
    </p:spTree>
    <p:extLst>
      <p:ext uri="{BB962C8B-B14F-4D97-AF65-F5344CB8AC3E}">
        <p14:creationId xmlns:p14="http://schemas.microsoft.com/office/powerpoint/2010/main" val="403674174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Reading a file: 1st </a:t>
            </a:r>
            <a:r>
              <a:rPr lang="fr-FR" dirty="0" err="1" smtClean="0">
                <a:ea typeface="ＭＳ Ｐゴシック" pitchFamily="34" charset="-128"/>
              </a:rPr>
              <a:t>method</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Use </a:t>
            </a:r>
            <a:r>
              <a:rPr lang="fr-FR" sz="3200" dirty="0" err="1" smtClean="0">
                <a:latin typeface="Courier New"/>
                <a:cs typeface="Courier New"/>
              </a:rPr>
              <a:t>fread</a:t>
            </a:r>
            <a:r>
              <a:rPr lang="fr-FR" sz="3200" dirty="0" smtClean="0">
                <a:latin typeface="Courier New"/>
                <a:cs typeface="Courier New"/>
              </a:rPr>
              <a:t>()</a:t>
            </a:r>
            <a:r>
              <a:rPr lang="fr-FR" sz="3200" dirty="0" smtClean="0"/>
              <a:t> </a:t>
            </a:r>
            <a:r>
              <a:rPr lang="fr-FR" sz="3200" dirty="0" err="1" smtClean="0"/>
              <a:t>with</a:t>
            </a:r>
            <a:r>
              <a:rPr lang="fr-FR" sz="3200" dirty="0" smtClean="0"/>
              <a:t> </a:t>
            </a:r>
            <a:r>
              <a:rPr lang="fr-FR" sz="3200" dirty="0" err="1" smtClean="0"/>
              <a:t>two</a:t>
            </a:r>
            <a:r>
              <a:rPr lang="fr-FR" sz="3200" dirty="0" smtClean="0"/>
              <a:t> arguments:</a:t>
            </a:r>
          </a:p>
          <a:p>
            <a:pPr lvl="1" eaLnBrk="1" hangingPunct="1">
              <a:spcBef>
                <a:spcPts val="620"/>
              </a:spcBef>
            </a:pPr>
            <a:r>
              <a:rPr lang="fr-FR" sz="2800" dirty="0" smtClean="0"/>
              <a:t>The file </a:t>
            </a:r>
            <a:r>
              <a:rPr lang="fr-FR" sz="2800" dirty="0" err="1" smtClean="0"/>
              <a:t>resource</a:t>
            </a:r>
            <a:r>
              <a:rPr lang="fr-FR" sz="2800" dirty="0" smtClean="0"/>
              <a:t> to </a:t>
            </a:r>
            <a:r>
              <a:rPr lang="fr-FR" sz="2800" dirty="0" err="1" smtClean="0"/>
              <a:t>read</a:t>
            </a:r>
            <a:r>
              <a:rPr lang="fr-FR" sz="2800" dirty="0" smtClean="0"/>
              <a:t> </a:t>
            </a:r>
            <a:r>
              <a:rPr lang="fr-FR" sz="2800" dirty="0" smtClean="0">
                <a:sym typeface="Wingdings"/>
              </a:rPr>
              <a:t> Use </a:t>
            </a:r>
            <a:r>
              <a:rPr lang="fr-FR" sz="2800" dirty="0" err="1" smtClean="0">
                <a:latin typeface="Courier New"/>
                <a:cs typeface="Courier New"/>
                <a:sym typeface="Wingdings"/>
              </a:rPr>
              <a:t>fopen</a:t>
            </a:r>
            <a:r>
              <a:rPr lang="fr-FR" sz="2800" dirty="0" smtClean="0">
                <a:latin typeface="Courier New"/>
                <a:cs typeface="Courier New"/>
                <a:sym typeface="Wingdings"/>
              </a:rPr>
              <a:t>()</a:t>
            </a:r>
            <a:endParaRPr lang="fr-FR" sz="2800" dirty="0">
              <a:latin typeface="Courier New"/>
              <a:cs typeface="Courier New"/>
            </a:endParaRPr>
          </a:p>
          <a:p>
            <a:pPr lvl="1" eaLnBrk="1" hangingPunct="1">
              <a:spcBef>
                <a:spcPts val="620"/>
              </a:spcBef>
            </a:pPr>
            <a:r>
              <a:rPr lang="fr-FR" sz="2800" dirty="0" smtClean="0"/>
              <a:t>The </a:t>
            </a:r>
            <a:r>
              <a:rPr lang="fr-FR" sz="2800" dirty="0" err="1" smtClean="0"/>
              <a:t>length</a:t>
            </a:r>
            <a:r>
              <a:rPr lang="fr-FR" sz="2800" dirty="0" smtClean="0"/>
              <a:t> of the file </a:t>
            </a:r>
            <a:r>
              <a:rPr lang="fr-FR" sz="2800" dirty="0" smtClean="0">
                <a:sym typeface="Wingdings"/>
              </a:rPr>
              <a:t> Use </a:t>
            </a:r>
            <a:r>
              <a:rPr lang="fr-FR" sz="2800" dirty="0" err="1" smtClean="0">
                <a:latin typeface="Courier New"/>
                <a:cs typeface="Courier New"/>
                <a:sym typeface="Wingdings"/>
              </a:rPr>
              <a:t>filesize</a:t>
            </a:r>
            <a:r>
              <a:rPr lang="fr-FR" sz="2800" dirty="0" smtClean="0">
                <a:latin typeface="Courier New"/>
                <a:cs typeface="Courier New"/>
                <a:sym typeface="Wingdings"/>
              </a:rPr>
              <a:t>()</a:t>
            </a:r>
          </a:p>
          <a:p>
            <a:pPr eaLnBrk="1" hangingPunct="1">
              <a:spcBef>
                <a:spcPts val="620"/>
              </a:spcBef>
            </a:pPr>
            <a:r>
              <a:rPr lang="fr-FR" sz="3200" dirty="0" err="1" smtClean="0">
                <a:cs typeface="Courier New"/>
                <a:sym typeface="Wingdings"/>
              </a:rPr>
              <a:t>Example</a:t>
            </a:r>
            <a:r>
              <a:rPr lang="fr-FR" sz="3200" dirty="0" smtClean="0">
                <a:cs typeface="Courier New"/>
                <a:sym typeface="Wingdings"/>
              </a:rPr>
              <a:t>:</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3361556"/>
            <a:ext cx="8785225" cy="165618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$file = fopen(</a:t>
            </a:r>
            <a:r>
              <a:rPr lang="fr-CH" b="1" dirty="0">
                <a:solidFill>
                  <a:srgbClr val="00B050"/>
                </a:solidFill>
                <a:latin typeface="Courier New" charset="0"/>
              </a:rPr>
              <a:t>"file.txt</a:t>
            </a:r>
            <a:r>
              <a:rPr lang="fr-CH" b="1" dirty="0" smtClean="0">
                <a:solidFill>
                  <a:srgbClr val="00B050"/>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r"</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size = filesize(</a:t>
            </a:r>
            <a:r>
              <a:rPr lang="fr-CH" b="1" dirty="0">
                <a:solidFill>
                  <a:srgbClr val="00B050"/>
                </a:solidFill>
                <a:latin typeface="Courier New" charset="0"/>
              </a:rPr>
              <a:t>"file.txt</a:t>
            </a:r>
            <a:r>
              <a:rPr lang="fr-CH" b="1" dirty="0" smtClean="0">
                <a:solidFill>
                  <a:srgbClr val="00B050"/>
                </a:solidFill>
                <a:latin typeface="Courier New" charset="0"/>
              </a:rPr>
              <a:t>"</a:t>
            </a:r>
            <a:r>
              <a:rPr lang="fr-CH" b="1" dirty="0" smtClean="0">
                <a:solidFill>
                  <a:schemeClr val="tx1"/>
                </a:solidFill>
                <a:latin typeface="Courier New" charset="0"/>
              </a:rPr>
              <a:t>);</a:t>
            </a:r>
            <a:endParaRPr lang="fr-CH" b="1" dirty="0">
              <a:solidFill>
                <a:schemeClr val="tx1"/>
              </a:solidFill>
              <a:latin typeface="Courier New" charset="0"/>
            </a:endParaRPr>
          </a:p>
          <a:p>
            <a:r>
              <a:rPr lang="fr-CH" b="1" dirty="0" smtClean="0">
                <a:solidFill>
                  <a:schemeClr val="tx1"/>
                </a:solidFill>
                <a:latin typeface="Courier New" charset="0"/>
              </a:rPr>
              <a:t>$</a:t>
            </a:r>
            <a:r>
              <a:rPr lang="fr-CH" b="1" dirty="0">
                <a:solidFill>
                  <a:schemeClr val="tx1"/>
                </a:solidFill>
                <a:latin typeface="Courier New" charset="0"/>
              </a:rPr>
              <a:t>content = fread($file</a:t>
            </a:r>
            <a:r>
              <a:rPr lang="fr-CH" b="1" dirty="0" smtClean="0">
                <a:solidFill>
                  <a:schemeClr val="tx1"/>
                </a:solidFill>
                <a:latin typeface="Courier New" charset="0"/>
              </a:rPr>
              <a:t>, $</a:t>
            </a:r>
            <a:r>
              <a:rPr lang="fr-CH" b="1" dirty="0">
                <a:solidFill>
                  <a:schemeClr val="tx1"/>
                </a:solidFill>
                <a:latin typeface="Courier New" charset="0"/>
              </a:rPr>
              <a:t>size);</a:t>
            </a:r>
          </a:p>
          <a:p>
            <a:r>
              <a:rPr lang="fr-CH" b="1" dirty="0" smtClean="0">
                <a:solidFill>
                  <a:schemeClr val="tx1"/>
                </a:solidFill>
                <a:latin typeface="Courier New" charset="0"/>
              </a:rPr>
              <a:t>fclose</a:t>
            </a:r>
            <a:r>
              <a:rPr lang="fr-CH" b="1" dirty="0">
                <a:solidFill>
                  <a:schemeClr val="tx1"/>
                </a:solidFill>
                <a:latin typeface="Courier New" charset="0"/>
              </a:rPr>
              <a:t>($file);</a:t>
            </a:r>
          </a:p>
          <a:p>
            <a:r>
              <a:rPr lang="fr-CH" b="1" dirty="0" smtClean="0">
                <a:solidFill>
                  <a:srgbClr val="0070C0"/>
                </a:solidFill>
                <a:latin typeface="Courier New" charset="0"/>
              </a:rPr>
              <a:t>echo</a:t>
            </a:r>
            <a:r>
              <a:rPr lang="fr-CH" b="1" dirty="0" smtClean="0">
                <a:solidFill>
                  <a:schemeClr val="tx1"/>
                </a:solidFill>
                <a:latin typeface="Courier New" charset="0"/>
              </a:rPr>
              <a:t> </a:t>
            </a:r>
            <a:r>
              <a:rPr lang="fr-CH" b="1" dirty="0">
                <a:solidFill>
                  <a:schemeClr val="tx1"/>
                </a:solidFill>
                <a:latin typeface="Courier New" charset="0"/>
              </a:rPr>
              <a:t>$content;</a:t>
            </a:r>
          </a:p>
        </p:txBody>
      </p:sp>
    </p:spTree>
    <p:extLst>
      <p:ext uri="{BB962C8B-B14F-4D97-AF65-F5344CB8AC3E}">
        <p14:creationId xmlns:p14="http://schemas.microsoft.com/office/powerpoint/2010/main" val="29803767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Reading a file: 2nd </a:t>
            </a:r>
            <a:r>
              <a:rPr lang="fr-FR" dirty="0" err="1" smtClean="0">
                <a:ea typeface="ＭＳ Ｐゴシック" pitchFamily="34" charset="-128"/>
              </a:rPr>
              <a:t>method</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Use </a:t>
            </a:r>
            <a:r>
              <a:rPr lang="fr-FR" sz="3200" dirty="0" err="1" smtClean="0">
                <a:latin typeface="Courier New"/>
                <a:cs typeface="Courier New"/>
              </a:rPr>
              <a:t>fread</a:t>
            </a:r>
            <a:r>
              <a:rPr lang="fr-FR" sz="3200" dirty="0" smtClean="0">
                <a:latin typeface="Courier New"/>
                <a:cs typeface="Courier New"/>
              </a:rPr>
              <a:t>()</a:t>
            </a:r>
            <a:r>
              <a:rPr lang="fr-FR" sz="3200" dirty="0" smtClean="0"/>
              <a:t> package per package </a:t>
            </a:r>
            <a:r>
              <a:rPr lang="fr-FR" sz="3200" dirty="0" err="1" smtClean="0"/>
              <a:t>through</a:t>
            </a:r>
            <a:r>
              <a:rPr lang="fr-FR" sz="3200" dirty="0" smtClean="0"/>
              <a:t> a </a:t>
            </a:r>
            <a:r>
              <a:rPr lang="fr-FR" sz="3200" dirty="0" err="1" smtClean="0"/>
              <a:t>loop</a:t>
            </a:r>
            <a:r>
              <a:rPr lang="fr-FR" sz="3200" dirty="0" smtClean="0"/>
              <a:t> (</a:t>
            </a:r>
            <a:r>
              <a:rPr lang="fr-FR" sz="3200" dirty="0" err="1" smtClean="0"/>
              <a:t>mostly</a:t>
            </a:r>
            <a:r>
              <a:rPr lang="fr-FR" sz="3200" dirty="0" smtClean="0"/>
              <a:t> a « </a:t>
            </a:r>
            <a:r>
              <a:rPr lang="fr-FR" sz="3200" dirty="0" err="1" smtClean="0"/>
              <a:t>while</a:t>
            </a:r>
            <a:r>
              <a:rPr lang="fr-FR" sz="3200" dirty="0" smtClean="0"/>
              <a:t> » </a:t>
            </a:r>
            <a:r>
              <a:rPr lang="fr-FR" sz="3200" dirty="0" err="1" smtClean="0"/>
              <a:t>loop</a:t>
            </a:r>
            <a:r>
              <a:rPr lang="fr-FR" sz="3200" dirty="0" smtClean="0"/>
              <a:t>)</a:t>
            </a:r>
            <a:r>
              <a:rPr lang="fr-FR" sz="3200" dirty="0" smtClean="0">
                <a:cs typeface="Courier New"/>
                <a:sym typeface="Wingdings"/>
              </a:rPr>
              <a:t>:</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5225" cy="280831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$url = </a:t>
            </a:r>
            <a:r>
              <a:rPr lang="fr-CH" b="1" dirty="0">
                <a:solidFill>
                  <a:srgbClr val="00B050"/>
                </a:solidFill>
                <a:latin typeface="Courier New" charset="0"/>
              </a:rPr>
              <a:t>"http://www.website.com/file.txt"</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file = fopen($url</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r"</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content = </a:t>
            </a:r>
            <a:r>
              <a:rPr lang="fr-CH" b="1" dirty="0">
                <a:solidFill>
                  <a:srgbClr val="00B050"/>
                </a:solidFill>
                <a:latin typeface="Courier New" charset="0"/>
              </a:rPr>
              <a:t>""</a:t>
            </a:r>
            <a:r>
              <a:rPr lang="fr-CH" b="1" dirty="0" smtClean="0">
                <a:solidFill>
                  <a:schemeClr val="tx1"/>
                </a:solidFill>
                <a:latin typeface="Courier New" charset="0"/>
              </a:rPr>
              <a:t>;</a:t>
            </a:r>
          </a:p>
          <a:p>
            <a:endParaRPr lang="fr-CH" b="1" dirty="0">
              <a:solidFill>
                <a:srgbClr val="4D4D4D"/>
              </a:solidFill>
              <a:latin typeface="Courier New" charset="0"/>
            </a:endParaRPr>
          </a:p>
          <a:p>
            <a:r>
              <a:rPr lang="fr-CH" b="1" dirty="0" smtClean="0">
                <a:solidFill>
                  <a:srgbClr val="0070C0"/>
                </a:solidFill>
                <a:latin typeface="Courier New" charset="0"/>
              </a:rPr>
              <a:t>while</a:t>
            </a:r>
            <a:r>
              <a:rPr lang="fr-CH" b="1" dirty="0">
                <a:solidFill>
                  <a:schemeClr val="tx1"/>
                </a:solidFill>
                <a:latin typeface="Courier New" charset="0"/>
              </a:rPr>
              <a:t>($package = fread($file</a:t>
            </a:r>
            <a:r>
              <a:rPr lang="fr-CH" b="1" dirty="0" smtClean="0">
                <a:solidFill>
                  <a:schemeClr val="tx1"/>
                </a:solidFill>
                <a:latin typeface="Courier New" charset="0"/>
              </a:rPr>
              <a:t>, </a:t>
            </a:r>
            <a:r>
              <a:rPr lang="fr-CH" b="1" dirty="0" smtClean="0">
                <a:solidFill>
                  <a:srgbClr val="EA8B00"/>
                </a:solidFill>
                <a:latin typeface="Courier New" charset="0"/>
              </a:rPr>
              <a:t>16</a:t>
            </a:r>
            <a:r>
              <a:rPr lang="fr-CH" b="1" dirty="0">
                <a:solidFill>
                  <a:schemeClr val="tx1"/>
                </a:solidFill>
                <a:latin typeface="Courier New" charset="0"/>
              </a:rPr>
              <a:t>)){</a:t>
            </a:r>
          </a:p>
          <a:p>
            <a:pPr lvl="1"/>
            <a:r>
              <a:rPr lang="fr-CH" b="1" dirty="0" smtClean="0">
                <a:solidFill>
                  <a:schemeClr val="tx1"/>
                </a:solidFill>
                <a:latin typeface="Courier New" charset="0"/>
              </a:rPr>
              <a:t>$</a:t>
            </a:r>
            <a:r>
              <a:rPr lang="fr-CH" b="1" dirty="0">
                <a:solidFill>
                  <a:schemeClr val="tx1"/>
                </a:solidFill>
                <a:latin typeface="Courier New" charset="0"/>
              </a:rPr>
              <a:t>content = $content . $package;</a:t>
            </a:r>
          </a:p>
          <a:p>
            <a:r>
              <a:rPr lang="fr-CH" b="1" dirty="0" smtClean="0">
                <a:solidFill>
                  <a:schemeClr val="tx1"/>
                </a:solidFill>
                <a:latin typeface="Courier New" charset="0"/>
              </a:rPr>
              <a:t>}</a:t>
            </a:r>
            <a:endParaRPr lang="fr-CH" b="1" dirty="0">
              <a:solidFill>
                <a:schemeClr val="tx1"/>
              </a:solidFill>
              <a:latin typeface="Courier New" charset="0"/>
            </a:endParaRPr>
          </a:p>
          <a:p>
            <a:r>
              <a:rPr lang="fr-CH" b="1" dirty="0" smtClean="0">
                <a:solidFill>
                  <a:schemeClr val="tx1"/>
                </a:solidFill>
                <a:latin typeface="Courier New" charset="0"/>
              </a:rPr>
              <a:t>fclose</a:t>
            </a:r>
            <a:r>
              <a:rPr lang="fr-CH" b="1" dirty="0">
                <a:solidFill>
                  <a:schemeClr val="tx1"/>
                </a:solidFill>
                <a:latin typeface="Courier New" charset="0"/>
              </a:rPr>
              <a:t>($file);</a:t>
            </a:r>
          </a:p>
          <a:p>
            <a:r>
              <a:rPr lang="fr-CH" b="1" dirty="0" smtClean="0">
                <a:solidFill>
                  <a:srgbClr val="0070C0"/>
                </a:solidFill>
                <a:latin typeface="Courier New" charset="0"/>
              </a:rPr>
              <a:t>echo</a:t>
            </a:r>
            <a:r>
              <a:rPr lang="fr-CH" b="1" dirty="0" smtClean="0">
                <a:solidFill>
                  <a:schemeClr val="tx1"/>
                </a:solidFill>
                <a:latin typeface="Courier New" charset="0"/>
              </a:rPr>
              <a:t> </a:t>
            </a:r>
            <a:r>
              <a:rPr lang="fr-CH" b="1" dirty="0">
                <a:solidFill>
                  <a:schemeClr val="tx1"/>
                </a:solidFill>
                <a:latin typeface="Courier New" charset="0"/>
              </a:rPr>
              <a:t>$content;</a:t>
            </a:r>
          </a:p>
        </p:txBody>
      </p:sp>
    </p:spTree>
    <p:extLst>
      <p:ext uri="{BB962C8B-B14F-4D97-AF65-F5344CB8AC3E}">
        <p14:creationId xmlns:p14="http://schemas.microsoft.com/office/powerpoint/2010/main" val="394102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Types</a:t>
            </a:r>
          </a:p>
        </p:txBody>
      </p:sp>
      <p:sp>
        <p:nvSpPr>
          <p:cNvPr id="18434" name="Espace réservé du contenu 2"/>
          <p:cNvSpPr>
            <a:spLocks noGrp="1"/>
          </p:cNvSpPr>
          <p:nvPr>
            <p:ph idx="1"/>
          </p:nvPr>
        </p:nvSpPr>
        <p:spPr>
          <a:xfrm>
            <a:off x="467544" y="1128713"/>
            <a:ext cx="8424936" cy="4230687"/>
          </a:xfrm>
        </p:spPr>
        <p:txBody>
          <a:bodyPr/>
          <a:lstStyle/>
          <a:p>
            <a:r>
              <a:rPr lang="en-US" dirty="0" smtClean="0">
                <a:ea typeface="ＭＳ Ｐゴシック" pitchFamily="34" charset="-128"/>
              </a:rPr>
              <a:t>Weakly typing:</a:t>
            </a:r>
          </a:p>
          <a:p>
            <a:pPr lvl="1"/>
            <a:r>
              <a:rPr lang="en-US" dirty="0" smtClean="0">
                <a:ea typeface="ＭＳ Ｐゴシック" pitchFamily="34" charset="-128"/>
              </a:rPr>
              <a:t>No type declaration</a:t>
            </a:r>
          </a:p>
          <a:p>
            <a:pPr lvl="1"/>
            <a:r>
              <a:rPr lang="en-US" dirty="0" smtClean="0">
                <a:ea typeface="ＭＳ Ｐゴシック" pitchFamily="34" charset="-128"/>
              </a:rPr>
              <a:t>Implicit type </a:t>
            </a:r>
            <a:r>
              <a:rPr lang="en-US" dirty="0" smtClean="0">
                <a:ea typeface="ＭＳ Ｐゴシック" pitchFamily="34" charset="-128"/>
              </a:rPr>
              <a:t>conversion</a:t>
            </a:r>
          </a:p>
          <a:p>
            <a:pPr lvl="1"/>
            <a:endParaRPr lang="en-US" dirty="0" smtClean="0">
              <a:ea typeface="ＭＳ Ｐゴシック" pitchFamily="34" charset="-128"/>
            </a:endParaRPr>
          </a:p>
          <a:p>
            <a:r>
              <a:rPr lang="en-US" dirty="0" smtClean="0">
                <a:ea typeface="ＭＳ Ｐゴシック" pitchFamily="34" charset="-128"/>
              </a:rPr>
              <a:t>8 different types:</a:t>
            </a:r>
          </a:p>
          <a:p>
            <a:pPr lvl="1"/>
            <a:r>
              <a:rPr lang="en-US" dirty="0" smtClean="0">
                <a:ea typeface="ＭＳ Ｐゴシック" pitchFamily="34" charset="-128"/>
              </a:rPr>
              <a:t>4 scalar types</a:t>
            </a:r>
          </a:p>
          <a:p>
            <a:pPr lvl="1"/>
            <a:r>
              <a:rPr lang="en-US" dirty="0" smtClean="0">
                <a:ea typeface="ＭＳ Ｐゴシック" pitchFamily="34" charset="-128"/>
              </a:rPr>
              <a:t>2 composed types</a:t>
            </a:r>
          </a:p>
          <a:p>
            <a:pPr lvl="1"/>
            <a:r>
              <a:rPr lang="en-US" dirty="0" smtClean="0">
                <a:ea typeface="ＭＳ Ｐゴシック" pitchFamily="34" charset="-128"/>
              </a:rPr>
              <a:t>2 special types</a:t>
            </a:r>
          </a:p>
          <a:p>
            <a:pPr lvl="1"/>
            <a:endParaRPr lang="en-US" sz="20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9" name="Picture 9" descr="CB035828_LoRes"/>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5004048" y="2425452"/>
            <a:ext cx="3887787" cy="2593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Picture 2" descr="D:\Users\Renaud\Desktop\StageFinEtudesSupinfo\Icons-New\v3\Min\Overview_SubjectPresent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721681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Reading a file: 3rd </a:t>
            </a:r>
            <a:r>
              <a:rPr lang="fr-FR" dirty="0" err="1" smtClean="0">
                <a:ea typeface="ＭＳ Ｐゴシック" pitchFamily="34" charset="-128"/>
              </a:rPr>
              <a:t>method</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smtClean="0"/>
              <a:t>Use </a:t>
            </a:r>
            <a:r>
              <a:rPr lang="fr-FR" sz="3200" dirty="0" err="1" smtClean="0">
                <a:latin typeface="Courier New"/>
                <a:cs typeface="Courier New"/>
              </a:rPr>
              <a:t>fgets</a:t>
            </a:r>
            <a:r>
              <a:rPr lang="fr-FR" sz="3200" dirty="0" smtClean="0">
                <a:latin typeface="Courier New"/>
                <a:cs typeface="Courier New"/>
              </a:rPr>
              <a:t>()</a:t>
            </a:r>
            <a:r>
              <a:rPr lang="fr-FR" sz="3200" dirty="0" smtClean="0"/>
              <a:t> to </a:t>
            </a:r>
            <a:r>
              <a:rPr lang="fr-FR" sz="3200" dirty="0" err="1" smtClean="0"/>
              <a:t>read</a:t>
            </a:r>
            <a:r>
              <a:rPr lang="fr-FR" sz="3200" dirty="0" smtClean="0"/>
              <a:t> line per line </a:t>
            </a:r>
            <a:r>
              <a:rPr lang="fr-FR" sz="3200" dirty="0" err="1" smtClean="0"/>
              <a:t>through</a:t>
            </a:r>
            <a:r>
              <a:rPr lang="fr-FR" sz="3200" dirty="0" smtClean="0"/>
              <a:t> a </a:t>
            </a:r>
            <a:r>
              <a:rPr lang="fr-FR" sz="3200" dirty="0" err="1" smtClean="0"/>
              <a:t>loop</a:t>
            </a:r>
            <a:r>
              <a:rPr lang="fr-FR" sz="3200" dirty="0" smtClean="0"/>
              <a:t> (</a:t>
            </a:r>
            <a:r>
              <a:rPr lang="fr-FR" sz="3200" dirty="0" err="1" smtClean="0"/>
              <a:t>mostly</a:t>
            </a:r>
            <a:r>
              <a:rPr lang="fr-FR" sz="3200" dirty="0" smtClean="0"/>
              <a:t> a « </a:t>
            </a:r>
            <a:r>
              <a:rPr lang="fr-FR" sz="3200" dirty="0" err="1" smtClean="0"/>
              <a:t>while</a:t>
            </a:r>
            <a:r>
              <a:rPr lang="fr-FR" sz="3200" dirty="0" smtClean="0"/>
              <a:t> » </a:t>
            </a:r>
            <a:r>
              <a:rPr lang="fr-FR" sz="3200" dirty="0" err="1" smtClean="0"/>
              <a:t>loop</a:t>
            </a:r>
            <a:r>
              <a:rPr lang="fr-FR" sz="3200" dirty="0" smtClean="0"/>
              <a:t>)</a:t>
            </a:r>
            <a:r>
              <a:rPr lang="fr-FR" sz="3200" dirty="0" smtClean="0">
                <a:cs typeface="Courier New"/>
                <a:sym typeface="Wingdings"/>
              </a:rPr>
              <a:t>:</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5225" cy="280831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$url = </a:t>
            </a:r>
            <a:r>
              <a:rPr lang="fr-CH" b="1" dirty="0">
                <a:solidFill>
                  <a:srgbClr val="00B050"/>
                </a:solidFill>
                <a:latin typeface="Courier New" charset="0"/>
              </a:rPr>
              <a:t>"http://www.website.com/file.txt"</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file = fopen($url</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r"</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content =</a:t>
            </a:r>
            <a:r>
              <a:rPr lang="fr-CH" b="1" dirty="0">
                <a:solidFill>
                  <a:srgbClr val="4D4D4D"/>
                </a:solidFill>
                <a:latin typeface="Courier New" charset="0"/>
              </a:rPr>
              <a:t> </a:t>
            </a:r>
            <a:r>
              <a:rPr lang="fr-CH" b="1" dirty="0">
                <a:solidFill>
                  <a:srgbClr val="00B050"/>
                </a:solidFill>
                <a:latin typeface="Courier New" charset="0"/>
              </a:rPr>
              <a:t>""</a:t>
            </a:r>
            <a:r>
              <a:rPr lang="fr-CH" b="1" dirty="0">
                <a:solidFill>
                  <a:schemeClr val="tx1"/>
                </a:solidFill>
                <a:latin typeface="Courier New" charset="0"/>
              </a:rPr>
              <a:t>;</a:t>
            </a:r>
          </a:p>
          <a:p>
            <a:endParaRPr lang="fr-CH" b="1" dirty="0" smtClean="0">
              <a:solidFill>
                <a:schemeClr val="tx1"/>
              </a:solidFill>
              <a:latin typeface="Courier New" charset="0"/>
            </a:endParaRPr>
          </a:p>
          <a:p>
            <a:r>
              <a:rPr lang="fr-CH" b="1" dirty="0" smtClean="0">
                <a:solidFill>
                  <a:srgbClr val="0070C0"/>
                </a:solidFill>
                <a:latin typeface="Courier New" charset="0"/>
              </a:rPr>
              <a:t>while</a:t>
            </a:r>
            <a:r>
              <a:rPr lang="fr-CH" b="1" dirty="0">
                <a:solidFill>
                  <a:schemeClr val="tx1"/>
                </a:solidFill>
                <a:latin typeface="Courier New" charset="0"/>
              </a:rPr>
              <a:t>(!feof($file))</a:t>
            </a:r>
            <a:r>
              <a:rPr lang="fr-CH" b="1" dirty="0" smtClean="0">
                <a:solidFill>
                  <a:schemeClr val="tx1"/>
                </a:solidFill>
                <a:latin typeface="Courier New" charset="0"/>
              </a:rPr>
              <a:t>{</a:t>
            </a:r>
            <a:endParaRPr lang="fr-CH" b="1" dirty="0">
              <a:solidFill>
                <a:schemeClr val="tx1"/>
              </a:solidFill>
              <a:latin typeface="Courier New" charset="0"/>
            </a:endParaRPr>
          </a:p>
          <a:p>
            <a:pPr lvl="1"/>
            <a:r>
              <a:rPr lang="fr-CH" b="1" dirty="0" smtClean="0">
                <a:solidFill>
                  <a:schemeClr val="tx1"/>
                </a:solidFill>
                <a:latin typeface="Courier New" charset="0"/>
              </a:rPr>
              <a:t>$</a:t>
            </a:r>
            <a:r>
              <a:rPr lang="fr-CH" b="1" dirty="0">
                <a:solidFill>
                  <a:schemeClr val="tx1"/>
                </a:solidFill>
                <a:latin typeface="Courier New" charset="0"/>
              </a:rPr>
              <a:t>content = $content . fgets($</a:t>
            </a:r>
            <a:r>
              <a:rPr lang="fr-CH" b="1" dirty="0" smtClean="0">
                <a:solidFill>
                  <a:schemeClr val="tx1"/>
                </a:solidFill>
                <a:latin typeface="Courier New" charset="0"/>
              </a:rPr>
              <a:t>file, </a:t>
            </a:r>
            <a:r>
              <a:rPr lang="fr-CH" b="1" dirty="0" smtClean="0">
                <a:solidFill>
                  <a:srgbClr val="EA8B00"/>
                </a:solidFill>
                <a:latin typeface="Courier New" charset="0"/>
              </a:rPr>
              <a:t>4096</a:t>
            </a:r>
            <a:r>
              <a:rPr lang="fr-CH" b="1" dirty="0">
                <a:solidFill>
                  <a:schemeClr val="tx1"/>
                </a:solidFill>
                <a:latin typeface="Courier New" charset="0"/>
              </a:rPr>
              <a:t>);</a:t>
            </a:r>
          </a:p>
          <a:p>
            <a:r>
              <a:rPr lang="fr-CH" b="1" dirty="0" smtClean="0">
                <a:solidFill>
                  <a:schemeClr val="tx1"/>
                </a:solidFill>
                <a:latin typeface="Courier New" charset="0"/>
              </a:rPr>
              <a:t>}</a:t>
            </a:r>
            <a:endParaRPr lang="fr-CH" b="1" dirty="0">
              <a:solidFill>
                <a:schemeClr val="tx1"/>
              </a:solidFill>
              <a:latin typeface="Courier New" charset="0"/>
            </a:endParaRPr>
          </a:p>
          <a:p>
            <a:r>
              <a:rPr lang="fr-CH" b="1" dirty="0" smtClean="0">
                <a:solidFill>
                  <a:schemeClr val="tx1"/>
                </a:solidFill>
                <a:latin typeface="Courier New" charset="0"/>
              </a:rPr>
              <a:t>fclose</a:t>
            </a:r>
            <a:r>
              <a:rPr lang="fr-CH" b="1" dirty="0">
                <a:solidFill>
                  <a:schemeClr val="tx1"/>
                </a:solidFill>
                <a:latin typeface="Courier New" charset="0"/>
              </a:rPr>
              <a:t>($file);</a:t>
            </a:r>
          </a:p>
          <a:p>
            <a:r>
              <a:rPr lang="fr-CH" b="1" dirty="0" smtClean="0">
                <a:solidFill>
                  <a:srgbClr val="0070C0"/>
                </a:solidFill>
                <a:latin typeface="Courier New" charset="0"/>
              </a:rPr>
              <a:t>echo</a:t>
            </a:r>
            <a:r>
              <a:rPr lang="fr-CH" b="1" dirty="0" smtClean="0">
                <a:solidFill>
                  <a:schemeClr val="tx1"/>
                </a:solidFill>
                <a:latin typeface="Courier New" charset="0"/>
              </a:rPr>
              <a:t> </a:t>
            </a:r>
            <a:r>
              <a:rPr lang="fr-CH" b="1" dirty="0">
                <a:solidFill>
                  <a:schemeClr val="tx1"/>
                </a:solidFill>
                <a:latin typeface="Courier New" charset="0"/>
              </a:rPr>
              <a:t>$content;</a:t>
            </a:r>
          </a:p>
        </p:txBody>
      </p:sp>
    </p:spTree>
    <p:extLst>
      <p:ext uri="{BB962C8B-B14F-4D97-AF65-F5344CB8AC3E}">
        <p14:creationId xmlns:p14="http://schemas.microsoft.com/office/powerpoint/2010/main" val="39161846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Reading a file: </a:t>
            </a:r>
            <a:r>
              <a:rPr lang="fr-FR" dirty="0" err="1" smtClean="0">
                <a:ea typeface="ＭＳ Ｐゴシック" pitchFamily="34" charset="-128"/>
              </a:rPr>
              <a:t>Simplified</a:t>
            </a:r>
            <a:r>
              <a:rPr lang="fr-FR" dirty="0" smtClean="0">
                <a:ea typeface="ＭＳ Ｐゴシック" pitchFamily="34" charset="-128"/>
              </a:rPr>
              <a:t> </a:t>
            </a:r>
            <a:r>
              <a:rPr lang="fr-FR" dirty="0" err="1" smtClean="0">
                <a:ea typeface="ＭＳ Ｐゴシック" pitchFamily="34" charset="-128"/>
              </a:rPr>
              <a:t>method</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CH" sz="3200" dirty="0">
                <a:solidFill>
                  <a:srgbClr val="000000"/>
                </a:solidFill>
                <a:latin typeface="Courier New" charset="0"/>
              </a:rPr>
              <a:t>file_get_contents()</a:t>
            </a:r>
            <a:r>
              <a:rPr lang="fr-FR" sz="3200" dirty="0"/>
              <a:t> </a:t>
            </a:r>
            <a:r>
              <a:rPr lang="fr-FR" sz="3200" dirty="0" err="1"/>
              <a:t>reads</a:t>
            </a:r>
            <a:r>
              <a:rPr lang="fr-FR" sz="3200" dirty="0"/>
              <a:t> </a:t>
            </a:r>
            <a:r>
              <a:rPr lang="fr-FR" sz="3200" dirty="0" err="1"/>
              <a:t>entire</a:t>
            </a:r>
            <a:r>
              <a:rPr lang="fr-FR" sz="3200" dirty="0"/>
              <a:t> file and return </a:t>
            </a:r>
            <a:r>
              <a:rPr lang="fr-FR" sz="3200" dirty="0" err="1"/>
              <a:t>it</a:t>
            </a:r>
            <a:r>
              <a:rPr lang="fr-FR" sz="3200" dirty="0"/>
              <a:t> </a:t>
            </a:r>
            <a:r>
              <a:rPr lang="fr-FR" sz="3200" dirty="0" err="1"/>
              <a:t>into</a:t>
            </a:r>
            <a:r>
              <a:rPr lang="fr-FR" sz="3200" dirty="0"/>
              <a:t> a string</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569468"/>
            <a:ext cx="8785225" cy="72008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$content = file_get_contents(</a:t>
            </a:r>
            <a:r>
              <a:rPr lang="fr-CH" b="1" dirty="0">
                <a:solidFill>
                  <a:srgbClr val="00B050"/>
                </a:solidFill>
                <a:latin typeface="Courier New" charset="0"/>
              </a:rPr>
              <a:t>"file.txt"</a:t>
            </a:r>
            <a:r>
              <a:rPr lang="fr-CH" b="1" dirty="0">
                <a:solidFill>
                  <a:schemeClr val="tx1"/>
                </a:solidFill>
                <a:latin typeface="Courier New" charset="0"/>
              </a:rPr>
              <a:t>);</a:t>
            </a:r>
          </a:p>
          <a:p>
            <a:r>
              <a:rPr lang="fr-CH" b="1" dirty="0" smtClean="0">
                <a:solidFill>
                  <a:srgbClr val="0070C0"/>
                </a:solidFill>
                <a:latin typeface="Courier New" charset="0"/>
              </a:rPr>
              <a:t>echo </a:t>
            </a:r>
            <a:r>
              <a:rPr lang="fr-CH" b="1" dirty="0">
                <a:solidFill>
                  <a:schemeClr val="tx1"/>
                </a:solidFill>
                <a:latin typeface="Courier New" charset="0"/>
              </a:rPr>
              <a:t>$content;</a:t>
            </a:r>
          </a:p>
        </p:txBody>
      </p:sp>
    </p:spTree>
    <p:extLst>
      <p:ext uri="{BB962C8B-B14F-4D97-AF65-F5344CB8AC3E}">
        <p14:creationId xmlns:p14="http://schemas.microsoft.com/office/powerpoint/2010/main" val="12435080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Write</a:t>
            </a:r>
            <a:r>
              <a:rPr lang="fr-FR" dirty="0" smtClean="0">
                <a:ea typeface="ＭＳ Ｐゴシック" pitchFamily="34" charset="-128"/>
              </a:rPr>
              <a:t> in a file</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CH" sz="3200" dirty="0">
                <a:solidFill>
                  <a:srgbClr val="000000"/>
                </a:solidFill>
                <a:latin typeface="Courier New" charset="0"/>
              </a:rPr>
              <a:t>fwrite()</a:t>
            </a:r>
            <a:r>
              <a:rPr lang="fr-FR" sz="3200" dirty="0">
                <a:solidFill>
                  <a:srgbClr val="000000"/>
                </a:solidFill>
              </a:rPr>
              <a:t> </a:t>
            </a:r>
            <a:r>
              <a:rPr lang="fr-FR" sz="3200" dirty="0" smtClean="0"/>
              <a:t>or </a:t>
            </a:r>
            <a:r>
              <a:rPr lang="fr-CH" sz="3200" dirty="0" smtClean="0">
                <a:solidFill>
                  <a:srgbClr val="000000"/>
                </a:solidFill>
                <a:latin typeface="Courier New" charset="0"/>
              </a:rPr>
              <a:t>fputs</a:t>
            </a:r>
            <a:r>
              <a:rPr lang="fr-CH" sz="3200" dirty="0">
                <a:solidFill>
                  <a:srgbClr val="000000"/>
                </a:solidFill>
                <a:latin typeface="Courier New" charset="0"/>
              </a:rPr>
              <a:t>(</a:t>
            </a:r>
            <a:r>
              <a:rPr lang="fr-CH" sz="3200" dirty="0" smtClean="0">
                <a:solidFill>
                  <a:srgbClr val="000000"/>
                </a:solidFill>
                <a:latin typeface="Courier New" charset="0"/>
              </a:rPr>
              <a:t>)</a:t>
            </a:r>
            <a:r>
              <a:rPr lang="fr-CH" sz="3200" b="1" dirty="0" smtClean="0">
                <a:solidFill>
                  <a:srgbClr val="336699"/>
                </a:solidFill>
                <a:latin typeface="Courier New" charset="0"/>
              </a:rPr>
              <a:t> </a:t>
            </a:r>
            <a:r>
              <a:rPr lang="fr-FR" sz="3200" dirty="0" err="1"/>
              <a:t>writes</a:t>
            </a:r>
            <a:r>
              <a:rPr lang="fr-FR" sz="3200" dirty="0"/>
              <a:t> </a:t>
            </a:r>
            <a:r>
              <a:rPr lang="fr-FR" sz="3200" dirty="0" smtClean="0"/>
              <a:t>contents </a:t>
            </a:r>
            <a:r>
              <a:rPr lang="fr-FR" sz="3200" dirty="0"/>
              <a:t>of the second argument </a:t>
            </a:r>
            <a:r>
              <a:rPr lang="fr-FR" sz="3200" dirty="0" smtClean="0"/>
              <a:t>in the </a:t>
            </a:r>
            <a:r>
              <a:rPr lang="fr-FR" sz="3200" dirty="0" err="1" smtClean="0"/>
              <a:t>specified</a:t>
            </a:r>
            <a:r>
              <a:rPr lang="fr-FR" sz="3200" dirty="0" smtClean="0"/>
              <a:t> file</a:t>
            </a:r>
            <a:endParaRPr lang="fr-FR" sz="32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425452"/>
            <a:ext cx="8785225" cy="172819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$file = fopen(</a:t>
            </a:r>
            <a:r>
              <a:rPr lang="fr-CH" b="1" dirty="0">
                <a:solidFill>
                  <a:srgbClr val="00B050"/>
                </a:solidFill>
                <a:latin typeface="Courier New" charset="0"/>
              </a:rPr>
              <a:t>"file.txt</a:t>
            </a:r>
            <a:r>
              <a:rPr lang="fr-CH" b="1" dirty="0" smtClean="0">
                <a:solidFill>
                  <a:srgbClr val="00B050"/>
                </a:solidFill>
                <a:latin typeface="Courier New" charset="0"/>
              </a:rPr>
              <a:t>"</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r+"</a:t>
            </a:r>
            <a:r>
              <a:rPr lang="fr-CH" b="1" dirty="0">
                <a:solidFill>
                  <a:schemeClr val="tx1"/>
                </a:solidFill>
                <a:latin typeface="Courier New" charset="0"/>
              </a:rPr>
              <a:t>);</a:t>
            </a:r>
          </a:p>
          <a:p>
            <a:r>
              <a:rPr lang="fr-CH" b="1" dirty="0" smtClean="0">
                <a:solidFill>
                  <a:schemeClr val="tx1"/>
                </a:solidFill>
                <a:latin typeface="Courier New" charset="0"/>
              </a:rPr>
              <a:t>fwrite</a:t>
            </a:r>
            <a:r>
              <a:rPr lang="fr-CH" b="1" dirty="0">
                <a:solidFill>
                  <a:schemeClr val="tx1"/>
                </a:solidFill>
                <a:latin typeface="Courier New" charset="0"/>
              </a:rPr>
              <a:t>($file</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Welcome in SUPINFO</a:t>
            </a:r>
            <a:r>
              <a:rPr lang="fr-CH" b="1" dirty="0" smtClean="0">
                <a:solidFill>
                  <a:srgbClr val="00B050"/>
                </a:solidFill>
                <a:latin typeface="Courier New" charset="0"/>
              </a:rPr>
              <a:t>"</a:t>
            </a:r>
            <a:r>
              <a:rPr lang="fr-CH" b="1" dirty="0" smtClean="0">
                <a:solidFill>
                  <a:schemeClr val="tx1"/>
                </a:solidFill>
                <a:latin typeface="Courier New" charset="0"/>
              </a:rPr>
              <a:t>);</a:t>
            </a:r>
          </a:p>
          <a:p>
            <a:r>
              <a:rPr lang="fr-CH" b="1" dirty="0" err="1" smtClean="0">
                <a:solidFill>
                  <a:schemeClr val="tx1"/>
                </a:solidFill>
                <a:latin typeface="Courier New" charset="0"/>
              </a:rPr>
              <a:t>fclose</a:t>
            </a:r>
            <a:r>
              <a:rPr lang="fr-CH" b="1" dirty="0" smtClean="0">
                <a:solidFill>
                  <a:schemeClr val="tx1"/>
                </a:solidFill>
                <a:latin typeface="Courier New" charset="0"/>
              </a:rPr>
              <a:t>($file);</a:t>
            </a:r>
            <a:endParaRPr lang="fr-CH" b="1" dirty="0">
              <a:solidFill>
                <a:schemeClr val="tx1"/>
              </a:solidFill>
              <a:latin typeface="Courier New" charset="0"/>
            </a:endParaRPr>
          </a:p>
          <a:p>
            <a:r>
              <a:rPr lang="fr-CH" b="1" dirty="0" err="1" smtClean="0">
                <a:solidFill>
                  <a:srgbClr val="0070C0"/>
                </a:solidFill>
                <a:latin typeface="Courier New" charset="0"/>
              </a:rPr>
              <a:t>include</a:t>
            </a:r>
            <a:r>
              <a:rPr lang="fr-CH" b="1" dirty="0" smtClean="0">
                <a:solidFill>
                  <a:srgbClr val="0070C0"/>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file.txt</a:t>
            </a:r>
            <a:r>
              <a:rPr lang="fr-CH" b="1" dirty="0" smtClean="0">
                <a:solidFill>
                  <a:srgbClr val="00B050"/>
                </a:solidFill>
                <a:latin typeface="Courier New" charset="0"/>
              </a:rPr>
              <a:t>"</a:t>
            </a:r>
            <a:r>
              <a:rPr lang="fr-CH" b="1" dirty="0" smtClean="0">
                <a:solidFill>
                  <a:schemeClr val="tx1"/>
                </a:solidFill>
                <a:latin typeface="Courier New" charset="0"/>
              </a:rPr>
              <a:t>;</a:t>
            </a:r>
            <a:endParaRPr lang="fr-CH" b="1" dirty="0">
              <a:solidFill>
                <a:schemeClr val="tx1"/>
              </a:solidFill>
              <a:latin typeface="Courier New" charset="0"/>
            </a:endParaRPr>
          </a:p>
          <a:p>
            <a:r>
              <a:rPr lang="fr-CH" b="1" dirty="0" smtClean="0">
                <a:solidFill>
                  <a:srgbClr val="479B8F"/>
                </a:solidFill>
                <a:latin typeface="Courier New" charset="0"/>
              </a:rPr>
              <a:t>/</a:t>
            </a:r>
            <a:r>
              <a:rPr lang="fr-CH" b="1" dirty="0">
                <a:solidFill>
                  <a:srgbClr val="479B8F"/>
                </a:solidFill>
                <a:latin typeface="Courier New" charset="0"/>
              </a:rPr>
              <a:t>/ Welcome in SUPINFO</a:t>
            </a:r>
          </a:p>
        </p:txBody>
      </p:sp>
    </p:spTree>
    <p:extLst>
      <p:ext uri="{BB962C8B-B14F-4D97-AF65-F5344CB8AC3E}">
        <p14:creationId xmlns:p14="http://schemas.microsoft.com/office/powerpoint/2010/main" val="12319349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Write</a:t>
            </a:r>
            <a:r>
              <a:rPr lang="fr-FR" dirty="0" smtClean="0">
                <a:ea typeface="ＭＳ Ｐゴシック" pitchFamily="34" charset="-128"/>
              </a:rPr>
              <a:t> in file: </a:t>
            </a:r>
            <a:r>
              <a:rPr lang="fr-FR" dirty="0" err="1" smtClean="0">
                <a:ea typeface="ＭＳ Ｐゴシック" pitchFamily="34" charset="-128"/>
              </a:rPr>
              <a:t>Simplified</a:t>
            </a:r>
            <a:r>
              <a:rPr lang="fr-FR" dirty="0" smtClean="0">
                <a:ea typeface="ＭＳ Ｐゴシック" pitchFamily="34" charset="-128"/>
              </a:rPr>
              <a:t> </a:t>
            </a:r>
            <a:r>
              <a:rPr lang="fr-FR" dirty="0" err="1" smtClean="0">
                <a:ea typeface="ＭＳ Ｐゴシック" pitchFamily="34" charset="-128"/>
              </a:rPr>
              <a:t>method</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CH" sz="3200" dirty="0">
                <a:solidFill>
                  <a:srgbClr val="000000"/>
                </a:solidFill>
                <a:latin typeface="Courier New" charset="0"/>
              </a:rPr>
              <a:t>file_put_contents()</a:t>
            </a:r>
            <a:r>
              <a:rPr lang="fr-FR" sz="3200" dirty="0">
                <a:solidFill>
                  <a:srgbClr val="000000"/>
                </a:solidFill>
              </a:rPr>
              <a:t> </a:t>
            </a:r>
            <a:r>
              <a:rPr lang="fr-FR" sz="3200" dirty="0" err="1"/>
              <a:t>is</a:t>
            </a:r>
            <a:r>
              <a:rPr lang="fr-FR" sz="3200" dirty="0"/>
              <a:t> </a:t>
            </a:r>
            <a:r>
              <a:rPr lang="fr-FR" sz="3200" dirty="0" err="1" smtClean="0"/>
              <a:t>equivalent</a:t>
            </a:r>
            <a:r>
              <a:rPr lang="fr-FR" sz="3200" dirty="0" smtClean="0"/>
              <a:t> as </a:t>
            </a:r>
            <a:r>
              <a:rPr lang="fr-FR" sz="3200" dirty="0" err="1" smtClean="0"/>
              <a:t>calling</a:t>
            </a:r>
            <a:r>
              <a:rPr lang="fr-FR" sz="3200" dirty="0" smtClean="0"/>
              <a:t> </a:t>
            </a:r>
            <a:r>
              <a:rPr lang="fr-FR" sz="3200" dirty="0" err="1" smtClean="0"/>
              <a:t>successively</a:t>
            </a:r>
            <a:r>
              <a:rPr lang="fr-FR" sz="3200" dirty="0" smtClean="0"/>
              <a:t>:</a:t>
            </a:r>
          </a:p>
          <a:p>
            <a:pPr lvl="1" eaLnBrk="1" hangingPunct="1">
              <a:spcBef>
                <a:spcPts val="620"/>
              </a:spcBef>
            </a:pPr>
            <a:r>
              <a:rPr lang="fr-CH" sz="2800" dirty="0" smtClean="0">
                <a:solidFill>
                  <a:srgbClr val="000000"/>
                </a:solidFill>
                <a:latin typeface="Courier New" charset="0"/>
              </a:rPr>
              <a:t>fopen</a:t>
            </a:r>
            <a:r>
              <a:rPr lang="fr-CH" sz="2800" dirty="0">
                <a:solidFill>
                  <a:srgbClr val="000000"/>
                </a:solidFill>
                <a:latin typeface="Courier New" charset="0"/>
              </a:rPr>
              <a:t>(</a:t>
            </a:r>
            <a:r>
              <a:rPr lang="fr-CH" sz="2800" dirty="0" smtClean="0">
                <a:solidFill>
                  <a:srgbClr val="000000"/>
                </a:solidFill>
                <a:latin typeface="Courier New" charset="0"/>
              </a:rPr>
              <a:t>)</a:t>
            </a:r>
            <a:endParaRPr lang="fr-FR" sz="2800" dirty="0"/>
          </a:p>
          <a:p>
            <a:pPr lvl="1" eaLnBrk="1" hangingPunct="1">
              <a:spcBef>
                <a:spcPts val="620"/>
              </a:spcBef>
            </a:pPr>
            <a:r>
              <a:rPr lang="fr-CH" sz="2800" dirty="0" smtClean="0">
                <a:solidFill>
                  <a:srgbClr val="000000"/>
                </a:solidFill>
                <a:latin typeface="Courier New" charset="0"/>
              </a:rPr>
              <a:t>fwrite</a:t>
            </a:r>
            <a:r>
              <a:rPr lang="fr-CH" sz="2800" dirty="0">
                <a:solidFill>
                  <a:srgbClr val="000000"/>
                </a:solidFill>
                <a:latin typeface="Courier New" charset="0"/>
              </a:rPr>
              <a:t>(</a:t>
            </a:r>
            <a:r>
              <a:rPr lang="fr-CH" sz="2800" dirty="0" smtClean="0">
                <a:solidFill>
                  <a:srgbClr val="000000"/>
                </a:solidFill>
                <a:latin typeface="Courier New" charset="0"/>
              </a:rPr>
              <a:t>)</a:t>
            </a:r>
            <a:endParaRPr lang="fr-FR" sz="2800" dirty="0" smtClean="0"/>
          </a:p>
          <a:p>
            <a:pPr lvl="1" eaLnBrk="1" hangingPunct="1">
              <a:spcBef>
                <a:spcPts val="620"/>
              </a:spcBef>
            </a:pPr>
            <a:r>
              <a:rPr lang="fr-CH" sz="2800" dirty="0" smtClean="0">
                <a:solidFill>
                  <a:srgbClr val="000000"/>
                </a:solidFill>
                <a:latin typeface="Courier New" charset="0"/>
              </a:rPr>
              <a:t>fclose</a:t>
            </a:r>
            <a:r>
              <a:rPr lang="fr-CH" sz="2800" dirty="0">
                <a:solidFill>
                  <a:srgbClr val="000000"/>
                </a:solidFill>
                <a:latin typeface="Courier New" charset="0"/>
              </a:rPr>
              <a:t>(</a:t>
            </a:r>
            <a:r>
              <a:rPr lang="fr-CH" sz="2800" dirty="0" smtClean="0">
                <a:solidFill>
                  <a:srgbClr val="000000"/>
                </a:solidFill>
                <a:latin typeface="Courier New" charset="0"/>
              </a:rPr>
              <a:t>)</a:t>
            </a:r>
            <a:endParaRPr lang="fr-FR" sz="2800" dirty="0" smtClean="0">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3865612"/>
            <a:ext cx="8785225" cy="115212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file_put_contents(</a:t>
            </a:r>
            <a:r>
              <a:rPr lang="fr-CH" b="1" dirty="0">
                <a:solidFill>
                  <a:srgbClr val="00B050"/>
                </a:solidFill>
                <a:latin typeface="Courier New" charset="0"/>
              </a:rPr>
              <a:t>"file.txt"</a:t>
            </a:r>
            <a:r>
              <a:rPr lang="fr-CH" b="1" dirty="0">
                <a:solidFill>
                  <a:schemeClr val="tx1"/>
                </a:solidFill>
                <a:latin typeface="Courier New" charset="0"/>
              </a:rPr>
              <a:t>,  </a:t>
            </a:r>
            <a:r>
              <a:rPr lang="fr-CH" b="1" dirty="0">
                <a:solidFill>
                  <a:srgbClr val="00B050"/>
                </a:solidFill>
                <a:latin typeface="Courier New" charset="0"/>
              </a:rPr>
              <a:t>"Welcome in SUPINFO"</a:t>
            </a:r>
            <a:r>
              <a:rPr lang="fr-CH" b="1" dirty="0">
                <a:solidFill>
                  <a:schemeClr val="tx1"/>
                </a:solidFill>
                <a:latin typeface="Courier New" charset="0"/>
              </a:rPr>
              <a:t>)</a:t>
            </a:r>
            <a:r>
              <a:rPr lang="fr-CH" b="1" dirty="0" smtClean="0">
                <a:solidFill>
                  <a:schemeClr val="tx1"/>
                </a:solidFill>
                <a:latin typeface="Courier New" charset="0"/>
              </a:rPr>
              <a:t>;</a:t>
            </a:r>
            <a:endParaRPr lang="fr-CH" b="1" dirty="0">
              <a:solidFill>
                <a:schemeClr val="tx1"/>
              </a:solidFill>
              <a:latin typeface="Courier New" charset="0"/>
            </a:endParaRPr>
          </a:p>
          <a:p>
            <a:r>
              <a:rPr lang="fr-CH" b="1" dirty="0" err="1" smtClean="0">
                <a:solidFill>
                  <a:srgbClr val="0070C0"/>
                </a:solidFill>
                <a:latin typeface="Courier New" charset="0"/>
              </a:rPr>
              <a:t>include</a:t>
            </a:r>
            <a:r>
              <a:rPr lang="fr-CH" b="1" dirty="0" smtClean="0">
                <a:solidFill>
                  <a:srgbClr val="0070C0"/>
                </a:solidFill>
                <a:latin typeface="Courier New" charset="0"/>
              </a:rPr>
              <a:t> </a:t>
            </a:r>
            <a:r>
              <a:rPr lang="fr-CH" b="1" dirty="0" smtClean="0">
                <a:solidFill>
                  <a:srgbClr val="00B050"/>
                </a:solidFill>
                <a:latin typeface="Courier New" charset="0"/>
              </a:rPr>
              <a:t>"file.txt"</a:t>
            </a:r>
            <a:r>
              <a:rPr lang="fr-CH" b="1" dirty="0" smtClean="0">
                <a:solidFill>
                  <a:schemeClr val="tx1"/>
                </a:solidFill>
                <a:latin typeface="Courier New" charset="0"/>
              </a:rPr>
              <a:t>;</a:t>
            </a:r>
            <a:endParaRPr lang="fr-CH" b="1" dirty="0">
              <a:solidFill>
                <a:schemeClr val="tx1"/>
              </a:solidFill>
              <a:latin typeface="Courier New" charset="0"/>
            </a:endParaRPr>
          </a:p>
          <a:p>
            <a:r>
              <a:rPr lang="fr-CH" b="1" dirty="0" smtClean="0">
                <a:solidFill>
                  <a:srgbClr val="479B8F"/>
                </a:solidFill>
                <a:latin typeface="Courier New" charset="0"/>
              </a:rPr>
              <a:t>/</a:t>
            </a:r>
            <a:r>
              <a:rPr lang="fr-CH" b="1" dirty="0">
                <a:solidFill>
                  <a:srgbClr val="479B8F"/>
                </a:solidFill>
                <a:latin typeface="Courier New" charset="0"/>
              </a:rPr>
              <a:t>/ Welcome in SUPINFO</a:t>
            </a:r>
          </a:p>
        </p:txBody>
      </p:sp>
    </p:spTree>
    <p:extLst>
      <p:ext uri="{BB962C8B-B14F-4D97-AF65-F5344CB8AC3E}">
        <p14:creationId xmlns:p14="http://schemas.microsoft.com/office/powerpoint/2010/main" val="312920098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Content </a:t>
            </a:r>
            <a:r>
              <a:rPr lang="fr-FR" dirty="0" err="1" smtClean="0">
                <a:ea typeface="ＭＳ Ｐゴシック" pitchFamily="34" charset="-128"/>
              </a:rPr>
              <a:t>from</a:t>
            </a:r>
            <a:r>
              <a:rPr lang="fr-FR" dirty="0" smtClean="0">
                <a:ea typeface="ＭＳ Ｐゴシック" pitchFamily="34" charset="-128"/>
              </a:rPr>
              <a:t> a </a:t>
            </a:r>
            <a:r>
              <a:rPr lang="fr-FR" dirty="0" err="1" smtClean="0">
                <a:ea typeface="ＭＳ Ｐゴシック" pitchFamily="34" charset="-128"/>
              </a:rPr>
              <a:t>folder</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err="1" smtClean="0">
                <a:cs typeface="Courier New"/>
              </a:rPr>
              <a:t>Useful</a:t>
            </a:r>
            <a:r>
              <a:rPr lang="fr-FR" sz="3200" dirty="0" smtClean="0">
                <a:cs typeface="Courier New"/>
              </a:rPr>
              <a:t> </a:t>
            </a:r>
            <a:r>
              <a:rPr lang="fr-FR" sz="3200" dirty="0" err="1" smtClean="0">
                <a:cs typeface="Courier New"/>
              </a:rPr>
              <a:t>functions</a:t>
            </a:r>
            <a:r>
              <a:rPr lang="fr-FR" sz="3200" dirty="0" smtClean="0">
                <a:cs typeface="Courier New"/>
              </a:rPr>
              <a:t>:</a:t>
            </a:r>
          </a:p>
          <a:p>
            <a:pPr lvl="1" eaLnBrk="1" hangingPunct="1">
              <a:spcBef>
                <a:spcPts val="620"/>
              </a:spcBef>
            </a:pPr>
            <a:r>
              <a:rPr lang="fr-FR" sz="2800" dirty="0" err="1" smtClean="0">
                <a:latin typeface="Courier New"/>
                <a:cs typeface="Courier New"/>
              </a:rPr>
              <a:t>opendir</a:t>
            </a:r>
            <a:r>
              <a:rPr lang="fr-FR" sz="2800" dirty="0" smtClean="0">
                <a:latin typeface="Courier New"/>
                <a:cs typeface="Courier New"/>
              </a:rPr>
              <a:t>()</a:t>
            </a:r>
            <a:r>
              <a:rPr lang="fr-FR" sz="2800" dirty="0" smtClean="0">
                <a:cs typeface="Courier New"/>
              </a:rPr>
              <a:t>: Opens a directory</a:t>
            </a:r>
          </a:p>
          <a:p>
            <a:pPr lvl="1" eaLnBrk="1" hangingPunct="1">
              <a:spcBef>
                <a:spcPts val="620"/>
              </a:spcBef>
            </a:pPr>
            <a:r>
              <a:rPr lang="fr-FR" sz="2800" dirty="0" err="1" smtClean="0">
                <a:latin typeface="Courier New"/>
                <a:cs typeface="Courier New"/>
              </a:rPr>
              <a:t>readdir</a:t>
            </a:r>
            <a:r>
              <a:rPr lang="fr-FR" sz="2800" dirty="0" smtClean="0">
                <a:latin typeface="Courier New"/>
                <a:cs typeface="Courier New"/>
              </a:rPr>
              <a:t>()</a:t>
            </a:r>
            <a:r>
              <a:rPr lang="fr-FR" sz="2800" dirty="0" smtClean="0">
                <a:cs typeface="Courier New"/>
              </a:rPr>
              <a:t>: </a:t>
            </a:r>
            <a:r>
              <a:rPr lang="fr-FR" sz="2800" dirty="0" err="1" smtClean="0">
                <a:cs typeface="Courier New"/>
              </a:rPr>
              <a:t>Iterates</a:t>
            </a:r>
            <a:r>
              <a:rPr lang="fr-FR" sz="2800" dirty="0" smtClean="0">
                <a:cs typeface="Courier New"/>
              </a:rPr>
              <a:t> </a:t>
            </a:r>
            <a:r>
              <a:rPr lang="fr-FR" sz="2800" dirty="0" err="1" smtClean="0">
                <a:cs typeface="Courier New"/>
              </a:rPr>
              <a:t>through</a:t>
            </a:r>
            <a:r>
              <a:rPr lang="fr-FR" sz="2800" dirty="0" smtClean="0">
                <a:cs typeface="Courier New"/>
              </a:rPr>
              <a:t> </a:t>
            </a:r>
            <a:r>
              <a:rPr lang="fr-FR" sz="2800" dirty="0" err="1" smtClean="0">
                <a:cs typeface="Courier New"/>
              </a:rPr>
              <a:t>its</a:t>
            </a:r>
            <a:r>
              <a:rPr lang="fr-FR" sz="2800" dirty="0" smtClean="0">
                <a:cs typeface="Courier New"/>
              </a:rPr>
              <a:t> contents</a:t>
            </a:r>
          </a:p>
          <a:p>
            <a:pPr lvl="1" eaLnBrk="1" hangingPunct="1">
              <a:spcBef>
                <a:spcPts val="620"/>
              </a:spcBef>
            </a:pPr>
            <a:r>
              <a:rPr lang="fr-FR" sz="2800" dirty="0" err="1" smtClean="0">
                <a:latin typeface="Courier New"/>
                <a:cs typeface="Courier New"/>
              </a:rPr>
              <a:t>closedir</a:t>
            </a:r>
            <a:r>
              <a:rPr lang="fr-FR" sz="2800" dirty="0" smtClean="0">
                <a:latin typeface="Courier New"/>
                <a:cs typeface="Courier New"/>
              </a:rPr>
              <a:t>()</a:t>
            </a:r>
            <a:r>
              <a:rPr lang="fr-FR" sz="2800" dirty="0" smtClean="0">
                <a:cs typeface="Courier New"/>
              </a:rPr>
              <a:t>: Close the </a:t>
            </a:r>
            <a:r>
              <a:rPr lang="fr-FR" sz="2800" dirty="0" err="1" smtClean="0">
                <a:cs typeface="Courier New"/>
              </a:rPr>
              <a:t>specified</a:t>
            </a:r>
            <a:r>
              <a:rPr lang="fr-FR" sz="2800" dirty="0" smtClean="0">
                <a:cs typeface="Courier New"/>
              </a:rPr>
              <a:t> directory</a:t>
            </a:r>
          </a:p>
          <a:p>
            <a:pPr lvl="1" eaLnBrk="1" hangingPunct="1">
              <a:spcBef>
                <a:spcPts val="620"/>
              </a:spcBef>
            </a:pPr>
            <a:endParaRPr lang="fr-FR" sz="2800" dirty="0">
              <a:cs typeface="Courier New"/>
            </a:endParaRPr>
          </a:p>
          <a:p>
            <a:pPr eaLnBrk="1" hangingPunct="1">
              <a:spcBef>
                <a:spcPts val="620"/>
              </a:spcBef>
            </a:pPr>
            <a:r>
              <a:rPr lang="fr-FR" sz="3200" dirty="0" err="1" smtClean="0">
                <a:cs typeface="Courier New"/>
              </a:rPr>
              <a:t>Similar</a:t>
            </a:r>
            <a:r>
              <a:rPr lang="fr-FR" sz="3200" dirty="0" smtClean="0">
                <a:cs typeface="Courier New"/>
              </a:rPr>
              <a:t> to file manipulations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865129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Content </a:t>
            </a:r>
            <a:r>
              <a:rPr lang="fr-FR" dirty="0" err="1" smtClean="0">
                <a:ea typeface="ＭＳ Ｐゴシック" pitchFamily="34" charset="-128"/>
              </a:rPr>
              <a:t>from</a:t>
            </a:r>
            <a:r>
              <a:rPr lang="fr-FR" dirty="0" smtClean="0">
                <a:ea typeface="ＭＳ Ｐゴシック" pitchFamily="34" charset="-128"/>
              </a:rPr>
              <a:t> a </a:t>
            </a:r>
            <a:r>
              <a:rPr lang="fr-FR" dirty="0" err="1" smtClean="0">
                <a:ea typeface="ＭＳ Ｐゴシック" pitchFamily="34" charset="-128"/>
              </a:rPr>
              <a:t>folder</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ts val="620"/>
              </a:spcBef>
            </a:pPr>
            <a:r>
              <a:rPr lang="fr-FR" sz="3200" dirty="0" err="1" smtClean="0">
                <a:cs typeface="Courier New"/>
              </a:rPr>
              <a:t>Example</a:t>
            </a:r>
            <a:r>
              <a:rPr lang="fr-FR" sz="3200" dirty="0" smtClean="0">
                <a:cs typeface="Courier New"/>
              </a:rPr>
              <a: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2065412"/>
            <a:ext cx="8785225" cy="23042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$folder = </a:t>
            </a:r>
            <a:r>
              <a:rPr lang="fr-CH" b="1" dirty="0">
                <a:solidFill>
                  <a:srgbClr val="00B050"/>
                </a:solidFill>
                <a:latin typeface="Courier New" charset="0"/>
              </a:rPr>
              <a:t>"my_folder/"</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dir = opendir($folder);</a:t>
            </a:r>
          </a:p>
          <a:p>
            <a:r>
              <a:rPr lang="fr-CH" b="1" dirty="0" smtClean="0">
                <a:solidFill>
                  <a:srgbClr val="4D4D4D"/>
                </a:solidFill>
                <a:latin typeface="Courier New" charset="0"/>
              </a:rPr>
              <a:t> </a:t>
            </a:r>
            <a:endParaRPr lang="fr-CH" b="1" dirty="0">
              <a:solidFill>
                <a:srgbClr val="4D4D4D"/>
              </a:solidFill>
              <a:latin typeface="Courier New" charset="0"/>
            </a:endParaRPr>
          </a:p>
          <a:p>
            <a:r>
              <a:rPr lang="fr-CH" b="1" dirty="0" smtClean="0">
                <a:solidFill>
                  <a:srgbClr val="0070C0"/>
                </a:solidFill>
                <a:latin typeface="Courier New" charset="0"/>
              </a:rPr>
              <a:t>while</a:t>
            </a:r>
            <a:r>
              <a:rPr lang="fr-CH" b="1" dirty="0">
                <a:solidFill>
                  <a:schemeClr val="tx1"/>
                </a:solidFill>
                <a:latin typeface="Courier New" charset="0"/>
              </a:rPr>
              <a:t>($file = readdir($dir)){</a:t>
            </a:r>
          </a:p>
          <a:p>
            <a:pPr lvl="1"/>
            <a:r>
              <a:rPr lang="fr-CH" b="1" dirty="0" smtClean="0">
                <a:solidFill>
                  <a:srgbClr val="0070C0"/>
                </a:solidFill>
                <a:latin typeface="Courier New" charset="0"/>
              </a:rPr>
              <a:t>echo </a:t>
            </a:r>
            <a:r>
              <a:rPr lang="fr-CH" b="1" dirty="0">
                <a:solidFill>
                  <a:srgbClr val="00B050"/>
                </a:solidFill>
                <a:latin typeface="Courier New" charset="0"/>
              </a:rPr>
              <a:t>"$file&lt;br /&gt;"</a:t>
            </a:r>
            <a:r>
              <a:rPr lang="fr-CH" b="1" dirty="0">
                <a:solidFill>
                  <a:schemeClr val="tx1"/>
                </a:solidFill>
                <a:latin typeface="Courier New" charset="0"/>
              </a:rPr>
              <a:t>;</a:t>
            </a:r>
          </a:p>
          <a:p>
            <a:r>
              <a:rPr lang="fr-CH" b="1" dirty="0" smtClean="0">
                <a:solidFill>
                  <a:schemeClr val="tx1"/>
                </a:solidFill>
                <a:latin typeface="Courier New" charset="0"/>
              </a:rPr>
              <a:t>}</a:t>
            </a:r>
            <a:endParaRPr lang="fr-CH" b="1" dirty="0">
              <a:solidFill>
                <a:schemeClr val="tx1"/>
              </a:solidFill>
              <a:latin typeface="Courier New" charset="0"/>
            </a:endParaRPr>
          </a:p>
          <a:p>
            <a:r>
              <a:rPr lang="fr-CH" b="1" dirty="0" smtClean="0">
                <a:solidFill>
                  <a:schemeClr val="tx1"/>
                </a:solidFill>
                <a:latin typeface="Courier New" charset="0"/>
              </a:rPr>
              <a:t>closedir</a:t>
            </a:r>
            <a:r>
              <a:rPr lang="fr-CH" b="1" dirty="0">
                <a:solidFill>
                  <a:schemeClr val="tx1"/>
                </a:solidFill>
                <a:latin typeface="Courier New" charset="0"/>
              </a:rPr>
              <a:t>($dir);</a:t>
            </a:r>
          </a:p>
        </p:txBody>
      </p:sp>
    </p:spTree>
    <p:extLst>
      <p:ext uri="{BB962C8B-B14F-4D97-AF65-F5344CB8AC3E}">
        <p14:creationId xmlns:p14="http://schemas.microsoft.com/office/powerpoint/2010/main" val="121533834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Copying</a:t>
            </a:r>
            <a:r>
              <a:rPr lang="fr-FR" dirty="0" smtClean="0">
                <a:ea typeface="ＭＳ Ｐゴシック" pitchFamily="34" charset="-128"/>
              </a:rPr>
              <a:t> a file</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ct val="50000"/>
              </a:spcBef>
            </a:pPr>
            <a:r>
              <a:rPr lang="fr-CH" sz="3200" dirty="0">
                <a:solidFill>
                  <a:srgbClr val="000000"/>
                </a:solidFill>
                <a:latin typeface="Courier New" charset="0"/>
              </a:rPr>
              <a:t>copy()</a:t>
            </a:r>
            <a:r>
              <a:rPr lang="fr-FR" sz="3200" dirty="0">
                <a:solidFill>
                  <a:srgbClr val="000000"/>
                </a:solidFill>
              </a:rPr>
              <a:t> </a:t>
            </a:r>
            <a:r>
              <a:rPr lang="fr-FR" sz="3200" dirty="0" err="1"/>
              <a:t>makes</a:t>
            </a:r>
            <a:r>
              <a:rPr lang="fr-FR" sz="3200" dirty="0"/>
              <a:t> a copy of a </a:t>
            </a:r>
            <a:r>
              <a:rPr lang="fr-FR" sz="3200" dirty="0" smtClean="0"/>
              <a:t>file:</a:t>
            </a:r>
            <a:endParaRPr lang="fr-FR" sz="3200" dirty="0"/>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2065412"/>
            <a:ext cx="8785225" cy="23042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$file = </a:t>
            </a:r>
            <a:r>
              <a:rPr lang="fr-CH" b="1" dirty="0">
                <a:solidFill>
                  <a:srgbClr val="00B050"/>
                </a:solidFill>
                <a:latin typeface="Courier New" charset="0"/>
              </a:rPr>
              <a:t>"file.txt"</a:t>
            </a:r>
            <a:r>
              <a:rPr lang="fr-CH" b="1" dirty="0">
                <a:solidFill>
                  <a:schemeClr val="tx1"/>
                </a:solidFill>
                <a:latin typeface="Courier New" charset="0"/>
              </a:rPr>
              <a:t>;</a:t>
            </a:r>
          </a:p>
          <a:p>
            <a:r>
              <a:rPr lang="fr-CH" b="1" dirty="0" smtClean="0">
                <a:solidFill>
                  <a:schemeClr val="tx1"/>
                </a:solidFill>
                <a:latin typeface="Courier New" charset="0"/>
              </a:rPr>
              <a:t>$</a:t>
            </a:r>
            <a:r>
              <a:rPr lang="fr-CH" b="1" dirty="0">
                <a:solidFill>
                  <a:schemeClr val="tx1"/>
                </a:solidFill>
                <a:latin typeface="Courier New" charset="0"/>
              </a:rPr>
              <a:t>copy = </a:t>
            </a:r>
            <a:r>
              <a:rPr lang="fr-CH" b="1" dirty="0">
                <a:solidFill>
                  <a:srgbClr val="00B050"/>
                </a:solidFill>
                <a:latin typeface="Courier New" charset="0"/>
              </a:rPr>
              <a:t>"file_copy.txt"</a:t>
            </a:r>
            <a:r>
              <a:rPr lang="fr-CH" b="1" dirty="0">
                <a:solidFill>
                  <a:schemeClr val="tx1"/>
                </a:solidFill>
                <a:latin typeface="Courier New" charset="0"/>
              </a:rPr>
              <a:t>;</a:t>
            </a:r>
          </a:p>
          <a:p>
            <a:endParaRPr lang="fr-CH" b="1" dirty="0" smtClean="0">
              <a:solidFill>
                <a:srgbClr val="0070C0"/>
              </a:solidFill>
              <a:latin typeface="Courier New" charset="0"/>
            </a:endParaRPr>
          </a:p>
          <a:p>
            <a:r>
              <a:rPr lang="fr-CH" b="1" dirty="0" smtClean="0">
                <a:solidFill>
                  <a:srgbClr val="0070C0"/>
                </a:solidFill>
                <a:latin typeface="Courier New" charset="0"/>
              </a:rPr>
              <a:t>if</a:t>
            </a:r>
            <a:r>
              <a:rPr lang="fr-CH" b="1" dirty="0">
                <a:solidFill>
                  <a:schemeClr val="tx1"/>
                </a:solidFill>
                <a:latin typeface="Courier New" charset="0"/>
              </a:rPr>
              <a:t>(copy($file</a:t>
            </a:r>
            <a:r>
              <a:rPr lang="fr-CH" b="1" dirty="0" smtClean="0">
                <a:solidFill>
                  <a:schemeClr val="tx1"/>
                </a:solidFill>
                <a:latin typeface="Courier New" charset="0"/>
              </a:rPr>
              <a:t>, $</a:t>
            </a:r>
            <a:r>
              <a:rPr lang="fr-CH" b="1" dirty="0">
                <a:solidFill>
                  <a:schemeClr val="tx1"/>
                </a:solidFill>
                <a:latin typeface="Courier New" charset="0"/>
              </a:rPr>
              <a:t>copy)){</a:t>
            </a:r>
          </a:p>
          <a:p>
            <a:pPr lvl="1"/>
            <a:r>
              <a:rPr lang="fr-CH" b="1" dirty="0" smtClean="0">
                <a:solidFill>
                  <a:srgbClr val="0070C0"/>
                </a:solidFill>
                <a:latin typeface="Courier New" charset="0"/>
              </a:rPr>
              <a:t>echo </a:t>
            </a:r>
            <a:r>
              <a:rPr lang="fr-CH" b="1" dirty="0">
                <a:solidFill>
                  <a:srgbClr val="00B050"/>
                </a:solidFill>
                <a:latin typeface="Courier New" charset="0"/>
              </a:rPr>
              <a:t>"The file has been copied"</a:t>
            </a:r>
            <a:r>
              <a:rPr lang="fr-CH" b="1" dirty="0">
                <a:solidFill>
                  <a:schemeClr val="tx1"/>
                </a:solidFill>
                <a:latin typeface="Courier New" charset="0"/>
              </a:rPr>
              <a:t>;</a:t>
            </a:r>
          </a:p>
          <a:p>
            <a:r>
              <a:rPr lang="fr-CH" b="1" dirty="0" smtClean="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310522475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Deleting</a:t>
            </a:r>
            <a:r>
              <a:rPr lang="fr-FR" dirty="0" smtClean="0">
                <a:ea typeface="ＭＳ Ｐゴシック" pitchFamily="34" charset="-128"/>
              </a:rPr>
              <a:t> a file</a:t>
            </a:r>
          </a:p>
        </p:txBody>
      </p:sp>
      <p:sp>
        <p:nvSpPr>
          <p:cNvPr id="18434" name="Espace réservé du contenu 2"/>
          <p:cNvSpPr>
            <a:spLocks noGrp="1"/>
          </p:cNvSpPr>
          <p:nvPr>
            <p:ph idx="1"/>
          </p:nvPr>
        </p:nvSpPr>
        <p:spPr>
          <a:xfrm>
            <a:off x="467544" y="1128713"/>
            <a:ext cx="8352928" cy="4230687"/>
          </a:xfrm>
        </p:spPr>
        <p:txBody>
          <a:bodyPr/>
          <a:lstStyle/>
          <a:p>
            <a:pPr eaLnBrk="1" hangingPunct="1">
              <a:spcBef>
                <a:spcPct val="50000"/>
              </a:spcBef>
            </a:pPr>
            <a:r>
              <a:rPr lang="fr-CH" sz="3200" dirty="0" smtClean="0">
                <a:solidFill>
                  <a:srgbClr val="000000"/>
                </a:solidFill>
                <a:latin typeface="Courier New" charset="0"/>
              </a:rPr>
              <a:t>unlink(</a:t>
            </a:r>
            <a:r>
              <a:rPr lang="fr-CH" sz="3200" dirty="0">
                <a:solidFill>
                  <a:srgbClr val="000000"/>
                </a:solidFill>
                <a:latin typeface="Courier New" charset="0"/>
              </a:rPr>
              <a:t>)</a:t>
            </a:r>
            <a:r>
              <a:rPr lang="fr-FR" sz="3200" dirty="0">
                <a:solidFill>
                  <a:srgbClr val="000000"/>
                </a:solidFill>
              </a:rPr>
              <a:t> </a:t>
            </a:r>
            <a:r>
              <a:rPr lang="fr-FR" sz="3200" dirty="0" err="1" smtClean="0"/>
              <a:t>deletes</a:t>
            </a:r>
            <a:r>
              <a:rPr lang="fr-FR" sz="3200" dirty="0" smtClean="0"/>
              <a:t> the </a:t>
            </a:r>
            <a:r>
              <a:rPr lang="fr-FR" sz="3200" dirty="0" err="1" smtClean="0"/>
              <a:t>specified</a:t>
            </a:r>
            <a:r>
              <a:rPr lang="fr-FR" sz="3200" dirty="0" smtClean="0"/>
              <a:t> file:</a:t>
            </a:r>
            <a:endParaRPr lang="fr-FR" sz="3200" dirty="0"/>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Files manipulations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2065412"/>
            <a:ext cx="8785225" cy="23042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$file = </a:t>
            </a:r>
            <a:r>
              <a:rPr lang="fr-CH" b="1" dirty="0">
                <a:solidFill>
                  <a:srgbClr val="00B050"/>
                </a:solidFill>
                <a:latin typeface="Courier New" charset="0"/>
              </a:rPr>
              <a:t>"</a:t>
            </a:r>
            <a:r>
              <a:rPr lang="fr-CH" b="1">
                <a:solidFill>
                  <a:srgbClr val="00B050"/>
                </a:solidFill>
                <a:latin typeface="Courier New" charset="0"/>
              </a:rPr>
              <a:t>file.txt</a:t>
            </a:r>
            <a:r>
              <a:rPr lang="fr-CH" b="1" smtClean="0">
                <a:solidFill>
                  <a:srgbClr val="00B050"/>
                </a:solidFill>
                <a:latin typeface="Courier New" charset="0"/>
              </a:rPr>
              <a:t>"</a:t>
            </a:r>
            <a:r>
              <a:rPr lang="fr-CH" b="1" smtClean="0">
                <a:solidFill>
                  <a:schemeClr val="tx1"/>
                </a:solidFill>
                <a:latin typeface="Courier New" charset="0"/>
              </a:rPr>
              <a:t>;</a:t>
            </a:r>
          </a:p>
          <a:p>
            <a:endParaRPr lang="fr-CH" b="1" dirty="0" smtClean="0">
              <a:solidFill>
                <a:srgbClr val="0070C0"/>
              </a:solidFill>
              <a:latin typeface="Courier New" charset="0"/>
            </a:endParaRPr>
          </a:p>
          <a:p>
            <a:r>
              <a:rPr lang="fr-CH" b="1" dirty="0" smtClean="0">
                <a:solidFill>
                  <a:srgbClr val="0070C0"/>
                </a:solidFill>
                <a:latin typeface="Courier New" charset="0"/>
              </a:rPr>
              <a:t>if</a:t>
            </a:r>
            <a:r>
              <a:rPr lang="fr-CH" b="1" dirty="0" smtClean="0">
                <a:solidFill>
                  <a:schemeClr val="tx1"/>
                </a:solidFill>
                <a:latin typeface="Courier New" charset="0"/>
              </a:rPr>
              <a:t>(unlink(</a:t>
            </a:r>
            <a:r>
              <a:rPr lang="fr-CH" b="1" dirty="0">
                <a:solidFill>
                  <a:schemeClr val="tx1"/>
                </a:solidFill>
                <a:latin typeface="Courier New" charset="0"/>
              </a:rPr>
              <a:t>$</a:t>
            </a:r>
            <a:r>
              <a:rPr lang="fr-CH" b="1" dirty="0" smtClean="0">
                <a:solidFill>
                  <a:schemeClr val="tx1"/>
                </a:solidFill>
                <a:latin typeface="Courier New" charset="0"/>
              </a:rPr>
              <a:t>file)</a:t>
            </a:r>
            <a:r>
              <a:rPr lang="fr-CH" b="1" dirty="0">
                <a:solidFill>
                  <a:schemeClr val="tx1"/>
                </a:solidFill>
                <a:latin typeface="Courier New" charset="0"/>
              </a:rPr>
              <a:t>){</a:t>
            </a:r>
          </a:p>
          <a:p>
            <a:pPr lvl="1"/>
            <a:r>
              <a:rPr lang="fr-CH" b="1" dirty="0" smtClean="0">
                <a:solidFill>
                  <a:srgbClr val="0070C0"/>
                </a:solidFill>
                <a:latin typeface="Courier New" charset="0"/>
              </a:rPr>
              <a:t>echo </a:t>
            </a:r>
            <a:r>
              <a:rPr lang="fr-CH" b="1" dirty="0">
                <a:solidFill>
                  <a:srgbClr val="00B050"/>
                </a:solidFill>
                <a:latin typeface="Courier New" charset="0"/>
              </a:rPr>
              <a:t>"The file has been </a:t>
            </a:r>
            <a:r>
              <a:rPr lang="fr-CH" b="1" dirty="0" smtClean="0">
                <a:solidFill>
                  <a:srgbClr val="00B050"/>
                </a:solidFill>
                <a:latin typeface="Courier New" charset="0"/>
              </a:rPr>
              <a:t>deleted"</a:t>
            </a:r>
            <a:r>
              <a:rPr lang="fr-CH" b="1" dirty="0">
                <a:solidFill>
                  <a:schemeClr val="tx1"/>
                </a:solidFill>
                <a:latin typeface="Courier New" charset="0"/>
              </a:rPr>
              <a:t>;</a:t>
            </a:r>
          </a:p>
          <a:p>
            <a:r>
              <a:rPr lang="fr-CH" b="1" dirty="0" smtClean="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2111312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8505194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endParaRPr lang="fr-FR" dirty="0"/>
          </a:p>
        </p:txBody>
      </p:sp>
      <p:sp>
        <p:nvSpPr>
          <p:cNvPr id="3" name="Espace réservé du contenu 2"/>
          <p:cNvSpPr>
            <a:spLocks noGrp="1"/>
          </p:cNvSpPr>
          <p:nvPr>
            <p:ph idx="1"/>
          </p:nvPr>
        </p:nvSpPr>
        <p:spPr>
          <a:xfrm>
            <a:off x="457201" y="1075085"/>
            <a:ext cx="8291264" cy="4230687"/>
          </a:xfrm>
        </p:spPr>
        <p:txBody>
          <a:bodyPr/>
          <a:lstStyle/>
          <a:p>
            <a:r>
              <a:rPr lang="en-US" sz="3200" dirty="0" smtClean="0"/>
              <a:t>Create a new file called </a:t>
            </a:r>
            <a:r>
              <a:rPr lang="en-US" sz="3200" dirty="0" err="1" smtClean="0"/>
              <a:t>count.php</a:t>
            </a:r>
            <a:endParaRPr lang="en-US" sz="3200" dirty="0" smtClean="0"/>
          </a:p>
          <a:p>
            <a:pPr lvl="1"/>
            <a:r>
              <a:rPr lang="fr-FR" sz="2400" dirty="0" err="1" smtClean="0"/>
              <a:t>Should</a:t>
            </a:r>
            <a:r>
              <a:rPr lang="fr-FR" sz="2400" dirty="0" smtClean="0"/>
              <a:t> open the </a:t>
            </a:r>
            <a:r>
              <a:rPr lang="fr-FR" sz="2400" dirty="0" err="1" smtClean="0"/>
              <a:t>current</a:t>
            </a:r>
            <a:r>
              <a:rPr lang="fr-FR" sz="2400" dirty="0" smtClean="0"/>
              <a:t> directory</a:t>
            </a:r>
          </a:p>
          <a:p>
            <a:pPr lvl="1"/>
            <a:r>
              <a:rPr lang="fr-FR" dirty="0" err="1" smtClean="0"/>
              <a:t>Iterate</a:t>
            </a:r>
            <a:r>
              <a:rPr lang="fr-FR" dirty="0" smtClean="0"/>
              <a:t> over files (</a:t>
            </a:r>
            <a:r>
              <a:rPr lang="fr-FR" b="1" dirty="0" smtClean="0"/>
              <a:t>not</a:t>
            </a:r>
            <a:r>
              <a:rPr lang="fr-FR" dirty="0" smtClean="0"/>
              <a:t> directories, use </a:t>
            </a:r>
            <a:r>
              <a:rPr lang="fr-FR" b="1" dirty="0" err="1" smtClean="0"/>
              <a:t>is_dir</a:t>
            </a:r>
            <a:r>
              <a:rPr lang="fr-FR" dirty="0" smtClean="0"/>
              <a:t> for </a:t>
            </a:r>
            <a:r>
              <a:rPr lang="fr-FR" dirty="0" err="1" smtClean="0"/>
              <a:t>that</a:t>
            </a:r>
            <a:r>
              <a:rPr lang="fr-FR" dirty="0" smtClean="0"/>
              <a:t>)</a:t>
            </a:r>
          </a:p>
          <a:p>
            <a:pPr lvl="1"/>
            <a:r>
              <a:rPr lang="fr-FR" sz="2400" dirty="0" smtClean="0"/>
              <a:t>Count the </a:t>
            </a:r>
            <a:r>
              <a:rPr lang="fr-FR" sz="2400" dirty="0" err="1" smtClean="0"/>
              <a:t>number</a:t>
            </a:r>
            <a:r>
              <a:rPr lang="fr-FR" sz="2400" dirty="0" smtClean="0"/>
              <a:t> of </a:t>
            </a:r>
            <a:r>
              <a:rPr lang="fr-FR" sz="2400" dirty="0" err="1" smtClean="0"/>
              <a:t>characters</a:t>
            </a:r>
            <a:r>
              <a:rPr lang="fr-FR" sz="2400" dirty="0" smtClean="0"/>
              <a:t> in </a:t>
            </a:r>
            <a:r>
              <a:rPr lang="fr-FR" sz="2400" dirty="0" err="1" smtClean="0"/>
              <a:t>each</a:t>
            </a:r>
            <a:r>
              <a:rPr lang="fr-FR" sz="2400" dirty="0" smtClean="0"/>
              <a:t> file</a:t>
            </a:r>
          </a:p>
          <a:p>
            <a:pPr lvl="1"/>
            <a:endParaRPr lang="fr-FR" dirty="0" smtClean="0"/>
          </a:p>
          <a:p>
            <a:r>
              <a:rPr lang="fr-FR" dirty="0" smtClean="0"/>
              <a:t>Display the </a:t>
            </a:r>
            <a:r>
              <a:rPr lang="fr-FR" dirty="0" err="1" smtClean="0"/>
              <a:t>result</a:t>
            </a:r>
            <a:r>
              <a:rPr lang="fr-FR" dirty="0" smtClean="0"/>
              <a:t> of </a:t>
            </a:r>
            <a:r>
              <a:rPr lang="fr-FR" dirty="0" err="1" smtClean="0"/>
              <a:t>each</a:t>
            </a:r>
            <a:r>
              <a:rPr lang="fr-FR" dirty="0" smtClean="0"/>
              <a:t> file count</a:t>
            </a:r>
          </a:p>
          <a:p>
            <a:r>
              <a:rPr lang="fr-FR" dirty="0" smtClean="0"/>
              <a:t>Display</a:t>
            </a:r>
            <a:r>
              <a:rPr lang="fr-FR" dirty="0" smtClean="0"/>
              <a:t> the </a:t>
            </a:r>
            <a:r>
              <a:rPr lang="fr-FR" dirty="0" err="1" smtClean="0"/>
              <a:t>sum</a:t>
            </a:r>
            <a:r>
              <a:rPr lang="fr-FR" dirty="0" smtClean="0"/>
              <a:t> of </a:t>
            </a:r>
            <a:r>
              <a:rPr lang="fr-FR" dirty="0" err="1" smtClean="0"/>
              <a:t>these</a:t>
            </a:r>
            <a:r>
              <a:rPr lang="fr-FR" dirty="0" smtClean="0"/>
              <a:t> </a:t>
            </a:r>
            <a:r>
              <a:rPr lang="fr-FR" dirty="0" err="1" smtClean="0"/>
              <a:t>counts</a:t>
            </a:r>
            <a:endParaRPr lang="en-US" sz="2800" dirty="0"/>
          </a:p>
        </p:txBody>
      </p:sp>
      <p:sp>
        <p:nvSpPr>
          <p:cNvPr id="4" name="Espace réservé du contenu 3"/>
          <p:cNvSpPr>
            <a:spLocks noGrp="1"/>
          </p:cNvSpPr>
          <p:nvPr>
            <p:ph sz="quarter" idx="13"/>
          </p:nvPr>
        </p:nvSpPr>
        <p:spPr/>
        <p:txBody>
          <a:bodyPr/>
          <a:lstStyle/>
          <a:p>
            <a:r>
              <a:rPr lang="fr-FR" dirty="0" smtClean="0"/>
              <a:t>File manipulation</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94776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Definition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marL="0" indent="0" algn="r">
              <a:buNone/>
            </a:pPr>
            <a:endParaRPr lang="en-US" sz="3200" dirty="0" smtClean="0">
              <a:ea typeface="ＭＳ Ｐゴシック" pitchFamily="34" charset="-128"/>
            </a:endParaRPr>
          </a:p>
          <a:p>
            <a:pPr marL="0" indent="0" algn="r">
              <a:buNone/>
            </a:pPr>
            <a:endParaRPr lang="en-US" sz="3200" dirty="0" smtClean="0">
              <a:ea typeface="ＭＳ Ｐゴシック" pitchFamily="34" charset="-128"/>
            </a:endParaRPr>
          </a:p>
          <a:p>
            <a:pPr marL="0" indent="0" algn="r">
              <a:buNone/>
            </a:pPr>
            <a:r>
              <a:rPr lang="en-US" sz="3200" b="1" dirty="0" smtClean="0">
                <a:ea typeface="ＭＳ Ｐゴシック" pitchFamily="34" charset="-128"/>
              </a:rPr>
              <a:t>Scalar type </a:t>
            </a:r>
            <a:r>
              <a:rPr lang="en-US" sz="3600" b="1" dirty="0" smtClean="0">
                <a:ea typeface="ＭＳ Ｐゴシック" pitchFamily="34" charset="-128"/>
              </a:rPr>
              <a:t>– </a:t>
            </a:r>
            <a:r>
              <a:rPr lang="en-US" sz="3200" i="1" dirty="0">
                <a:solidFill>
                  <a:schemeClr val="bg1">
                    <a:lumMod val="50000"/>
                  </a:schemeClr>
                </a:solidFill>
              </a:rPr>
              <a:t>Single-valued data types, that can be used for individual variables, </a:t>
            </a:r>
            <a:r>
              <a:rPr lang="en-US" sz="3200" i="1" dirty="0" smtClean="0">
                <a:solidFill>
                  <a:schemeClr val="bg1">
                    <a:lumMod val="50000"/>
                  </a:schemeClr>
                </a:solidFill>
              </a:rPr>
              <a:t>constants…</a:t>
            </a:r>
            <a:endParaRPr lang="en-US" sz="3200" i="1" dirty="0" smtClean="0">
              <a:solidFill>
                <a:schemeClr val="bg1">
                  <a:lumMod val="50000"/>
                </a:schemeClr>
              </a:solidFill>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Quotation_ForM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6252072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end</a:t>
            </a:r>
            <a:endParaRPr lang="fr-FR" dirty="0"/>
          </a:p>
        </p:txBody>
      </p:sp>
      <p:sp>
        <p:nvSpPr>
          <p:cNvPr id="4" name="Espace réservé du contenu 3"/>
          <p:cNvSpPr>
            <a:spLocks noGrp="1"/>
          </p:cNvSpPr>
          <p:nvPr>
            <p:ph sz="quarter" idx="13"/>
          </p:nvPr>
        </p:nvSpPr>
        <p:spPr/>
        <p:txBody>
          <a:bodyPr/>
          <a:lstStyle/>
          <a:p>
            <a:r>
              <a:rPr lang="fr-FR" dirty="0" smtClean="0"/>
              <a:t>PHP </a:t>
            </a:r>
            <a:r>
              <a:rPr lang="fr-FR" dirty="0" err="1" smtClean="0"/>
              <a:t>language</a:t>
            </a:r>
            <a:endParaRPr lang="fr-FR" dirty="0"/>
          </a:p>
        </p:txBody>
      </p:sp>
      <p:pic>
        <p:nvPicPr>
          <p:cNvPr id="16386" name="Picture 2" descr="D:\Users\Renaud\Desktop\StageFinEtudesSupinfo\Icons-New\v3\Min\Conclu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Espace réservé du contenu 2"/>
          <p:cNvSpPr>
            <a:spLocks noGrp="1"/>
          </p:cNvSpPr>
          <p:nvPr>
            <p:ph idx="1"/>
          </p:nvPr>
        </p:nvSpPr>
        <p:spPr>
          <a:xfrm>
            <a:off x="323528" y="1128713"/>
            <a:ext cx="8569647" cy="4230687"/>
          </a:xfrm>
        </p:spPr>
        <p:txBody>
          <a:bodyPr/>
          <a:lstStyle/>
          <a:p>
            <a:pPr marL="0" indent="0" algn="ctr">
              <a:buNone/>
            </a:pPr>
            <a:endParaRPr lang="fr-FR" sz="2400" dirty="0" smtClean="0"/>
          </a:p>
          <a:p>
            <a:pPr marL="0" indent="0" algn="ctr">
              <a:buNone/>
            </a:pPr>
            <a:endParaRPr lang="fr-FR" sz="2400" dirty="0"/>
          </a:p>
          <a:p>
            <a:pPr marL="0" indent="0" algn="ctr">
              <a:buNone/>
            </a:pPr>
            <a:endParaRPr lang="fr-FR" sz="4000" dirty="0" smtClean="0"/>
          </a:p>
          <a:p>
            <a:pPr marL="0" indent="0" algn="ctr">
              <a:buNone/>
            </a:pPr>
            <a:endParaRPr lang="fr-FR" sz="6000" i="1" dirty="0" smtClean="0"/>
          </a:p>
          <a:p>
            <a:pPr marL="0" indent="0" algn="ctr">
              <a:buNone/>
            </a:pPr>
            <a:r>
              <a:rPr lang="fr-FR" sz="6000" i="1" dirty="0" err="1" smtClean="0"/>
              <a:t>Thanks</a:t>
            </a:r>
            <a:r>
              <a:rPr lang="fr-FR" sz="6000" i="1" dirty="0" smtClean="0"/>
              <a:t> for </a:t>
            </a:r>
            <a:r>
              <a:rPr lang="fr-FR" sz="6000" i="1" dirty="0" err="1" smtClean="0"/>
              <a:t>your</a:t>
            </a:r>
            <a:r>
              <a:rPr lang="fr-FR" sz="6000" i="1" dirty="0" smtClean="0"/>
              <a:t> attention</a:t>
            </a:r>
            <a:endParaRPr lang="fr-FR" sz="6000" i="1" dirty="0"/>
          </a:p>
        </p:txBody>
      </p:sp>
      <p:pic>
        <p:nvPicPr>
          <p:cNvPr id="6"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353444"/>
            <a:ext cx="3065323" cy="1620924"/>
          </a:xfrm>
          <a:prstGeom prst="rect">
            <a:avLst/>
          </a:prstGeom>
        </p:spPr>
      </p:pic>
    </p:spTree>
    <p:extLst>
      <p:ext uri="{BB962C8B-B14F-4D97-AF65-F5344CB8AC3E}">
        <p14:creationId xmlns:p14="http://schemas.microsoft.com/office/powerpoint/2010/main" val="1534038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Scalar</a:t>
            </a:r>
            <a:r>
              <a:rPr lang="fr-FR" dirty="0" smtClean="0">
                <a:ea typeface="ＭＳ Ｐゴシック" pitchFamily="34" charset="-128"/>
              </a:rPr>
              <a:t> types</a:t>
            </a:r>
          </a:p>
        </p:txBody>
      </p:sp>
      <p:sp>
        <p:nvSpPr>
          <p:cNvPr id="18434" name="Espace réservé du contenu 2"/>
          <p:cNvSpPr>
            <a:spLocks noGrp="1"/>
          </p:cNvSpPr>
          <p:nvPr>
            <p:ph idx="1"/>
          </p:nvPr>
        </p:nvSpPr>
        <p:spPr>
          <a:xfrm>
            <a:off x="467544" y="1128713"/>
            <a:ext cx="8424936" cy="4230687"/>
          </a:xfrm>
        </p:spPr>
        <p:txBody>
          <a:bodyPr/>
          <a:lstStyle/>
          <a:p>
            <a:pPr>
              <a:spcBef>
                <a:spcPts val="1968"/>
              </a:spcBef>
              <a:spcAft>
                <a:spcPts val="2400"/>
              </a:spcAft>
            </a:pPr>
            <a:r>
              <a:rPr lang="en-US" sz="3200" dirty="0" smtClean="0">
                <a:ea typeface="ＭＳ Ｐゴシック" pitchFamily="34" charset="-128"/>
              </a:rPr>
              <a:t>Boolean:</a:t>
            </a:r>
            <a:endParaRPr lang="en-US" sz="3200" dirty="0">
              <a:ea typeface="ＭＳ Ｐゴシック" pitchFamily="34" charset="-128"/>
            </a:endParaRPr>
          </a:p>
          <a:p>
            <a:pPr>
              <a:spcBef>
                <a:spcPts val="1968"/>
              </a:spcBef>
              <a:spcAft>
                <a:spcPts val="2400"/>
              </a:spcAft>
            </a:pPr>
            <a:r>
              <a:rPr lang="en-US" sz="3200" dirty="0" smtClean="0">
                <a:ea typeface="ＭＳ Ｐゴシック" pitchFamily="34" charset="-128"/>
              </a:rPr>
              <a:t>Integer:</a:t>
            </a:r>
            <a:endParaRPr lang="en-US" sz="3200" dirty="0">
              <a:ea typeface="ＭＳ Ｐゴシック" pitchFamily="34" charset="-128"/>
            </a:endParaRPr>
          </a:p>
          <a:p>
            <a:pPr>
              <a:spcBef>
                <a:spcPts val="1968"/>
              </a:spcBef>
              <a:spcAft>
                <a:spcPts val="2400"/>
              </a:spcAft>
            </a:pPr>
            <a:r>
              <a:rPr lang="en-US" sz="3200" dirty="0" smtClean="0">
                <a:ea typeface="ＭＳ Ｐゴシック" pitchFamily="34" charset="-128"/>
              </a:rPr>
              <a:t>Float:</a:t>
            </a:r>
            <a:endParaRPr lang="en-US" sz="3200" dirty="0">
              <a:ea typeface="ＭＳ Ｐゴシック" pitchFamily="34" charset="-128"/>
            </a:endParaRPr>
          </a:p>
          <a:p>
            <a:pPr>
              <a:spcBef>
                <a:spcPts val="1968"/>
              </a:spcBef>
              <a:spcAft>
                <a:spcPts val="2400"/>
              </a:spcAft>
            </a:pPr>
            <a:r>
              <a:rPr lang="en-US" sz="3200" dirty="0" smtClean="0">
                <a:ea typeface="ＭＳ Ｐゴシック" pitchFamily="34" charset="-128"/>
              </a:rPr>
              <a:t>String:</a:t>
            </a:r>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à coins arrondis 4"/>
          <p:cNvSpPr/>
          <p:nvPr/>
        </p:nvSpPr>
        <p:spPr>
          <a:xfrm>
            <a:off x="3851795" y="1201316"/>
            <a:ext cx="2376389"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lgn="ctr"/>
            <a:r>
              <a:rPr lang="en-US" b="1" dirty="0" smtClean="0">
                <a:solidFill>
                  <a:schemeClr val="tx1"/>
                </a:solidFill>
                <a:latin typeface="Courier New"/>
                <a:ea typeface="ＭＳ Ｐゴシック" pitchFamily="1" charset="-128"/>
                <a:cs typeface="Courier New"/>
              </a:rPr>
              <a:t>$foo = </a:t>
            </a:r>
            <a:r>
              <a:rPr lang="en-US" b="1" dirty="0" smtClean="0">
                <a:solidFill>
                  <a:srgbClr val="0070C0"/>
                </a:solidFill>
                <a:latin typeface="Courier New"/>
                <a:ea typeface="ＭＳ Ｐゴシック" pitchFamily="1" charset="-128"/>
                <a:cs typeface="Courier New"/>
              </a:rPr>
              <a:t>true</a:t>
            </a:r>
            <a:r>
              <a:rPr lang="en-US" b="1" dirty="0" smtClean="0">
                <a:solidFill>
                  <a:schemeClr val="tx1"/>
                </a:solidFill>
                <a:latin typeface="Courier New"/>
                <a:ea typeface="ＭＳ Ｐゴシック" pitchFamily="1" charset="-128"/>
                <a:cs typeface="Courier New"/>
              </a:rPr>
              <a:t>;</a:t>
            </a:r>
            <a:endParaRPr lang="en-US" b="1" dirty="0">
              <a:solidFill>
                <a:schemeClr val="tx1"/>
              </a:solidFill>
              <a:latin typeface="Courier New"/>
              <a:ea typeface="ＭＳ Ｐゴシック" pitchFamily="1" charset="-128"/>
              <a:cs typeface="Courier New"/>
            </a:endParaRPr>
          </a:p>
        </p:txBody>
      </p:sp>
      <p:sp>
        <p:nvSpPr>
          <p:cNvPr id="11" name="Rectangle à coins arrondis 4"/>
          <p:cNvSpPr/>
          <p:nvPr/>
        </p:nvSpPr>
        <p:spPr>
          <a:xfrm>
            <a:off x="3851795" y="2233431"/>
            <a:ext cx="2376389"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lgn="ctr"/>
            <a:r>
              <a:rPr lang="en-US" b="1" dirty="0" smtClean="0">
                <a:solidFill>
                  <a:schemeClr val="tx1"/>
                </a:solidFill>
                <a:latin typeface="Courier New"/>
                <a:ea typeface="ＭＳ Ｐゴシック" pitchFamily="1" charset="-128"/>
                <a:cs typeface="Courier New"/>
              </a:rPr>
              <a:t>$foo = </a:t>
            </a:r>
            <a:r>
              <a:rPr lang="en-US" b="1" dirty="0" smtClean="0">
                <a:solidFill>
                  <a:schemeClr val="accent6">
                    <a:lumMod val="75000"/>
                  </a:schemeClr>
                </a:solidFill>
                <a:latin typeface="Courier New"/>
                <a:ea typeface="ＭＳ Ｐゴシック" pitchFamily="1" charset="-128"/>
                <a:cs typeface="Courier New"/>
              </a:rPr>
              <a:t>12</a:t>
            </a:r>
            <a:r>
              <a:rPr lang="en-US" b="1" dirty="0" smtClean="0">
                <a:solidFill>
                  <a:schemeClr val="tx1"/>
                </a:solidFill>
                <a:latin typeface="Courier New"/>
                <a:ea typeface="ＭＳ Ｐゴシック" pitchFamily="1" charset="-128"/>
                <a:cs typeface="Courier New"/>
              </a:rPr>
              <a:t>;</a:t>
            </a:r>
            <a:endParaRPr lang="en-US" b="1" dirty="0">
              <a:solidFill>
                <a:schemeClr val="tx1"/>
              </a:solidFill>
              <a:latin typeface="Courier New"/>
              <a:ea typeface="ＭＳ Ｐゴシック" pitchFamily="1" charset="-128"/>
              <a:cs typeface="Courier New"/>
            </a:endParaRPr>
          </a:p>
        </p:txBody>
      </p:sp>
      <p:sp>
        <p:nvSpPr>
          <p:cNvPr id="12" name="Rectangle à coins arrondis 4"/>
          <p:cNvSpPr/>
          <p:nvPr/>
        </p:nvSpPr>
        <p:spPr>
          <a:xfrm>
            <a:off x="3851795" y="3265546"/>
            <a:ext cx="2376389"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lgn="ctr"/>
            <a:r>
              <a:rPr lang="en-US" b="1" dirty="0" smtClean="0">
                <a:solidFill>
                  <a:schemeClr val="tx1"/>
                </a:solidFill>
                <a:latin typeface="Courier New"/>
                <a:ea typeface="ＭＳ Ｐゴシック" pitchFamily="1" charset="-128"/>
                <a:cs typeface="Courier New"/>
              </a:rPr>
              <a:t>$foo = </a:t>
            </a:r>
            <a:r>
              <a:rPr lang="en-US" b="1" dirty="0" smtClean="0">
                <a:solidFill>
                  <a:schemeClr val="accent6">
                    <a:lumMod val="75000"/>
                  </a:schemeClr>
                </a:solidFill>
                <a:latin typeface="Courier New"/>
                <a:ea typeface="ＭＳ Ｐゴシック" pitchFamily="1" charset="-128"/>
                <a:cs typeface="Courier New"/>
              </a:rPr>
              <a:t>12.34</a:t>
            </a:r>
            <a:r>
              <a:rPr lang="en-US" b="1" dirty="0" smtClean="0">
                <a:solidFill>
                  <a:schemeClr val="tx1"/>
                </a:solidFill>
                <a:latin typeface="Courier New"/>
                <a:ea typeface="ＭＳ Ｐゴシック" pitchFamily="1" charset="-128"/>
                <a:cs typeface="Courier New"/>
              </a:rPr>
              <a:t>;</a:t>
            </a:r>
            <a:endParaRPr lang="en-US" b="1" dirty="0">
              <a:solidFill>
                <a:schemeClr val="tx1"/>
              </a:solidFill>
              <a:latin typeface="Courier New"/>
              <a:ea typeface="ＭＳ Ｐゴシック" pitchFamily="1" charset="-128"/>
              <a:cs typeface="Courier New"/>
            </a:endParaRPr>
          </a:p>
        </p:txBody>
      </p:sp>
      <p:sp>
        <p:nvSpPr>
          <p:cNvPr id="13" name="Rectangle à coins arrondis 4"/>
          <p:cNvSpPr/>
          <p:nvPr/>
        </p:nvSpPr>
        <p:spPr>
          <a:xfrm>
            <a:off x="3851795" y="4297660"/>
            <a:ext cx="2376389"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algn="ctr"/>
            <a:r>
              <a:rPr lang="en-US" b="1" dirty="0" smtClean="0">
                <a:solidFill>
                  <a:schemeClr val="tx1"/>
                </a:solidFill>
                <a:latin typeface="Courier New"/>
                <a:ea typeface="ＭＳ Ｐゴシック" pitchFamily="1" charset="-128"/>
                <a:cs typeface="Courier New"/>
              </a:rPr>
              <a:t>$foo = </a:t>
            </a:r>
            <a:r>
              <a:rPr lang="en-US" b="1" dirty="0" smtClean="0">
                <a:solidFill>
                  <a:srgbClr val="00B050"/>
                </a:solidFill>
                <a:latin typeface="Courier New"/>
                <a:ea typeface="ＭＳ Ｐゴシック" pitchFamily="1" charset="-128"/>
                <a:cs typeface="Courier New"/>
              </a:rPr>
              <a:t>"Hello"</a:t>
            </a:r>
            <a:r>
              <a:rPr lang="en-US" b="1" dirty="0" smtClean="0">
                <a:solidFill>
                  <a:schemeClr val="tx1"/>
                </a:solidFill>
                <a:latin typeface="Courier New"/>
                <a:ea typeface="ＭＳ Ｐゴシック" pitchFamily="1" charset="-128"/>
                <a:cs typeface="Courier New"/>
              </a:rPr>
              <a:t>;</a:t>
            </a:r>
            <a:endParaRPr lang="en-US" b="1" dirty="0">
              <a:solidFill>
                <a:schemeClr val="tx1"/>
              </a:solidFill>
              <a:latin typeface="Courier New"/>
              <a:ea typeface="ＭＳ Ｐゴシック" pitchFamily="1" charset="-128"/>
              <a:cs typeface="Courier New"/>
            </a:endParaRPr>
          </a:p>
        </p:txBody>
      </p:sp>
    </p:spTree>
    <p:extLst>
      <p:ext uri="{BB962C8B-B14F-4D97-AF65-F5344CB8AC3E}">
        <p14:creationId xmlns:p14="http://schemas.microsoft.com/office/powerpoint/2010/main" val="336365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Conversion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Some </a:t>
            </a:r>
            <a:r>
              <a:rPr lang="en-US" sz="3200" dirty="0">
                <a:ea typeface="ＭＳ Ｐゴシック" pitchFamily="34" charset="-128"/>
              </a:rPr>
              <a:t>conversion methods for scalar </a:t>
            </a:r>
            <a:r>
              <a:rPr lang="en-US" sz="3200" dirty="0" smtClean="0">
                <a:ea typeface="ＭＳ Ｐゴシック" pitchFamily="34" charset="-128"/>
              </a:rPr>
              <a:t>types</a:t>
            </a:r>
            <a:r>
              <a:rPr lang="en-US" sz="3200" dirty="0" smtClean="0">
                <a:ea typeface="ＭＳ Ｐゴシック" pitchFamily="34" charset="-128"/>
              </a:rPr>
              <a:t>:</a:t>
            </a:r>
          </a:p>
          <a:p>
            <a:endParaRPr lang="en-US" sz="3200" dirty="0">
              <a:ea typeface="ＭＳ Ｐゴシック" pitchFamily="34" charset="-128"/>
            </a:endParaRPr>
          </a:p>
          <a:p>
            <a:pPr lvl="1"/>
            <a:r>
              <a:rPr lang="en-US" sz="2800" b="1" dirty="0" err="1">
                <a:ea typeface="ＭＳ Ｐゴシック" pitchFamily="34" charset="-128"/>
              </a:rPr>
              <a:t>intval</a:t>
            </a:r>
            <a:r>
              <a:rPr lang="en-US" sz="2800" b="1" dirty="0">
                <a:ea typeface="ＭＳ Ｐゴシック" pitchFamily="34" charset="-128"/>
              </a:rPr>
              <a:t>(…</a:t>
            </a:r>
            <a:r>
              <a:rPr lang="en-US" sz="2800" b="1" dirty="0" smtClean="0">
                <a:ea typeface="ＭＳ Ｐゴシック" pitchFamily="34" charset="-128"/>
              </a:rPr>
              <a:t>)</a:t>
            </a:r>
            <a:r>
              <a:rPr lang="en-US" sz="2800" dirty="0" smtClean="0">
                <a:ea typeface="ＭＳ Ｐゴシック" pitchFamily="34" charset="-128"/>
              </a:rPr>
              <a:t>: </a:t>
            </a:r>
            <a:r>
              <a:rPr lang="en-US" sz="2800" dirty="0">
                <a:ea typeface="ＭＳ Ｐゴシック" pitchFamily="34" charset="-128"/>
              </a:rPr>
              <a:t>Returns the </a:t>
            </a:r>
            <a:r>
              <a:rPr lang="en-US" sz="2800" dirty="0" smtClean="0">
                <a:ea typeface="ＭＳ Ｐゴシック" pitchFamily="34" charset="-128"/>
              </a:rPr>
              <a:t>argument’s integer value</a:t>
            </a:r>
          </a:p>
          <a:p>
            <a:pPr lvl="1"/>
            <a:endParaRPr lang="en-US" sz="2800" dirty="0" smtClean="0">
              <a:ea typeface="ＭＳ Ｐゴシック" pitchFamily="34" charset="-128"/>
            </a:endParaRPr>
          </a:p>
          <a:p>
            <a:pPr lvl="1"/>
            <a:r>
              <a:rPr lang="en-US" sz="2800" b="1" dirty="0" err="1" smtClean="0">
                <a:ea typeface="ＭＳ Ｐゴシック" pitchFamily="34" charset="-128"/>
              </a:rPr>
              <a:t>floatval</a:t>
            </a:r>
            <a:r>
              <a:rPr lang="en-US" sz="2800" b="1" dirty="0" smtClean="0">
                <a:ea typeface="ＭＳ Ｐゴシック" pitchFamily="34" charset="-128"/>
              </a:rPr>
              <a:t>(…)</a:t>
            </a:r>
            <a:r>
              <a:rPr lang="en-US" sz="2800" dirty="0" smtClean="0">
                <a:ea typeface="ＭＳ Ｐゴシック" pitchFamily="34" charset="-128"/>
              </a:rPr>
              <a:t>: </a:t>
            </a:r>
            <a:r>
              <a:rPr lang="en-US" sz="2800" dirty="0">
                <a:ea typeface="ＭＳ Ｐゴシック" pitchFamily="34" charset="-128"/>
              </a:rPr>
              <a:t>Returns the </a:t>
            </a:r>
            <a:r>
              <a:rPr lang="en-US" sz="2800" dirty="0" smtClean="0">
                <a:ea typeface="ＭＳ Ｐゴシック" pitchFamily="34" charset="-128"/>
              </a:rPr>
              <a:t>argument’s float value</a:t>
            </a:r>
          </a:p>
          <a:p>
            <a:pPr lvl="1"/>
            <a:endParaRPr lang="en-US" sz="2800" b="1" dirty="0" smtClean="0">
              <a:ea typeface="ＭＳ Ｐゴシック" pitchFamily="34" charset="-128"/>
            </a:endParaRPr>
          </a:p>
          <a:p>
            <a:pPr lvl="1"/>
            <a:r>
              <a:rPr lang="en-US" sz="2800" b="1" dirty="0" err="1" smtClean="0">
                <a:ea typeface="ＭＳ Ｐゴシック" pitchFamily="34" charset="-128"/>
              </a:rPr>
              <a:t>strval</a:t>
            </a:r>
            <a:r>
              <a:rPr lang="en-US" sz="2800" b="1" dirty="0" smtClean="0">
                <a:ea typeface="ＭＳ Ｐゴシック" pitchFamily="34" charset="-128"/>
              </a:rPr>
              <a:t>(…)</a:t>
            </a:r>
            <a:r>
              <a:rPr lang="en-US" sz="2800" dirty="0" smtClean="0">
                <a:ea typeface="ＭＳ Ｐゴシック" pitchFamily="34" charset="-128"/>
              </a:rPr>
              <a:t>: </a:t>
            </a:r>
            <a:r>
              <a:rPr lang="en-US" sz="2800" dirty="0">
                <a:ea typeface="ＭＳ Ｐゴシック" pitchFamily="34" charset="-128"/>
              </a:rPr>
              <a:t>Returns the </a:t>
            </a:r>
            <a:r>
              <a:rPr lang="en-US" sz="2800" dirty="0" smtClean="0">
                <a:ea typeface="ＭＳ Ｐゴシック" pitchFamily="34" charset="-128"/>
              </a:rPr>
              <a:t>argument’s string value</a:t>
            </a:r>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62821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Conversion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Examples: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1849388"/>
            <a:ext cx="8785225" cy="324036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&lt;?php</a:t>
            </a: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intval</a:t>
            </a:r>
            <a:r>
              <a:rPr lang="fr-CH" b="1" dirty="0" smtClean="0">
                <a:solidFill>
                  <a:schemeClr val="tx1"/>
                </a:solidFill>
                <a:latin typeface="Courier New" charset="0"/>
              </a:rPr>
              <a:t>(</a:t>
            </a:r>
            <a:r>
              <a:rPr lang="fr-CH" b="1" dirty="0" smtClean="0">
                <a:solidFill>
                  <a:schemeClr val="accent6">
                    <a:lumMod val="75000"/>
                  </a:schemeClr>
                </a:solidFill>
                <a:latin typeface="Courier New" charset="0"/>
              </a:rPr>
              <a:t>32</a:t>
            </a:r>
            <a:r>
              <a:rPr lang="fr-CH" b="1" dirty="0" smtClean="0">
                <a:solidFill>
                  <a:schemeClr val="tx1"/>
                </a:solidFill>
                <a:latin typeface="Courier New" charset="0"/>
              </a:rPr>
              <a:t>)</a:t>
            </a:r>
            <a:r>
              <a:rPr lang="fr-CH" b="1" dirty="0">
                <a:solidFill>
                  <a:schemeClr val="tx1"/>
                </a:solidFill>
                <a:latin typeface="Courier New" charset="0"/>
              </a:rPr>
              <a:t>; </a:t>
            </a:r>
            <a:r>
              <a:rPr lang="fr-CH" b="1" dirty="0">
                <a:solidFill>
                  <a:srgbClr val="479B8F"/>
                </a:solidFill>
                <a:latin typeface="Courier New" charset="0"/>
              </a:rPr>
              <a:t>// </a:t>
            </a:r>
            <a:r>
              <a:rPr lang="fr-CH" b="1" dirty="0" smtClean="0">
                <a:solidFill>
                  <a:srgbClr val="479B8F"/>
                </a:solidFill>
                <a:latin typeface="Courier New" charset="0"/>
              </a:rPr>
              <a:t>32</a:t>
            </a:r>
            <a:endParaRPr lang="fr-CH" b="1" dirty="0">
              <a:solidFill>
                <a:srgbClr val="479B8F"/>
              </a:solidFill>
              <a:latin typeface="Courier New" charset="0"/>
            </a:endParaRPr>
          </a:p>
          <a:p>
            <a:r>
              <a:rPr lang="fr-CH" b="1" dirty="0">
                <a:solidFill>
                  <a:schemeClr val="tx1"/>
                </a:solidFill>
                <a:latin typeface="Courier New" charset="0"/>
              </a:rPr>
              <a:t>  </a:t>
            </a:r>
            <a:r>
              <a:rPr lang="fr-CH" b="1" dirty="0">
                <a:solidFill>
                  <a:srgbClr val="0070C0"/>
                </a:solidFill>
                <a:latin typeface="Courier New" charset="0"/>
              </a:rPr>
              <a:t>echo </a:t>
            </a:r>
            <a:r>
              <a:rPr lang="fr-CH" b="1" dirty="0">
                <a:solidFill>
                  <a:schemeClr val="tx1"/>
                </a:solidFill>
                <a:latin typeface="Courier New" charset="0"/>
              </a:rPr>
              <a:t>intval</a:t>
            </a:r>
            <a:r>
              <a:rPr lang="fr-CH" b="1" dirty="0" smtClean="0">
                <a:solidFill>
                  <a:schemeClr val="tx1"/>
                </a:solidFill>
                <a:latin typeface="Courier New" charset="0"/>
              </a:rPr>
              <a:t>(</a:t>
            </a:r>
            <a:r>
              <a:rPr lang="fr-CH" b="1" dirty="0" smtClean="0">
                <a:solidFill>
                  <a:schemeClr val="accent6">
                    <a:lumMod val="75000"/>
                  </a:schemeClr>
                </a:solidFill>
                <a:latin typeface="Courier New" charset="0"/>
              </a:rPr>
              <a:t>3.2</a:t>
            </a:r>
            <a:r>
              <a:rPr lang="fr-CH" b="1" dirty="0" smtClean="0">
                <a:solidFill>
                  <a:schemeClr val="tx1"/>
                </a:solidFill>
                <a:latin typeface="Courier New" charset="0"/>
              </a:rPr>
              <a:t>)</a:t>
            </a:r>
            <a:r>
              <a:rPr lang="fr-CH" b="1" dirty="0">
                <a:solidFill>
                  <a:schemeClr val="tx1"/>
                </a:solidFill>
                <a:latin typeface="Courier New" charset="0"/>
              </a:rPr>
              <a:t>; </a:t>
            </a:r>
            <a:r>
              <a:rPr lang="fr-CH" b="1" dirty="0">
                <a:solidFill>
                  <a:srgbClr val="479B8F"/>
                </a:solidFill>
                <a:latin typeface="Courier New" charset="0"/>
              </a:rPr>
              <a:t>// </a:t>
            </a:r>
            <a:r>
              <a:rPr lang="fr-CH" b="1" dirty="0" smtClean="0">
                <a:solidFill>
                  <a:srgbClr val="479B8F"/>
                </a:solidFill>
                <a:latin typeface="Courier New" charset="0"/>
              </a:rPr>
              <a:t>3</a:t>
            </a:r>
            <a:endParaRPr lang="fr-CH" b="1" dirty="0">
              <a:solidFill>
                <a:srgbClr val="479B8F"/>
              </a:solidFill>
              <a:latin typeface="Courier New" charset="0"/>
            </a:endParaRP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intval</a:t>
            </a:r>
            <a:r>
              <a:rPr lang="fr-CH" b="1" dirty="0" smtClean="0">
                <a:solidFill>
                  <a:schemeClr val="tx1"/>
                </a:solidFill>
                <a:latin typeface="Courier New" charset="0"/>
              </a:rPr>
              <a:t>(</a:t>
            </a:r>
            <a:r>
              <a:rPr lang="fr-CH" b="1" dirty="0" smtClean="0">
                <a:solidFill>
                  <a:srgbClr val="00B050"/>
                </a:solidFill>
                <a:latin typeface="Courier New" charset="0"/>
              </a:rPr>
              <a:t>"032"</a:t>
            </a:r>
            <a:r>
              <a:rPr lang="fr-CH" b="1" dirty="0">
                <a:solidFill>
                  <a:schemeClr val="tx1"/>
                </a:solidFill>
                <a:latin typeface="Courier New" charset="0"/>
              </a:rPr>
              <a:t>); </a:t>
            </a:r>
            <a:r>
              <a:rPr lang="fr-CH" b="1" dirty="0">
                <a:solidFill>
                  <a:srgbClr val="479B8F"/>
                </a:solidFill>
                <a:latin typeface="Courier New" charset="0"/>
              </a:rPr>
              <a:t>// </a:t>
            </a:r>
            <a:r>
              <a:rPr lang="fr-CH" b="1" dirty="0" smtClean="0">
                <a:solidFill>
                  <a:srgbClr val="479B8F"/>
                </a:solidFill>
                <a:latin typeface="Courier New" charset="0"/>
              </a:rPr>
              <a:t>32</a:t>
            </a:r>
            <a:endParaRPr lang="fr-CH" b="1" dirty="0">
              <a:solidFill>
                <a:srgbClr val="479B8F"/>
              </a:solidFill>
              <a:latin typeface="Courier New" charset="0"/>
            </a:endParaRP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intval(</a:t>
            </a:r>
            <a:r>
              <a:rPr lang="fr-CH" b="1" dirty="0">
                <a:solidFill>
                  <a:srgbClr val="00B0F0"/>
                </a:solidFill>
                <a:latin typeface="Courier New" charset="0"/>
              </a:rPr>
              <a:t>0x1A</a:t>
            </a:r>
            <a:r>
              <a:rPr lang="fr-CH" b="1" dirty="0">
                <a:solidFill>
                  <a:schemeClr val="tx1"/>
                </a:solidFill>
                <a:latin typeface="Courier New" charset="0"/>
              </a:rPr>
              <a:t>); </a:t>
            </a:r>
            <a:r>
              <a:rPr lang="fr-CH" b="1" dirty="0">
                <a:solidFill>
                  <a:srgbClr val="479B8F"/>
                </a:solidFill>
                <a:latin typeface="Courier New" charset="0"/>
              </a:rPr>
              <a:t>// 26</a:t>
            </a:r>
          </a:p>
          <a:p>
            <a:endParaRPr lang="fr-CH" b="1" dirty="0">
              <a:solidFill>
                <a:schemeClr val="tx1"/>
              </a:solidFill>
              <a:latin typeface="Courier New" charset="0"/>
            </a:endParaRP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floatval(</a:t>
            </a:r>
            <a:r>
              <a:rPr lang="fr-CH" b="1" dirty="0">
                <a:solidFill>
                  <a:srgbClr val="00B050"/>
                </a:solidFill>
                <a:latin typeface="Courier New" charset="0"/>
              </a:rPr>
              <a:t>"122.64SUPINFO"</a:t>
            </a:r>
            <a:r>
              <a:rPr lang="fr-CH" b="1" dirty="0">
                <a:solidFill>
                  <a:schemeClr val="tx1"/>
                </a:solidFill>
                <a:latin typeface="Courier New" charset="0"/>
              </a:rPr>
              <a:t>); </a:t>
            </a:r>
            <a:r>
              <a:rPr lang="fr-CH" b="1" dirty="0">
                <a:solidFill>
                  <a:srgbClr val="479B8F"/>
                </a:solidFill>
                <a:latin typeface="Courier New" charset="0"/>
              </a:rPr>
              <a:t>// 122.64</a:t>
            </a: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floatval(</a:t>
            </a:r>
            <a:r>
              <a:rPr lang="fr-CH" b="1" dirty="0">
                <a:solidFill>
                  <a:srgbClr val="00B050"/>
                </a:solidFill>
                <a:latin typeface="Courier New" charset="0"/>
              </a:rPr>
              <a:t>"SUPINFO122.64"</a:t>
            </a:r>
            <a:r>
              <a:rPr lang="fr-CH" b="1" dirty="0">
                <a:solidFill>
                  <a:schemeClr val="tx1"/>
                </a:solidFill>
                <a:latin typeface="Courier New" charset="0"/>
              </a:rPr>
              <a:t>); </a:t>
            </a:r>
            <a:r>
              <a:rPr lang="fr-CH" b="1" dirty="0">
                <a:solidFill>
                  <a:srgbClr val="479B8F"/>
                </a:solidFill>
                <a:latin typeface="Courier New" charset="0"/>
              </a:rPr>
              <a:t>// 0</a:t>
            </a:r>
          </a:p>
          <a:p>
            <a:endParaRPr lang="fr-CH" b="1" dirty="0">
              <a:solidFill>
                <a:schemeClr val="tx1"/>
              </a:solidFill>
              <a:latin typeface="Courier New" charset="0"/>
            </a:endParaRPr>
          </a:p>
          <a:p>
            <a:r>
              <a:rPr lang="fr-CH" b="1" dirty="0">
                <a:solidFill>
                  <a:schemeClr val="tx1"/>
                </a:solidFill>
                <a:latin typeface="Courier New" charset="0"/>
              </a:rPr>
              <a:t>  </a:t>
            </a:r>
            <a:r>
              <a:rPr lang="fr-CH" b="1" dirty="0">
                <a:solidFill>
                  <a:srgbClr val="0070C0"/>
                </a:solidFill>
                <a:latin typeface="Courier New" charset="0"/>
              </a:rPr>
              <a:t>echo</a:t>
            </a:r>
            <a:r>
              <a:rPr lang="fr-CH" b="1" dirty="0">
                <a:solidFill>
                  <a:schemeClr val="tx1"/>
                </a:solidFill>
                <a:latin typeface="Courier New" charset="0"/>
              </a:rPr>
              <a:t> strval</a:t>
            </a:r>
            <a:r>
              <a:rPr lang="fr-CH" b="1" dirty="0" smtClean="0">
                <a:solidFill>
                  <a:schemeClr val="tx1"/>
                </a:solidFill>
                <a:latin typeface="Courier New" charset="0"/>
              </a:rPr>
              <a:t>(</a:t>
            </a:r>
            <a:r>
              <a:rPr lang="fr-CH" b="1" dirty="0" smtClean="0">
                <a:solidFill>
                  <a:schemeClr val="accent6">
                    <a:lumMod val="75000"/>
                  </a:schemeClr>
                </a:solidFill>
                <a:latin typeface="Courier New" charset="0"/>
              </a:rPr>
              <a:t>32</a:t>
            </a:r>
            <a:r>
              <a:rPr lang="fr-CH" b="1" dirty="0" smtClean="0">
                <a:solidFill>
                  <a:schemeClr val="tx1"/>
                </a:solidFill>
                <a:latin typeface="Courier New" charset="0"/>
              </a:rPr>
              <a:t>)</a:t>
            </a:r>
            <a:r>
              <a:rPr lang="fr-CH" b="1" dirty="0">
                <a:solidFill>
                  <a:schemeClr val="tx1"/>
                </a:solidFill>
                <a:latin typeface="Courier New" charset="0"/>
              </a:rPr>
              <a:t>; </a:t>
            </a:r>
            <a:r>
              <a:rPr lang="fr-CH" b="1" dirty="0">
                <a:solidFill>
                  <a:srgbClr val="479B8F"/>
                </a:solidFill>
                <a:latin typeface="Courier New" charset="0"/>
              </a:rPr>
              <a:t>// </a:t>
            </a:r>
            <a:r>
              <a:rPr lang="fr-CH" b="1" dirty="0" smtClean="0">
                <a:solidFill>
                  <a:srgbClr val="479B8F"/>
                </a:solidFill>
                <a:latin typeface="Courier New" charset="0"/>
              </a:rPr>
              <a:t>"32"</a:t>
            </a:r>
            <a:endParaRPr lang="fr-CH" b="1" dirty="0">
              <a:solidFill>
                <a:srgbClr val="479B8F"/>
              </a:solidFill>
              <a:latin typeface="Courier New" charset="0"/>
            </a:endParaRPr>
          </a:p>
          <a:p>
            <a:r>
              <a:rPr lang="fr-CH" b="1" dirty="0">
                <a:solidFill>
                  <a:schemeClr val="tx1"/>
                </a:solidFill>
                <a:latin typeface="Courier New" charset="0"/>
              </a:rPr>
              <a:t>?&gt;</a:t>
            </a: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586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Course objectives</a:t>
            </a:r>
          </a:p>
        </p:txBody>
      </p:sp>
      <p:sp>
        <p:nvSpPr>
          <p:cNvPr id="34818" name="Espace réservé du contenu 2"/>
          <p:cNvSpPr>
            <a:spLocks noGrp="1"/>
          </p:cNvSpPr>
          <p:nvPr>
            <p:ph idx="1"/>
          </p:nvPr>
        </p:nvSpPr>
        <p:spPr/>
        <p:txBody>
          <a:bodyPr/>
          <a:lstStyle/>
          <a:p>
            <a:pPr marL="0" indent="0">
              <a:buNone/>
            </a:pPr>
            <a:r>
              <a:rPr lang="fr-FR" sz="3200" dirty="0" smtClean="0">
                <a:ea typeface="ＭＳ Ｐゴシック" pitchFamily="34" charset="-128"/>
              </a:rPr>
              <a:t>By </a:t>
            </a:r>
            <a:r>
              <a:rPr lang="fr-FR" sz="3200" dirty="0" err="1" smtClean="0">
                <a:ea typeface="ＭＳ Ｐゴシック" pitchFamily="34" charset="-128"/>
              </a:rPr>
              <a:t>completing</a:t>
            </a:r>
            <a:r>
              <a:rPr lang="fr-FR" sz="3200" dirty="0" smtClean="0">
                <a:ea typeface="ＭＳ Ｐゴシック" pitchFamily="34" charset="-128"/>
              </a:rPr>
              <a:t> </a:t>
            </a:r>
            <a:r>
              <a:rPr lang="fr-FR" sz="3200" dirty="0" err="1" smtClean="0">
                <a:ea typeface="ＭＳ Ｐゴシック" pitchFamily="34" charset="-128"/>
              </a:rPr>
              <a:t>this</a:t>
            </a:r>
            <a:r>
              <a:rPr lang="fr-FR" sz="3200" dirty="0" smtClean="0">
                <a:ea typeface="ＭＳ Ｐゴシック" pitchFamily="34" charset="-128"/>
              </a:rPr>
              <a:t> course </a:t>
            </a:r>
            <a:r>
              <a:rPr lang="fr-FR" sz="3200" dirty="0" err="1" smtClean="0">
                <a:ea typeface="ＭＳ Ｐゴシック" pitchFamily="34" charset="-128"/>
              </a:rPr>
              <a:t>you</a:t>
            </a:r>
            <a:r>
              <a:rPr lang="fr-FR" sz="3200" dirty="0" smtClean="0">
                <a:ea typeface="ＭＳ Ｐゴシック" pitchFamily="34" charset="-128"/>
              </a:rPr>
              <a:t> </a:t>
            </a:r>
            <a:r>
              <a:rPr lang="fr-FR" sz="3200" dirty="0" err="1" smtClean="0">
                <a:ea typeface="ＭＳ Ｐゴシック" pitchFamily="34" charset="-128"/>
              </a:rPr>
              <a:t>will</a:t>
            </a:r>
            <a:r>
              <a:rPr lang="fr-FR" sz="3200" dirty="0" smtClean="0">
                <a:ea typeface="ＭＳ Ｐゴシック" pitchFamily="34" charset="-128"/>
              </a:rPr>
              <a:t> </a:t>
            </a:r>
            <a:r>
              <a:rPr lang="fr-FR" sz="3200" dirty="0" err="1" smtClean="0">
                <a:ea typeface="ＭＳ Ｐゴシック" pitchFamily="34" charset="-128"/>
              </a:rPr>
              <a:t>be</a:t>
            </a:r>
            <a:r>
              <a:rPr lang="fr-FR" sz="3200" dirty="0" smtClean="0">
                <a:ea typeface="ＭＳ Ｐゴシック" pitchFamily="34" charset="-128"/>
              </a:rPr>
              <a:t> able to: </a:t>
            </a:r>
          </a:p>
          <a:p>
            <a:pPr lvl="1" eaLnBrk="1" hangingPunct="1"/>
            <a:endParaRPr lang="en-US" sz="2800" dirty="0" smtClean="0"/>
          </a:p>
          <a:p>
            <a:pPr lvl="1" eaLnBrk="1" hangingPunct="1"/>
            <a:r>
              <a:rPr lang="en-US" sz="2800" dirty="0" smtClean="0"/>
              <a:t>Use PHP syntax</a:t>
            </a:r>
          </a:p>
          <a:p>
            <a:pPr lvl="1" eaLnBrk="1" hangingPunct="1"/>
            <a:endParaRPr lang="en-US" sz="2800" dirty="0" smtClean="0"/>
          </a:p>
          <a:p>
            <a:pPr lvl="1" eaLnBrk="1" hangingPunct="1"/>
            <a:r>
              <a:rPr lang="en-US" sz="2800" dirty="0" smtClean="0"/>
              <a:t>Take advantage of PHP abilities</a:t>
            </a:r>
          </a:p>
          <a:p>
            <a:pPr lvl="1" eaLnBrk="1" hangingPunct="1"/>
            <a:endParaRPr lang="en-US" sz="2800" dirty="0" smtClean="0"/>
          </a:p>
          <a:p>
            <a:pPr lvl="1" eaLnBrk="1" hangingPunct="1"/>
            <a:r>
              <a:rPr lang="en-US" sz="2800" dirty="0" smtClean="0"/>
              <a:t>Interact with users in your website</a:t>
            </a:r>
          </a:p>
        </p:txBody>
      </p:sp>
      <p:sp>
        <p:nvSpPr>
          <p:cNvPr id="34819" name="Espace réservé du contenu 3"/>
          <p:cNvSpPr>
            <a:spLocks noGrp="1"/>
          </p:cNvSpPr>
          <p:nvPr>
            <p:ph sz="quarter" idx="13"/>
          </p:nvPr>
        </p:nvSpPr>
        <p:spPr/>
        <p:txBody>
          <a:bodyPr/>
          <a:lstStyle/>
          <a:p>
            <a:r>
              <a:rPr lang="fr-FR" dirty="0" smtClean="0">
                <a:ea typeface="ＭＳ Ｐゴシック" pitchFamily="34" charset="-128"/>
              </a:rPr>
              <a:t>PHP </a:t>
            </a:r>
            <a:r>
              <a:rPr lang="fr-FR" dirty="0" err="1" smtClean="0">
                <a:ea typeface="ＭＳ Ｐゴシック" pitchFamily="34" charset="-128"/>
              </a:rPr>
              <a:t>Language</a:t>
            </a:r>
            <a:endParaRPr lang="fr-FR" dirty="0" smtClean="0">
              <a:ea typeface="ＭＳ Ｐゴシック" pitchFamily="34" charset="-128"/>
            </a:endParaRPr>
          </a:p>
        </p:txBody>
      </p:sp>
      <p:pic>
        <p:nvPicPr>
          <p:cNvPr id="1027" name="Picture 3" descr="D:\Users\Renaud\Desktop\StageFinEtudesSupinfo\Icons-New\v3\Objecti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21197"/>
            <a:ext cx="648072" cy="64807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Definition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marL="0" indent="0" algn="r">
              <a:buNone/>
            </a:pPr>
            <a:endParaRPr lang="en-US" sz="3200" dirty="0" smtClean="0">
              <a:ea typeface="ＭＳ Ｐゴシック" pitchFamily="34" charset="-128"/>
            </a:endParaRPr>
          </a:p>
          <a:p>
            <a:pPr marL="0" indent="0" algn="r">
              <a:buNone/>
            </a:pPr>
            <a:endParaRPr lang="en-US" sz="3200" dirty="0" smtClean="0">
              <a:ea typeface="ＭＳ Ｐゴシック" pitchFamily="34" charset="-128"/>
            </a:endParaRPr>
          </a:p>
          <a:p>
            <a:pPr marL="0" indent="0" algn="r">
              <a:buNone/>
            </a:pPr>
            <a:r>
              <a:rPr lang="en-US" sz="3200" b="1" dirty="0" smtClean="0">
                <a:ea typeface="ＭＳ Ｐゴシック" pitchFamily="34" charset="-128"/>
              </a:rPr>
              <a:t>Composed type </a:t>
            </a:r>
            <a:r>
              <a:rPr lang="en-US" sz="3600" b="1" dirty="0" smtClean="0">
                <a:ea typeface="ＭＳ Ｐゴシック" pitchFamily="34" charset="-128"/>
              </a:rPr>
              <a:t>– </a:t>
            </a:r>
            <a:r>
              <a:rPr lang="en-US" sz="3200" i="1" dirty="0">
                <a:solidFill>
                  <a:schemeClr val="bg1">
                    <a:lumMod val="50000"/>
                  </a:schemeClr>
                </a:solidFill>
              </a:rPr>
              <a:t>Regroups several fields of different types in the same variable</a:t>
            </a:r>
            <a:endParaRPr lang="en-US" sz="3200" i="1" dirty="0" smtClean="0">
              <a:solidFill>
                <a:schemeClr val="bg1">
                  <a:lumMod val="50000"/>
                </a:schemeClr>
              </a:solidFill>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Quotation_ForM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84112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Other</a:t>
            </a:r>
            <a:r>
              <a:rPr lang="fr-FR" dirty="0" smtClean="0">
                <a:ea typeface="ＭＳ Ｐゴシック" pitchFamily="34" charset="-128"/>
              </a:rPr>
              <a:t> types</a:t>
            </a:r>
          </a:p>
        </p:txBody>
      </p:sp>
      <p:sp>
        <p:nvSpPr>
          <p:cNvPr id="18434" name="Espace réservé du contenu 2"/>
          <p:cNvSpPr>
            <a:spLocks noGrp="1"/>
          </p:cNvSpPr>
          <p:nvPr>
            <p:ph idx="1"/>
          </p:nvPr>
        </p:nvSpPr>
        <p:spPr>
          <a:xfrm>
            <a:off x="4139952" y="1128713"/>
            <a:ext cx="4752528" cy="4230687"/>
          </a:xfrm>
        </p:spPr>
        <p:txBody>
          <a:bodyPr/>
          <a:lstStyle/>
          <a:p>
            <a:r>
              <a:rPr lang="en-US" dirty="0" smtClean="0">
                <a:ea typeface="ＭＳ Ｐゴシック" pitchFamily="34" charset="-128"/>
              </a:rPr>
              <a:t>Composed types:</a:t>
            </a:r>
          </a:p>
          <a:p>
            <a:pPr lvl="1"/>
            <a:r>
              <a:rPr lang="en-US" dirty="0" smtClean="0">
                <a:ea typeface="ＭＳ Ｐゴシック" pitchFamily="34" charset="-128"/>
              </a:rPr>
              <a:t>Arrays</a:t>
            </a:r>
          </a:p>
          <a:p>
            <a:pPr lvl="1"/>
            <a:r>
              <a:rPr lang="en-US" dirty="0" smtClean="0">
                <a:ea typeface="ＭＳ Ｐゴシック" pitchFamily="34" charset="-128"/>
              </a:rPr>
              <a:t>Objects</a:t>
            </a:r>
            <a:endParaRPr lang="en-US" dirty="0">
              <a:ea typeface="ＭＳ Ｐゴシック" pitchFamily="34" charset="-128"/>
            </a:endParaRPr>
          </a:p>
          <a:p>
            <a:r>
              <a:rPr lang="en-US" dirty="0" smtClean="0">
                <a:ea typeface="ＭＳ Ｐゴシック" pitchFamily="34" charset="-128"/>
              </a:rPr>
              <a:t>Special types:</a:t>
            </a:r>
          </a:p>
          <a:p>
            <a:pPr lvl="1"/>
            <a:r>
              <a:rPr lang="en-US" dirty="0" smtClean="0">
                <a:ea typeface="ＭＳ Ｐゴシック" pitchFamily="34" charset="-128"/>
              </a:rPr>
              <a:t>Resource</a:t>
            </a:r>
          </a:p>
          <a:p>
            <a:pPr lvl="1"/>
            <a:r>
              <a:rPr lang="en-US" dirty="0" smtClean="0">
                <a:ea typeface="ＭＳ Ｐゴシック" pitchFamily="34" charset="-128"/>
              </a:rPr>
              <a:t>NULL</a:t>
            </a:r>
          </a:p>
          <a:p>
            <a:pPr lvl="1"/>
            <a:endParaRPr lang="en-US" dirty="0">
              <a:ea typeface="ＭＳ Ｐゴシック" pitchFamily="34" charset="-128"/>
            </a:endParaRPr>
          </a:p>
          <a:p>
            <a:r>
              <a:rPr lang="en-US" dirty="0" smtClean="0">
                <a:ea typeface="ＭＳ Ｐゴシック" pitchFamily="34" charset="-128"/>
              </a:rPr>
              <a:t>We will </a:t>
            </a:r>
            <a:r>
              <a:rPr lang="en-US" dirty="0" smtClean="0">
                <a:ea typeface="ＭＳ Ｐゴシック" pitchFamily="34" charset="-128"/>
              </a:rPr>
              <a:t>see them </a:t>
            </a:r>
            <a:r>
              <a:rPr lang="en-US" dirty="0" smtClean="0">
                <a:ea typeface="ＭＳ Ｐゴシック" pitchFamily="34" charset="-128"/>
              </a:rPr>
              <a:t>later </a:t>
            </a:r>
            <a:r>
              <a:rPr lang="en-US" dirty="0" smtClean="0">
                <a:ea typeface="ＭＳ Ｐゴシック" pitchFamily="34" charset="-128"/>
                <a:sym typeface="Wingdings" panose="05000000000000000000" pitchFamily="2" charset="2"/>
              </a:rPr>
              <a:t></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CBR003542_LoRes"/>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539552" y="1093305"/>
            <a:ext cx="2664296" cy="3996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66994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Know the type</a:t>
            </a: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Functions:</a:t>
            </a:r>
          </a:p>
          <a:p>
            <a:pPr lvl="1"/>
            <a:r>
              <a:rPr lang="en-US" sz="2800" dirty="0" err="1" smtClean="0">
                <a:ea typeface="ＭＳ Ｐゴシック" pitchFamily="34" charset="-128"/>
              </a:rPr>
              <a:t>gettype</a:t>
            </a:r>
            <a:r>
              <a:rPr lang="en-US" sz="2800" dirty="0" smtClean="0">
                <a:ea typeface="ＭＳ Ｐゴシック" pitchFamily="34" charset="-128"/>
              </a:rPr>
              <a:t>();</a:t>
            </a:r>
          </a:p>
          <a:p>
            <a:pPr lvl="1"/>
            <a:r>
              <a:rPr lang="en-US" sz="2800" dirty="0" smtClean="0">
                <a:ea typeface="ＭＳ Ｐゴシック" pitchFamily="34" charset="-128"/>
              </a:rPr>
              <a:t>is_[type];</a:t>
            </a:r>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2857500"/>
            <a:ext cx="8785225" cy="223224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48"/>
              </a:spcAft>
              <a:buClr>
                <a:schemeClr val="hlink"/>
              </a:buClr>
              <a:buFont typeface="Wingdings" charset="0"/>
              <a:buNone/>
            </a:pPr>
            <a:r>
              <a:rPr lang="fr-FR" b="1" dirty="0">
                <a:solidFill>
                  <a:schemeClr val="tx1"/>
                </a:solidFill>
                <a:latin typeface="Courier New" charset="0"/>
              </a:rPr>
              <a:t>$var = </a:t>
            </a:r>
            <a:r>
              <a:rPr lang="fr-FR" b="1" dirty="0">
                <a:solidFill>
                  <a:schemeClr val="accent6">
                    <a:lumMod val="75000"/>
                  </a:schemeClr>
                </a:solidFill>
                <a:latin typeface="Courier New" charset="0"/>
              </a:rPr>
              <a:t>3</a:t>
            </a:r>
            <a:r>
              <a:rPr lang="fr-FR" b="1" dirty="0">
                <a:solidFill>
                  <a:schemeClr val="tx1"/>
                </a:solidFill>
                <a:latin typeface="Courier New" charset="0"/>
              </a:rPr>
              <a:t>;</a:t>
            </a:r>
          </a:p>
          <a:p>
            <a:pPr eaLnBrk="1" hangingPunct="1">
              <a:spcBef>
                <a:spcPts val="0"/>
              </a:spcBef>
              <a:spcAft>
                <a:spcPts val="48"/>
              </a:spcAft>
              <a:buClr>
                <a:schemeClr val="hlink"/>
              </a:buClr>
              <a:buFont typeface="Wingdings" charset="0"/>
              <a:buNone/>
            </a:pPr>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is_int</a:t>
            </a:r>
            <a:r>
              <a:rPr lang="fr-FR" b="1" dirty="0" smtClean="0">
                <a:solidFill>
                  <a:schemeClr val="tx1"/>
                </a:solidFill>
                <a:latin typeface="Courier New" charset="0"/>
              </a:rPr>
              <a:t>($var);		</a:t>
            </a:r>
            <a:r>
              <a:rPr lang="fr-FR" b="1" dirty="0" smtClean="0">
                <a:solidFill>
                  <a:srgbClr val="479B8F"/>
                </a:solidFill>
                <a:latin typeface="Courier New" charset="0"/>
              </a:rPr>
              <a:t>// Displays </a:t>
            </a:r>
            <a:r>
              <a:rPr lang="fr-FR" b="1" dirty="0" err="1" smtClean="0">
                <a:solidFill>
                  <a:srgbClr val="479B8F"/>
                </a:solidFill>
                <a:latin typeface="Courier New" charset="0"/>
              </a:rPr>
              <a:t>true</a:t>
            </a:r>
            <a:r>
              <a:rPr lang="fr-FR" b="1" dirty="0" smtClean="0">
                <a:solidFill>
                  <a:srgbClr val="479B8F"/>
                </a:solidFill>
                <a:latin typeface="Courier New" charset="0"/>
              </a:rPr>
              <a:t> / 1</a:t>
            </a:r>
          </a:p>
          <a:p>
            <a:pPr eaLnBrk="1" hangingPunct="1">
              <a:spcBef>
                <a:spcPts val="0"/>
              </a:spcBef>
              <a:spcAft>
                <a:spcPts val="48"/>
              </a:spcAft>
              <a:buClr>
                <a:schemeClr val="hlink"/>
              </a:buClr>
            </a:pPr>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gettype</a:t>
            </a:r>
            <a:r>
              <a:rPr lang="fr-FR" b="1" dirty="0" smtClean="0">
                <a:solidFill>
                  <a:schemeClr val="tx1"/>
                </a:solidFill>
                <a:latin typeface="Courier New" charset="0"/>
              </a:rPr>
              <a:t>($var);		</a:t>
            </a:r>
            <a:r>
              <a:rPr lang="fr-FR" b="1" dirty="0" smtClean="0">
                <a:solidFill>
                  <a:srgbClr val="479B8F"/>
                </a:solidFill>
                <a:latin typeface="Courier New" charset="0"/>
              </a:rPr>
              <a:t>// Displays </a:t>
            </a:r>
            <a:r>
              <a:rPr lang="fr-FR" b="1" dirty="0" err="1" smtClean="0">
                <a:solidFill>
                  <a:srgbClr val="479B8F"/>
                </a:solidFill>
                <a:latin typeface="Courier New" charset="0"/>
              </a:rPr>
              <a:t>integer</a:t>
            </a:r>
            <a:endParaRPr lang="fr-FR" b="1" dirty="0" smtClean="0">
              <a:solidFill>
                <a:srgbClr val="479B8F"/>
              </a:solidFill>
              <a:latin typeface="Courier New" charset="0"/>
            </a:endParaRPr>
          </a:p>
          <a:p>
            <a:pPr eaLnBrk="1" hangingPunct="1">
              <a:spcBef>
                <a:spcPts val="0"/>
              </a:spcBef>
              <a:spcAft>
                <a:spcPts val="48"/>
              </a:spcAft>
              <a:buClr>
                <a:schemeClr val="hlink"/>
              </a:buClr>
              <a:buFont typeface="Wingdings" charset="0"/>
              <a:buNone/>
            </a:pPr>
            <a:r>
              <a:rPr lang="fr-FR" b="1" dirty="0" smtClean="0">
                <a:solidFill>
                  <a:schemeClr val="tx1"/>
                </a:solidFill>
                <a:latin typeface="Courier New" charset="0"/>
              </a:rPr>
              <a:t>$var = </a:t>
            </a:r>
            <a:r>
              <a:rPr lang="fr-FR" b="1" dirty="0" smtClean="0">
                <a:solidFill>
                  <a:srgbClr val="00B050"/>
                </a:solidFill>
                <a:latin typeface="Courier New" charset="0"/>
              </a:rPr>
              <a:t>"Hello World"</a:t>
            </a:r>
            <a:r>
              <a:rPr lang="fr-FR" b="1" dirty="0" smtClean="0">
                <a:solidFill>
                  <a:schemeClr val="tx1"/>
                </a:solidFill>
                <a:latin typeface="Courier New" charset="0"/>
              </a:rPr>
              <a:t>;</a:t>
            </a:r>
          </a:p>
          <a:p>
            <a:pPr eaLnBrk="1" hangingPunct="1">
              <a:spcBef>
                <a:spcPts val="0"/>
              </a:spcBef>
              <a:spcAft>
                <a:spcPts val="48"/>
              </a:spcAft>
              <a:buClr>
                <a:schemeClr val="hlink"/>
              </a:buClr>
              <a:buFont typeface="Wingdings" charset="0"/>
              <a:buNone/>
            </a:pPr>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is_int</a:t>
            </a:r>
            <a:r>
              <a:rPr lang="fr-FR" b="1" dirty="0" smtClean="0">
                <a:solidFill>
                  <a:schemeClr val="tx1"/>
                </a:solidFill>
                <a:latin typeface="Courier New" charset="0"/>
              </a:rPr>
              <a:t>($var);    	</a:t>
            </a:r>
            <a:r>
              <a:rPr lang="fr-FR" b="1" dirty="0" smtClean="0">
                <a:solidFill>
                  <a:srgbClr val="479B8F"/>
                </a:solidFill>
                <a:latin typeface="Courier New" charset="0"/>
              </a:rPr>
              <a:t>// Displays false / 0</a:t>
            </a:r>
          </a:p>
          <a:p>
            <a:pPr eaLnBrk="1" hangingPunct="1">
              <a:spcBef>
                <a:spcPts val="0"/>
              </a:spcBef>
              <a:spcAft>
                <a:spcPts val="48"/>
              </a:spcAft>
              <a:buClr>
                <a:schemeClr val="hlink"/>
              </a:buClr>
              <a:buFont typeface="Wingdings" charset="0"/>
              <a:buNone/>
            </a:pPr>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is_string</a:t>
            </a:r>
            <a:r>
              <a:rPr lang="fr-FR" b="1" dirty="0" smtClean="0">
                <a:solidFill>
                  <a:schemeClr val="tx1"/>
                </a:solidFill>
                <a:latin typeface="Courier New" charset="0"/>
              </a:rPr>
              <a:t>($var); 	</a:t>
            </a:r>
            <a:r>
              <a:rPr lang="fr-FR" b="1" dirty="0" smtClean="0">
                <a:solidFill>
                  <a:srgbClr val="479B8F"/>
                </a:solidFill>
                <a:latin typeface="Courier New" charset="0"/>
              </a:rPr>
              <a:t>// Displays </a:t>
            </a:r>
            <a:r>
              <a:rPr lang="fr-FR" b="1" dirty="0" err="1" smtClean="0">
                <a:solidFill>
                  <a:srgbClr val="479B8F"/>
                </a:solidFill>
                <a:latin typeface="Courier New" charset="0"/>
              </a:rPr>
              <a:t>true</a:t>
            </a:r>
            <a:r>
              <a:rPr lang="fr-FR" b="1" dirty="0" smtClean="0">
                <a:solidFill>
                  <a:srgbClr val="479B8F"/>
                </a:solidFill>
                <a:latin typeface="Courier New" charset="0"/>
              </a:rPr>
              <a:t> / 1</a:t>
            </a:r>
          </a:p>
          <a:p>
            <a:pPr eaLnBrk="1" hangingPunct="1">
              <a:spcBef>
                <a:spcPts val="0"/>
              </a:spcBef>
              <a:spcAft>
                <a:spcPts val="48"/>
              </a:spcAft>
              <a:buClr>
                <a:schemeClr val="hlink"/>
              </a:buClr>
            </a:pPr>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gettype</a:t>
            </a:r>
            <a:r>
              <a:rPr lang="fr-FR" b="1" dirty="0" smtClean="0">
                <a:solidFill>
                  <a:schemeClr val="tx1"/>
                </a:solidFill>
                <a:latin typeface="Courier New" charset="0"/>
              </a:rPr>
              <a:t>($var);		</a:t>
            </a:r>
            <a:r>
              <a:rPr lang="fr-FR" b="1" dirty="0" smtClean="0">
                <a:solidFill>
                  <a:srgbClr val="479B8F"/>
                </a:solidFill>
                <a:latin typeface="Courier New" charset="0"/>
              </a:rPr>
              <a:t>// Displays string</a:t>
            </a:r>
            <a:endParaRPr lang="fr-FR" b="1" dirty="0">
              <a:solidFill>
                <a:srgbClr val="479B8F"/>
              </a:solidFill>
              <a:latin typeface="Courier New" charset="0"/>
            </a:endParaRPr>
          </a:p>
        </p:txBody>
      </p:sp>
    </p:spTree>
    <p:extLst>
      <p:ext uri="{BB962C8B-B14F-4D97-AF65-F5344CB8AC3E}">
        <p14:creationId xmlns:p14="http://schemas.microsoft.com/office/powerpoint/2010/main" val="3778854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Definition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marL="0" indent="0" algn="r">
              <a:buNone/>
            </a:pPr>
            <a:endParaRPr lang="en-US" sz="3200" dirty="0" smtClean="0">
              <a:ea typeface="ＭＳ Ｐゴシック" pitchFamily="34" charset="-128"/>
            </a:endParaRPr>
          </a:p>
          <a:p>
            <a:pPr marL="0" indent="0" algn="r">
              <a:buNone/>
            </a:pPr>
            <a:endParaRPr lang="en-US" sz="3200" dirty="0" smtClean="0">
              <a:ea typeface="ＭＳ Ｐゴシック" pitchFamily="34" charset="-128"/>
            </a:endParaRPr>
          </a:p>
          <a:p>
            <a:pPr marL="0" indent="0" algn="r">
              <a:buNone/>
            </a:pPr>
            <a:r>
              <a:rPr lang="en-US" sz="3200" b="1" dirty="0" smtClean="0">
                <a:ea typeface="ＭＳ Ｐゴシック" pitchFamily="34" charset="-128"/>
              </a:rPr>
              <a:t>Constant </a:t>
            </a:r>
            <a:r>
              <a:rPr lang="en-US" sz="3600" b="1" dirty="0" smtClean="0">
                <a:ea typeface="ＭＳ Ｐゴシック" pitchFamily="34" charset="-128"/>
              </a:rPr>
              <a:t>– </a:t>
            </a:r>
            <a:r>
              <a:rPr lang="en-US" sz="3200" i="1" dirty="0">
                <a:solidFill>
                  <a:schemeClr val="bg1">
                    <a:lumMod val="50000"/>
                  </a:schemeClr>
                </a:solidFill>
              </a:rPr>
              <a:t>Element does not change. It's an antonym of Variable</a:t>
            </a:r>
            <a:endParaRPr lang="en-US" sz="3200" i="1" dirty="0" smtClean="0">
              <a:solidFill>
                <a:schemeClr val="bg1">
                  <a:lumMod val="50000"/>
                </a:schemeClr>
              </a:solidFill>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Quotation_ForM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69541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Constants</a:t>
            </a: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Identifier representing a value</a:t>
            </a:r>
          </a:p>
          <a:p>
            <a:r>
              <a:rPr lang="en-US" sz="3200" dirty="0" smtClean="0">
                <a:ea typeface="ＭＳ Ｐゴシック" pitchFamily="34" charset="-128"/>
              </a:rPr>
              <a:t>Case sensitive (uppercase by convention)</a:t>
            </a:r>
          </a:p>
          <a:p>
            <a:r>
              <a:rPr lang="en-US" sz="3200" dirty="0" smtClean="0">
                <a:ea typeface="ＭＳ Ｐゴシック" pitchFamily="34" charset="-128"/>
              </a:rPr>
              <a:t>Scalar types only</a:t>
            </a:r>
          </a:p>
          <a:p>
            <a:endParaRPr lang="en-US" sz="3200" dirty="0">
              <a:ea typeface="ＭＳ Ｐゴシック" pitchFamily="34" charset="-128"/>
            </a:endParaRPr>
          </a:p>
          <a:p>
            <a:r>
              <a:rPr lang="en-US" sz="3200" dirty="0" smtClean="0">
                <a:ea typeface="ＭＳ Ｐゴシック" pitchFamily="34" charset="-128"/>
              </a:rPr>
              <a:t>Declaration:</a:t>
            </a:r>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4153644"/>
            <a:ext cx="8785225" cy="79208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48"/>
              </a:spcAft>
              <a:buClr>
                <a:schemeClr val="hlink"/>
              </a:buClr>
              <a:buFont typeface="Wingdings" charset="0"/>
              <a:buNone/>
            </a:pPr>
            <a:r>
              <a:rPr lang="fr-FR" b="1" dirty="0" err="1">
                <a:solidFill>
                  <a:schemeClr val="tx1"/>
                </a:solidFill>
                <a:latin typeface="Courier New" charset="0"/>
              </a:rPr>
              <a:t>define</a:t>
            </a:r>
            <a:r>
              <a:rPr lang="fr-FR" b="1" dirty="0">
                <a:solidFill>
                  <a:schemeClr val="tx1"/>
                </a:solidFill>
                <a:latin typeface="Courier New" charset="0"/>
              </a:rPr>
              <a:t>(</a:t>
            </a:r>
            <a:r>
              <a:rPr lang="fr-FR" b="1" dirty="0">
                <a:solidFill>
                  <a:srgbClr val="00B050"/>
                </a:solidFill>
                <a:latin typeface="Courier New" charset="0"/>
              </a:rPr>
              <a:t>"FOO"</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something</a:t>
            </a:r>
            <a:r>
              <a:rPr lang="fr-FR" b="1" dirty="0">
                <a:solidFill>
                  <a:srgbClr val="00B050"/>
                </a:solidFill>
                <a:latin typeface="Courier New" charset="0"/>
              </a:rPr>
              <a:t>"</a:t>
            </a:r>
            <a:r>
              <a:rPr lang="fr-FR" b="1" dirty="0">
                <a:solidFill>
                  <a:schemeClr val="tx1"/>
                </a:solidFill>
                <a:latin typeface="Courier New" charset="0"/>
              </a:rPr>
              <a:t>);</a:t>
            </a:r>
          </a:p>
        </p:txBody>
      </p:sp>
    </p:spTree>
    <p:extLst>
      <p:ext uri="{BB962C8B-B14F-4D97-AF65-F5344CB8AC3E}">
        <p14:creationId xmlns:p14="http://schemas.microsoft.com/office/powerpoint/2010/main" val="3367946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Constants</a:t>
            </a: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Call:</a:t>
            </a:r>
          </a:p>
          <a:p>
            <a:endParaRPr lang="en-US" sz="3200" dirty="0">
              <a:ea typeface="ＭＳ Ｐゴシック" pitchFamily="34" charset="-128"/>
            </a:endParaRPr>
          </a:p>
          <a:p>
            <a:endParaRPr lang="en-US" sz="3200" dirty="0" smtClean="0">
              <a:ea typeface="ＭＳ Ｐゴシック" pitchFamily="34" charset="-128"/>
            </a:endParaRPr>
          </a:p>
          <a:p>
            <a:endParaRPr lang="en-US" sz="3200" dirty="0">
              <a:ea typeface="ＭＳ Ｐゴシック" pitchFamily="34" charset="-128"/>
            </a:endParaRPr>
          </a:p>
          <a:p>
            <a:r>
              <a:rPr lang="en-US" sz="3200" dirty="0" smtClean="0">
                <a:ea typeface="ＭＳ Ｐゴシック" pitchFamily="34" charset="-128"/>
              </a:rPr>
              <a:t>Test:</a:t>
            </a:r>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849388"/>
            <a:ext cx="8785225" cy="79208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48"/>
              </a:spcAft>
              <a:buClr>
                <a:schemeClr val="hlink"/>
              </a:buClr>
              <a:buFont typeface="Wingdings" charset="0"/>
              <a:buNone/>
            </a:pPr>
            <a:r>
              <a:rPr lang="fr-FR" b="1" dirty="0" smtClean="0">
                <a:solidFill>
                  <a:schemeClr val="tx1"/>
                </a:solidFill>
                <a:latin typeface="Courier New" charset="0"/>
              </a:rPr>
              <a:t>FOO;</a:t>
            </a:r>
            <a:endParaRPr lang="fr-FR" b="1" dirty="0">
              <a:solidFill>
                <a:schemeClr val="tx1"/>
              </a:solidFill>
              <a:latin typeface="Courier New" charset="0"/>
            </a:endParaRPr>
          </a:p>
        </p:txBody>
      </p:sp>
      <p:sp>
        <p:nvSpPr>
          <p:cNvPr id="8" name="Rectangle à coins arrondis 4"/>
          <p:cNvSpPr/>
          <p:nvPr/>
        </p:nvSpPr>
        <p:spPr>
          <a:xfrm>
            <a:off x="179512" y="4225652"/>
            <a:ext cx="8785225" cy="79208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a:solidFill>
                  <a:schemeClr val="tx1"/>
                </a:solidFill>
                <a:latin typeface="Courier New" charset="0"/>
              </a:rPr>
              <a:t>defined</a:t>
            </a:r>
            <a:r>
              <a:rPr lang="fr-FR" b="1" dirty="0">
                <a:solidFill>
                  <a:schemeClr val="tx1"/>
                </a:solidFill>
                <a:latin typeface="Courier New" charset="0"/>
              </a:rPr>
              <a:t>(</a:t>
            </a:r>
            <a:r>
              <a:rPr lang="fr-FR" b="1" dirty="0">
                <a:solidFill>
                  <a:srgbClr val="00B050"/>
                </a:solidFill>
                <a:latin typeface="Courier New" charset="0"/>
              </a:rPr>
              <a:t>"FOO"</a:t>
            </a:r>
            <a:r>
              <a:rPr lang="fr-FR" b="1" dirty="0">
                <a:solidFill>
                  <a:schemeClr val="tx1"/>
                </a:solidFill>
                <a:latin typeface="Courier New" charset="0"/>
              </a:rPr>
              <a:t>); </a:t>
            </a:r>
            <a:r>
              <a:rPr lang="fr-FR" b="1" dirty="0">
                <a:solidFill>
                  <a:srgbClr val="479B8F"/>
                </a:solidFill>
                <a:latin typeface="Courier New" charset="0"/>
              </a:rPr>
              <a:t>// Displays (1</a:t>
            </a:r>
            <a:r>
              <a:rPr lang="fr-FR" b="1" dirty="0" smtClean="0">
                <a:solidFill>
                  <a:srgbClr val="479B8F"/>
                </a:solidFill>
                <a:latin typeface="Courier New" charset="0"/>
              </a:rPr>
              <a:t>)... </a:t>
            </a:r>
            <a:r>
              <a:rPr lang="fr-FR" b="1" dirty="0">
                <a:solidFill>
                  <a:srgbClr val="479B8F"/>
                </a:solidFill>
                <a:latin typeface="Courier New" charset="0"/>
              </a:rPr>
              <a:t>a </a:t>
            </a:r>
            <a:r>
              <a:rPr lang="fr-FR" b="1" dirty="0" err="1">
                <a:solidFill>
                  <a:srgbClr val="479B8F"/>
                </a:solidFill>
                <a:latin typeface="Courier New" charset="0"/>
              </a:rPr>
              <a:t>boolean</a:t>
            </a:r>
            <a:endParaRPr lang="fr-CH" b="1" dirty="0">
              <a:solidFill>
                <a:srgbClr val="479B8F"/>
              </a:solidFill>
              <a:latin typeface="Courier New" charset="0"/>
            </a:endParaRPr>
          </a:p>
        </p:txBody>
      </p:sp>
    </p:spTree>
    <p:extLst>
      <p:ext uri="{BB962C8B-B14F-4D97-AF65-F5344CB8AC3E}">
        <p14:creationId xmlns:p14="http://schemas.microsoft.com/office/powerpoint/2010/main" val="1805552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Predefined</a:t>
            </a:r>
            <a:r>
              <a:rPr lang="fr-FR" dirty="0" smtClean="0">
                <a:ea typeface="ＭＳ Ｐゴシック" pitchFamily="34" charset="-128"/>
              </a:rPr>
              <a:t> constants</a:t>
            </a: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Constants defined in PHP</a:t>
            </a:r>
          </a:p>
          <a:p>
            <a:r>
              <a:rPr lang="en-US" sz="3200" dirty="0" smtClean="0">
                <a:ea typeface="ＭＳ Ｐゴシック" pitchFamily="34" charset="-128"/>
              </a:rPr>
              <a:t>No assignment needed</a:t>
            </a:r>
          </a:p>
          <a:p>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2641476"/>
            <a:ext cx="8785225" cy="187220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a:solidFill>
                  <a:srgbClr val="0070C0"/>
                </a:solidFill>
                <a:latin typeface="Courier New" charset="0"/>
              </a:rPr>
              <a:t>echo</a:t>
            </a:r>
            <a:r>
              <a:rPr lang="fr-FR" b="1" dirty="0">
                <a:solidFill>
                  <a:srgbClr val="0070C0"/>
                </a:solidFill>
                <a:latin typeface="Courier New" charset="0"/>
              </a:rPr>
              <a:t> </a:t>
            </a:r>
            <a:r>
              <a:rPr lang="fr-FR" b="1" dirty="0">
                <a:solidFill>
                  <a:schemeClr val="tx1"/>
                </a:solidFill>
                <a:latin typeface="Courier New" charset="0"/>
              </a:rPr>
              <a:t>PHP_EXTENSION_DIR; </a:t>
            </a:r>
          </a:p>
          <a:p>
            <a:pPr eaLnBrk="1" hangingPunct="1">
              <a:spcBef>
                <a:spcPct val="20000"/>
              </a:spcBef>
              <a:spcAft>
                <a:spcPct val="30000"/>
              </a:spcAft>
              <a:buClr>
                <a:schemeClr val="hlink"/>
              </a:buClr>
              <a:buFont typeface="Wingdings" charset="0"/>
              <a:buNone/>
            </a:pPr>
            <a:r>
              <a:rPr lang="fr-FR" b="1" dirty="0">
                <a:solidFill>
                  <a:srgbClr val="479B8F"/>
                </a:solidFill>
                <a:latin typeface="Courier New" charset="0"/>
              </a:rPr>
              <a:t>/* </a:t>
            </a:r>
            <a:r>
              <a:rPr lang="fr-FR" b="1">
                <a:solidFill>
                  <a:srgbClr val="479B8F"/>
                </a:solidFill>
                <a:latin typeface="Courier New" charset="0"/>
              </a:rPr>
              <a:t>Displays </a:t>
            </a:r>
            <a:r>
              <a:rPr lang="fr-FR" b="1" smtClean="0">
                <a:solidFill>
                  <a:srgbClr val="479B8F"/>
                </a:solidFill>
                <a:latin typeface="Courier New" charset="0"/>
              </a:rPr>
              <a:t>extension </a:t>
            </a:r>
            <a:r>
              <a:rPr lang="fr-FR" b="1" dirty="0" err="1">
                <a:solidFill>
                  <a:srgbClr val="479B8F"/>
                </a:solidFill>
                <a:latin typeface="Courier New" charset="0"/>
              </a:rPr>
              <a:t>folder</a:t>
            </a:r>
            <a:r>
              <a:rPr lang="fr-FR" b="1" dirty="0">
                <a:solidFill>
                  <a:srgbClr val="479B8F"/>
                </a:solidFill>
                <a:latin typeface="Courier New" charset="0"/>
              </a:rPr>
              <a:t> </a:t>
            </a:r>
            <a:r>
              <a:rPr lang="fr-FR" b="1" dirty="0" err="1">
                <a:solidFill>
                  <a:srgbClr val="479B8F"/>
                </a:solidFill>
                <a:latin typeface="Courier New" charset="0"/>
              </a:rPr>
              <a:t>path</a:t>
            </a:r>
            <a:r>
              <a:rPr lang="fr-FR" b="1" dirty="0">
                <a:solidFill>
                  <a:srgbClr val="479B8F"/>
                </a:solidFill>
                <a:latin typeface="Courier New" charset="0"/>
              </a:rPr>
              <a:t>:</a:t>
            </a:r>
          </a:p>
          <a:p>
            <a:pPr eaLnBrk="1" hangingPunct="1">
              <a:spcBef>
                <a:spcPct val="20000"/>
              </a:spcBef>
              <a:spcAft>
                <a:spcPct val="30000"/>
              </a:spcAft>
              <a:buClr>
                <a:schemeClr val="hlink"/>
              </a:buClr>
              <a:buFont typeface="Wingdings" charset="0"/>
              <a:buNone/>
            </a:pPr>
            <a:r>
              <a:rPr lang="fr-FR" b="1" dirty="0">
                <a:solidFill>
                  <a:srgbClr val="479B8F"/>
                </a:solidFill>
                <a:latin typeface="Courier New" charset="0"/>
              </a:rPr>
              <a:t> * (i.e. /</a:t>
            </a:r>
            <a:r>
              <a:rPr lang="fr-FR" b="1" dirty="0" err="1">
                <a:solidFill>
                  <a:srgbClr val="479B8F"/>
                </a:solidFill>
                <a:latin typeface="Courier New" charset="0"/>
              </a:rPr>
              <a:t>usr</a:t>
            </a:r>
            <a:r>
              <a:rPr lang="fr-FR" b="1" dirty="0">
                <a:solidFill>
                  <a:srgbClr val="479B8F"/>
                </a:solidFill>
                <a:latin typeface="Courier New" charset="0"/>
              </a:rPr>
              <a:t>/lib/</a:t>
            </a:r>
            <a:r>
              <a:rPr lang="fr-FR" b="1" dirty="0" err="1">
                <a:solidFill>
                  <a:srgbClr val="479B8F"/>
                </a:solidFill>
                <a:latin typeface="Courier New" charset="0"/>
              </a:rPr>
              <a:t>php</a:t>
            </a:r>
            <a:r>
              <a:rPr lang="fr-FR" b="1" dirty="0">
                <a:solidFill>
                  <a:srgbClr val="479B8F"/>
                </a:solidFill>
                <a:latin typeface="Courier New" charset="0"/>
              </a:rPr>
              <a:t>/</a:t>
            </a:r>
            <a:r>
              <a:rPr lang="fr-FR" b="1" dirty="0" smtClean="0">
                <a:solidFill>
                  <a:srgbClr val="479B8F"/>
                </a:solidFill>
                <a:latin typeface="Courier New" charset="0"/>
              </a:rPr>
              <a:t>extensions/ in UNIX-</a:t>
            </a:r>
            <a:r>
              <a:rPr lang="fr-FR" b="1" dirty="0" err="1" smtClean="0">
                <a:solidFill>
                  <a:srgbClr val="479B8F"/>
                </a:solidFill>
                <a:latin typeface="Courier New" charset="0"/>
              </a:rPr>
              <a:t>based</a:t>
            </a:r>
            <a:r>
              <a:rPr lang="fr-FR" b="1" dirty="0" smtClean="0">
                <a:solidFill>
                  <a:srgbClr val="479B8F"/>
                </a:solidFill>
                <a:latin typeface="Courier New" charset="0"/>
              </a:rPr>
              <a:t> </a:t>
            </a:r>
            <a:r>
              <a:rPr lang="fr-FR" b="1" dirty="0" err="1" smtClean="0">
                <a:solidFill>
                  <a:srgbClr val="479B8F"/>
                </a:solidFill>
                <a:latin typeface="Courier New" charset="0"/>
              </a:rPr>
              <a:t>systems</a:t>
            </a:r>
            <a:r>
              <a:rPr lang="fr-FR" b="1" dirty="0" smtClean="0">
                <a:solidFill>
                  <a:srgbClr val="479B8F"/>
                </a:solidFill>
                <a:latin typeface="Courier New" charset="0"/>
              </a:rPr>
              <a:t>)</a:t>
            </a:r>
            <a:endParaRPr lang="fr-FR" b="1" dirty="0">
              <a:solidFill>
                <a:srgbClr val="479B8F"/>
              </a:solidFill>
              <a:latin typeface="Courier New" charset="0"/>
            </a:endParaRPr>
          </a:p>
          <a:p>
            <a:pPr eaLnBrk="1" hangingPunct="1">
              <a:spcBef>
                <a:spcPct val="20000"/>
              </a:spcBef>
              <a:spcAft>
                <a:spcPct val="30000"/>
              </a:spcAft>
              <a:buClr>
                <a:schemeClr val="hlink"/>
              </a:buClr>
              <a:buFont typeface="Wingdings" charset="0"/>
              <a:buNone/>
            </a:pPr>
            <a:r>
              <a:rPr lang="fr-FR" b="1" dirty="0">
                <a:solidFill>
                  <a:srgbClr val="479B8F"/>
                </a:solidFill>
                <a:latin typeface="Courier New" charset="0"/>
              </a:rPr>
              <a:t> */</a:t>
            </a:r>
            <a:endParaRPr lang="fr-CH" b="1" dirty="0">
              <a:solidFill>
                <a:srgbClr val="479B8F"/>
              </a:solidFill>
              <a:latin typeface="Courier New" charset="0"/>
            </a:endParaRPr>
          </a:p>
        </p:txBody>
      </p:sp>
    </p:spTree>
    <p:extLst>
      <p:ext uri="{BB962C8B-B14F-4D97-AF65-F5344CB8AC3E}">
        <p14:creationId xmlns:p14="http://schemas.microsoft.com/office/powerpoint/2010/main" val="3394002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Magic</a:t>
            </a:r>
            <a:r>
              <a:rPr lang="fr-FR" dirty="0" smtClean="0">
                <a:ea typeface="ＭＳ Ｐゴシック" pitchFamily="34" charset="-128"/>
              </a:rPr>
              <a:t> constants</a:t>
            </a:r>
          </a:p>
        </p:txBody>
      </p:sp>
      <p:sp>
        <p:nvSpPr>
          <p:cNvPr id="18434" name="Espace réservé du contenu 2"/>
          <p:cNvSpPr>
            <a:spLocks noGrp="1"/>
          </p:cNvSpPr>
          <p:nvPr>
            <p:ph idx="1"/>
          </p:nvPr>
        </p:nvSpPr>
        <p:spPr>
          <a:xfrm>
            <a:off x="467544" y="1128713"/>
            <a:ext cx="8424936" cy="4230687"/>
          </a:xfrm>
        </p:spPr>
        <p:txBody>
          <a:bodyPr/>
          <a:lstStyle/>
          <a:p>
            <a:r>
              <a:rPr lang="fr-FR" sz="3200" dirty="0" err="1" smtClean="0"/>
              <a:t>Their</a:t>
            </a:r>
            <a:r>
              <a:rPr lang="fr-FR" sz="3200" dirty="0" smtClean="0"/>
              <a:t> value </a:t>
            </a:r>
            <a:r>
              <a:rPr lang="fr-FR" sz="3200" dirty="0" err="1" smtClean="0"/>
              <a:t>depends</a:t>
            </a:r>
            <a:r>
              <a:rPr lang="fr-FR" sz="3200" dirty="0" smtClean="0"/>
              <a:t> on </a:t>
            </a:r>
            <a:r>
              <a:rPr lang="fr-FR" sz="3200" dirty="0" err="1" smtClean="0"/>
              <a:t>where</a:t>
            </a:r>
            <a:r>
              <a:rPr lang="fr-FR" sz="3200" dirty="0" smtClean="0"/>
              <a:t> </a:t>
            </a:r>
            <a:r>
              <a:rPr lang="fr-FR" sz="3200" dirty="0" err="1"/>
              <a:t>they</a:t>
            </a:r>
            <a:r>
              <a:rPr lang="fr-FR" sz="3200" dirty="0"/>
              <a:t> are </a:t>
            </a:r>
            <a:r>
              <a:rPr lang="fr-FR" sz="3200" dirty="0" err="1"/>
              <a:t>used</a:t>
            </a:r>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Espace réservé du contenu 4"/>
          <p:cNvGraphicFramePr>
            <a:graphicFrameLocks/>
          </p:cNvGraphicFramePr>
          <p:nvPr>
            <p:extLst>
              <p:ext uri="{D42A27DB-BD31-4B8C-83A1-F6EECF244321}">
                <p14:modId xmlns:p14="http://schemas.microsoft.com/office/powerpoint/2010/main" val="570874707"/>
              </p:ext>
            </p:extLst>
          </p:nvPr>
        </p:nvGraphicFramePr>
        <p:xfrm>
          <a:off x="457200" y="2281436"/>
          <a:ext cx="8363272" cy="2224770"/>
        </p:xfrm>
        <a:graphic>
          <a:graphicData uri="http://schemas.openxmlformats.org/drawingml/2006/table">
            <a:tbl>
              <a:tblPr firstRow="1" bandRow="1">
                <a:tableStyleId>{5C22544A-7EE6-4342-B048-85BDC9FD1C3A}</a:tableStyleId>
              </a:tblPr>
              <a:tblGrid>
                <a:gridCol w="1810544"/>
                <a:gridCol w="6552728"/>
              </a:tblGrid>
              <a:tr h="370795">
                <a:tc>
                  <a:txBody>
                    <a:bodyPr/>
                    <a:lstStyle/>
                    <a:p>
                      <a:r>
                        <a:rPr lang="fr-FR" sz="1800" dirty="0" smtClean="0"/>
                        <a:t>Constant</a:t>
                      </a:r>
                      <a:endParaRPr lang="fr-FR" sz="1800" dirty="0"/>
                    </a:p>
                  </a:txBody>
                  <a:tcPr marT="45714" marB="45714"/>
                </a:tc>
                <a:tc>
                  <a:txBody>
                    <a:bodyPr/>
                    <a:lstStyle/>
                    <a:p>
                      <a:r>
                        <a:rPr lang="fr-FR" sz="1800" dirty="0" smtClean="0"/>
                        <a:t>Value</a:t>
                      </a:r>
                      <a:endParaRPr lang="fr-FR" sz="1800" dirty="0"/>
                    </a:p>
                  </a:txBody>
                  <a:tcPr marT="45714" marB="45714"/>
                </a:tc>
              </a:tr>
              <a:tr h="370795">
                <a:tc>
                  <a:txBody>
                    <a:bodyPr/>
                    <a:lstStyle/>
                    <a:p>
                      <a:r>
                        <a:rPr lang="fr-FR" sz="1800" b="1" dirty="0" smtClean="0"/>
                        <a:t>__LINE__</a:t>
                      </a:r>
                      <a:endParaRPr lang="fr-FR" sz="1800" b="1" dirty="0"/>
                    </a:p>
                  </a:txBody>
                  <a:tcPr marT="45714" marB="45714"/>
                </a:tc>
                <a:tc>
                  <a:txBody>
                    <a:bodyPr/>
                    <a:lstStyle/>
                    <a:p>
                      <a:r>
                        <a:rPr lang="fr-FR" sz="1800" dirty="0" err="1" smtClean="0"/>
                        <a:t>Current</a:t>
                      </a:r>
                      <a:r>
                        <a:rPr lang="fr-FR" sz="1800" dirty="0" smtClean="0"/>
                        <a:t> line </a:t>
                      </a:r>
                      <a:r>
                        <a:rPr lang="fr-FR" sz="1800" dirty="0" err="1" smtClean="0"/>
                        <a:t>number</a:t>
                      </a:r>
                      <a:endParaRPr lang="fr-FR" sz="1800" dirty="0"/>
                    </a:p>
                  </a:txBody>
                  <a:tcPr marT="45714" marB="45714"/>
                </a:tc>
              </a:tr>
              <a:tr h="370795">
                <a:tc>
                  <a:txBody>
                    <a:bodyPr/>
                    <a:lstStyle/>
                    <a:p>
                      <a:r>
                        <a:rPr lang="fr-FR" sz="1800" b="1" dirty="0" smtClean="0"/>
                        <a:t>__FILE__</a:t>
                      </a:r>
                      <a:endParaRPr lang="fr-FR" sz="1800" b="1" dirty="0"/>
                    </a:p>
                  </a:txBody>
                  <a:tcPr marT="45714" marB="45714"/>
                </a:tc>
                <a:tc>
                  <a:txBody>
                    <a:bodyPr/>
                    <a:lstStyle/>
                    <a:p>
                      <a:r>
                        <a:rPr lang="fr-FR" sz="1800" dirty="0" err="1" smtClean="0"/>
                        <a:t>Current</a:t>
                      </a:r>
                      <a:r>
                        <a:rPr lang="fr-FR" sz="1800" dirty="0" smtClean="0"/>
                        <a:t> file </a:t>
                      </a:r>
                      <a:r>
                        <a:rPr lang="fr-FR" sz="1800" dirty="0" err="1" smtClean="0"/>
                        <a:t>name</a:t>
                      </a:r>
                      <a:endParaRPr lang="fr-FR" sz="1800" dirty="0"/>
                    </a:p>
                  </a:txBody>
                  <a:tcPr marT="45714" marB="45714"/>
                </a:tc>
              </a:tr>
              <a:tr h="370795">
                <a:tc>
                  <a:txBody>
                    <a:bodyPr/>
                    <a:lstStyle/>
                    <a:p>
                      <a:r>
                        <a:rPr lang="fr-FR" sz="1800" b="1" dirty="0" smtClean="0"/>
                        <a:t>__DIR__</a:t>
                      </a:r>
                      <a:endParaRPr lang="fr-FR" sz="1800" b="1" dirty="0"/>
                    </a:p>
                  </a:txBody>
                  <a:tcPr marT="45714" marB="45714"/>
                </a:tc>
                <a:tc>
                  <a:txBody>
                    <a:bodyPr/>
                    <a:lstStyle/>
                    <a:p>
                      <a:r>
                        <a:rPr lang="fr-FR" sz="1800" dirty="0" err="1" smtClean="0"/>
                        <a:t>Current</a:t>
                      </a:r>
                      <a:r>
                        <a:rPr lang="fr-FR" sz="1800" dirty="0" smtClean="0"/>
                        <a:t> file</a:t>
                      </a:r>
                      <a:r>
                        <a:rPr lang="fr-FR" sz="1800" baseline="0" dirty="0" smtClean="0"/>
                        <a:t> directory</a:t>
                      </a:r>
                      <a:endParaRPr lang="fr-FR" sz="1800" dirty="0"/>
                    </a:p>
                  </a:txBody>
                  <a:tcPr marT="45714" marB="45714"/>
                </a:tc>
              </a:tr>
              <a:tr h="370795">
                <a:tc>
                  <a:txBody>
                    <a:bodyPr/>
                    <a:lstStyle/>
                    <a:p>
                      <a:r>
                        <a:rPr lang="fr-FR" sz="1800" b="1" dirty="0" smtClean="0"/>
                        <a:t>__FUNCTION__</a:t>
                      </a:r>
                      <a:endParaRPr lang="fr-FR" sz="1800" b="1" dirty="0"/>
                    </a:p>
                  </a:txBody>
                  <a:tcPr marT="45714" marB="45714"/>
                </a:tc>
                <a:tc>
                  <a:txBody>
                    <a:bodyPr/>
                    <a:lstStyle/>
                    <a:p>
                      <a:r>
                        <a:rPr lang="fr-FR" sz="1800" dirty="0" err="1" smtClean="0"/>
                        <a:t>Current</a:t>
                      </a:r>
                      <a:r>
                        <a:rPr lang="fr-FR" sz="1800" dirty="0" smtClean="0"/>
                        <a:t> </a:t>
                      </a:r>
                      <a:r>
                        <a:rPr lang="fr-FR" sz="1800" dirty="0" err="1" smtClean="0"/>
                        <a:t>function</a:t>
                      </a:r>
                      <a:r>
                        <a:rPr lang="fr-FR" sz="1800" dirty="0" smtClean="0"/>
                        <a:t> </a:t>
                      </a:r>
                      <a:r>
                        <a:rPr lang="fr-FR" sz="1800" dirty="0" err="1" smtClean="0"/>
                        <a:t>name</a:t>
                      </a:r>
                      <a:endParaRPr lang="fr-FR" sz="1800" dirty="0"/>
                    </a:p>
                  </a:txBody>
                  <a:tcPr marT="45714" marB="45714"/>
                </a:tc>
              </a:tr>
              <a:tr h="370795">
                <a:tc>
                  <a:txBody>
                    <a:bodyPr/>
                    <a:lstStyle/>
                    <a:p>
                      <a:r>
                        <a:rPr lang="fr-FR" sz="1800" b="1" dirty="0" smtClean="0"/>
                        <a:t>__CLASS__</a:t>
                      </a:r>
                      <a:endParaRPr lang="fr-FR" sz="1800" b="1" dirty="0"/>
                    </a:p>
                  </a:txBody>
                  <a:tcPr marT="45714" marB="45714"/>
                </a:tc>
                <a:tc>
                  <a:txBody>
                    <a:bodyPr/>
                    <a:lstStyle/>
                    <a:p>
                      <a:r>
                        <a:rPr lang="fr-FR" sz="1800" dirty="0" err="1" smtClean="0"/>
                        <a:t>Current</a:t>
                      </a:r>
                      <a:r>
                        <a:rPr lang="fr-FR" sz="1800" dirty="0" smtClean="0"/>
                        <a:t> class </a:t>
                      </a:r>
                      <a:r>
                        <a:rPr lang="fr-FR" sz="1800" dirty="0" err="1" smtClean="0"/>
                        <a:t>name</a:t>
                      </a:r>
                      <a:endParaRPr lang="fr-FR" sz="1800" dirty="0"/>
                    </a:p>
                  </a:txBody>
                  <a:tcPr marT="45714" marB="45714"/>
                </a:tc>
              </a:tr>
            </a:tbl>
          </a:graphicData>
        </a:graphic>
      </p:graphicFrame>
    </p:spTree>
    <p:extLst>
      <p:ext uri="{BB962C8B-B14F-4D97-AF65-F5344CB8AC3E}">
        <p14:creationId xmlns:p14="http://schemas.microsoft.com/office/powerpoint/2010/main" val="19260921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en-US" smtClean="0">
                <a:ea typeface="ＭＳ Ｐゴシック" pitchFamily="34" charset="-128"/>
              </a:rPr>
              <a:t>Operators</a:t>
            </a:r>
          </a:p>
        </p:txBody>
      </p:sp>
      <p:sp>
        <p:nvSpPr>
          <p:cNvPr id="21540" name="Espace réservé du contenu 1"/>
          <p:cNvSpPr>
            <a:spLocks noGrp="1"/>
          </p:cNvSpPr>
          <p:nvPr>
            <p:ph sz="quarter" idx="13"/>
          </p:nvPr>
        </p:nvSpPr>
        <p:spPr/>
        <p:txBody>
          <a:bodyPr/>
          <a:lstStyle/>
          <a:p>
            <a:r>
              <a:rPr lang="en-US" dirty="0" smtClean="0"/>
              <a:t>Basic syntax</a:t>
            </a:r>
            <a:endParaRPr lang="en-US" dirty="0"/>
          </a:p>
        </p:txBody>
      </p:sp>
      <p:sp>
        <p:nvSpPr>
          <p:cNvPr id="6" name="Espace réservé du contenu 5"/>
          <p:cNvSpPr>
            <a:spLocks noGrp="1"/>
          </p:cNvSpPr>
          <p:nvPr>
            <p:ph idx="1"/>
          </p:nvPr>
        </p:nvSpPr>
        <p:spPr/>
        <p:txBody>
          <a:bodyPr/>
          <a:lstStyle/>
          <a:p>
            <a:pPr>
              <a:buNone/>
            </a:pPr>
            <a:r>
              <a:rPr lang="en-US" smtClean="0"/>
              <a:t>Mathematic operators:</a:t>
            </a:r>
            <a:endParaRPr lang="en-US"/>
          </a:p>
        </p:txBody>
      </p:sp>
      <p:graphicFrame>
        <p:nvGraphicFramePr>
          <p:cNvPr id="7" name="Espace réservé du contenu 4"/>
          <p:cNvGraphicFramePr>
            <a:graphicFrameLocks/>
          </p:cNvGraphicFramePr>
          <p:nvPr>
            <p:extLst>
              <p:ext uri="{D42A27DB-BD31-4B8C-83A1-F6EECF244321}">
                <p14:modId xmlns:p14="http://schemas.microsoft.com/office/powerpoint/2010/main" val="154882704"/>
              </p:ext>
            </p:extLst>
          </p:nvPr>
        </p:nvGraphicFramePr>
        <p:xfrm>
          <a:off x="467544" y="1993404"/>
          <a:ext cx="8435976" cy="2595565"/>
        </p:xfrm>
        <a:graphic>
          <a:graphicData uri="http://schemas.openxmlformats.org/drawingml/2006/table">
            <a:tbl>
              <a:tblPr firstRow="1" bandRow="1">
                <a:tableStyleId>{5C22544A-7EE6-4342-B048-85BDC9FD1C3A}</a:tableStyleId>
              </a:tblPr>
              <a:tblGrid>
                <a:gridCol w="1224136"/>
                <a:gridCol w="2880320"/>
                <a:gridCol w="4331520"/>
              </a:tblGrid>
              <a:tr h="370795">
                <a:tc>
                  <a:txBody>
                    <a:bodyPr/>
                    <a:lstStyle/>
                    <a:p>
                      <a:r>
                        <a:rPr lang="fr-FR" sz="1800" dirty="0" err="1" smtClean="0"/>
                        <a:t>Symbol</a:t>
                      </a:r>
                      <a:endParaRPr lang="fr-FR" sz="1800" dirty="0"/>
                    </a:p>
                  </a:txBody>
                  <a:tcPr marT="45714" marB="45714"/>
                </a:tc>
                <a:tc>
                  <a:txBody>
                    <a:bodyPr/>
                    <a:lstStyle/>
                    <a:p>
                      <a:r>
                        <a:rPr lang="fr-FR" sz="1800" dirty="0" err="1" smtClean="0"/>
                        <a:t>Example</a:t>
                      </a:r>
                      <a:endParaRPr lang="fr-FR" sz="1800" dirty="0"/>
                    </a:p>
                  </a:txBody>
                  <a:tcPr marT="45714" marB="45714"/>
                </a:tc>
                <a:tc>
                  <a:txBody>
                    <a:bodyPr/>
                    <a:lstStyle/>
                    <a:p>
                      <a:r>
                        <a:rPr lang="fr-FR" sz="1800" dirty="0" err="1" smtClean="0"/>
                        <a:t>Explanation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salary</a:t>
                      </a:r>
                      <a:r>
                        <a:rPr lang="fr-FR" sz="1800" dirty="0" smtClean="0"/>
                        <a:t> </a:t>
                      </a:r>
                      <a:r>
                        <a:rPr lang="fr-FR" sz="1800" baseline="0" dirty="0" smtClean="0"/>
                        <a:t>= 2800;</a:t>
                      </a:r>
                      <a:endParaRPr lang="fr-FR" sz="1800" dirty="0"/>
                    </a:p>
                  </a:txBody>
                  <a:tcPr marT="45714" marB="45714"/>
                </a:tc>
                <a:tc>
                  <a:txBody>
                    <a:bodyPr/>
                    <a:lstStyle/>
                    <a:p>
                      <a:r>
                        <a:rPr lang="fr-FR" sz="1800" dirty="0" smtClean="0"/>
                        <a:t>Affectation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salary</a:t>
                      </a:r>
                      <a:r>
                        <a:rPr lang="fr-FR" sz="1800" dirty="0" smtClean="0"/>
                        <a:t> = $</a:t>
                      </a:r>
                      <a:r>
                        <a:rPr lang="fr-FR" sz="1800" dirty="0" err="1" smtClean="0"/>
                        <a:t>salary</a:t>
                      </a:r>
                      <a:r>
                        <a:rPr lang="fr-FR" sz="1800" dirty="0" smtClean="0"/>
                        <a:t> + 2800</a:t>
                      </a:r>
                      <a:endParaRPr lang="fr-FR" sz="1800" dirty="0"/>
                    </a:p>
                  </a:txBody>
                  <a:tcPr marT="45714" marB="45714"/>
                </a:tc>
                <a:tc>
                  <a:txBody>
                    <a:bodyPr/>
                    <a:lstStyle/>
                    <a:p>
                      <a:r>
                        <a:rPr lang="fr-FR" sz="1800" dirty="0" err="1" smtClean="0"/>
                        <a:t>Operation</a:t>
                      </a:r>
                      <a:r>
                        <a:rPr lang="fr-FR" sz="1800" dirty="0" smtClean="0"/>
                        <a:t> or </a:t>
                      </a:r>
                      <a:r>
                        <a:rPr lang="fr-FR" sz="1800" dirty="0" err="1" smtClean="0"/>
                        <a:t>Concatenation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salary</a:t>
                      </a:r>
                      <a:r>
                        <a:rPr lang="fr-FR" sz="1800" dirty="0" smtClean="0"/>
                        <a:t> =</a:t>
                      </a:r>
                      <a:r>
                        <a:rPr lang="fr-FR" sz="1800" baseline="0" dirty="0" smtClean="0"/>
                        <a:t> $</a:t>
                      </a:r>
                      <a:r>
                        <a:rPr lang="fr-FR" sz="1800" dirty="0" err="1" smtClean="0"/>
                        <a:t>salary</a:t>
                      </a:r>
                      <a:r>
                        <a:rPr lang="fr-FR" sz="1800" dirty="0" smtClean="0"/>
                        <a:t> </a:t>
                      </a:r>
                      <a:r>
                        <a:rPr lang="fr-FR" sz="1800" baseline="0" dirty="0" smtClean="0"/>
                        <a:t>–</a:t>
                      </a:r>
                      <a:r>
                        <a:rPr lang="fr-FR" sz="1800" dirty="0" smtClean="0"/>
                        <a:t> 2800</a:t>
                      </a:r>
                      <a:endParaRPr lang="fr-FR" sz="1800" dirty="0"/>
                    </a:p>
                  </a:txBody>
                  <a:tcPr marT="45714" marB="45714"/>
                </a:tc>
                <a:tc>
                  <a:txBody>
                    <a:bodyPr/>
                    <a:lstStyle/>
                    <a:p>
                      <a:r>
                        <a:rPr lang="fr-FR" sz="1800" dirty="0" err="1" smtClean="0"/>
                        <a:t>Substraction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salary</a:t>
                      </a:r>
                      <a:r>
                        <a:rPr lang="fr-FR" sz="1800" dirty="0" smtClean="0"/>
                        <a:t> = $</a:t>
                      </a:r>
                      <a:r>
                        <a:rPr lang="fr-FR" sz="1800" dirty="0" err="1" smtClean="0"/>
                        <a:t>salary</a:t>
                      </a:r>
                      <a:r>
                        <a:rPr lang="fr-FR" sz="1800" dirty="0" smtClean="0"/>
                        <a:t> * 2800</a:t>
                      </a:r>
                      <a:endParaRPr lang="fr-FR" sz="1800" dirty="0"/>
                    </a:p>
                  </a:txBody>
                  <a:tcPr marT="45714" marB="45714"/>
                </a:tc>
                <a:tc>
                  <a:txBody>
                    <a:bodyPr/>
                    <a:lstStyle/>
                    <a:p>
                      <a:r>
                        <a:rPr lang="fr-FR" sz="1800" dirty="0" smtClean="0"/>
                        <a:t>Multiplication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salary</a:t>
                      </a:r>
                      <a:r>
                        <a:rPr lang="fr-FR" sz="1800" dirty="0" smtClean="0"/>
                        <a:t> = $</a:t>
                      </a:r>
                      <a:r>
                        <a:rPr lang="fr-FR" sz="1800" dirty="0" err="1" smtClean="0"/>
                        <a:t>salary</a:t>
                      </a:r>
                      <a:r>
                        <a:rPr lang="fr-FR" sz="1800" dirty="0" smtClean="0"/>
                        <a:t> / 2800</a:t>
                      </a:r>
                      <a:endParaRPr lang="fr-FR" sz="1800" dirty="0"/>
                    </a:p>
                  </a:txBody>
                  <a:tcPr marT="45714" marB="45714"/>
                </a:tc>
                <a:tc>
                  <a:txBody>
                    <a:bodyPr/>
                    <a:lstStyle/>
                    <a:p>
                      <a:r>
                        <a:rPr lang="fr-FR" sz="1800" dirty="0" smtClean="0"/>
                        <a:t>Division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salary</a:t>
                      </a:r>
                      <a:r>
                        <a:rPr lang="fr-FR" sz="1800" dirty="0" smtClean="0"/>
                        <a:t> = $</a:t>
                      </a:r>
                      <a:r>
                        <a:rPr lang="fr-FR" sz="1800" dirty="0" err="1" smtClean="0"/>
                        <a:t>salary</a:t>
                      </a:r>
                      <a:r>
                        <a:rPr lang="fr-FR" sz="1800" dirty="0" smtClean="0"/>
                        <a:t> % 2800</a:t>
                      </a:r>
                      <a:endParaRPr lang="fr-FR" sz="1800" dirty="0"/>
                    </a:p>
                  </a:txBody>
                  <a:tcPr marT="45714" marB="45714"/>
                </a:tc>
                <a:tc>
                  <a:txBody>
                    <a:bodyPr/>
                    <a:lstStyle/>
                    <a:p>
                      <a:r>
                        <a:rPr lang="fr-FR" sz="1800" dirty="0" smtClean="0"/>
                        <a:t>Modulo</a:t>
                      </a:r>
                      <a:endParaRPr lang="fr-FR" sz="1800" dirty="0"/>
                    </a:p>
                  </a:txBody>
                  <a:tcPr marT="45714" marB="45714"/>
                </a:tc>
              </a:tr>
            </a:tbl>
          </a:graphicData>
        </a:graphic>
      </p:graphicFrame>
      <p:pic>
        <p:nvPicPr>
          <p:cNvPr id="9" name="Picture 2" descr="D:\Users\Renaud\Desktop\StageFinEtudesSupinfo\Icons-New\v3\Min\Focu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6826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en-US" smtClean="0">
                <a:ea typeface="ＭＳ Ｐゴシック" pitchFamily="34" charset="-128"/>
              </a:rPr>
              <a:t>Operators</a:t>
            </a:r>
          </a:p>
        </p:txBody>
      </p:sp>
      <p:sp>
        <p:nvSpPr>
          <p:cNvPr id="21540" name="Espace réservé du contenu 1"/>
          <p:cNvSpPr>
            <a:spLocks noGrp="1"/>
          </p:cNvSpPr>
          <p:nvPr>
            <p:ph sz="quarter" idx="13"/>
          </p:nvPr>
        </p:nvSpPr>
        <p:spPr/>
        <p:txBody>
          <a:bodyPr/>
          <a:lstStyle/>
          <a:p>
            <a:r>
              <a:rPr lang="en-US" dirty="0" smtClean="0"/>
              <a:t>Basic syntax</a:t>
            </a:r>
            <a:endParaRPr lang="en-US" dirty="0"/>
          </a:p>
        </p:txBody>
      </p:sp>
      <p:sp>
        <p:nvSpPr>
          <p:cNvPr id="6" name="Espace réservé du contenu 5"/>
          <p:cNvSpPr>
            <a:spLocks noGrp="1"/>
          </p:cNvSpPr>
          <p:nvPr>
            <p:ph idx="1"/>
          </p:nvPr>
        </p:nvSpPr>
        <p:spPr>
          <a:xfrm>
            <a:off x="457200" y="841276"/>
            <a:ext cx="8435975" cy="4230687"/>
          </a:xfrm>
        </p:spPr>
        <p:txBody>
          <a:bodyPr/>
          <a:lstStyle/>
          <a:p>
            <a:pPr>
              <a:buNone/>
            </a:pPr>
            <a:endParaRPr lang="en-US" dirty="0" smtClean="0"/>
          </a:p>
          <a:p>
            <a:pPr>
              <a:buNone/>
            </a:pPr>
            <a:r>
              <a:rPr lang="en-US" dirty="0" smtClean="0"/>
              <a:t>Comparison operators:</a:t>
            </a:r>
            <a:endParaRPr lang="en-US" dirty="0"/>
          </a:p>
        </p:txBody>
      </p:sp>
      <p:graphicFrame>
        <p:nvGraphicFramePr>
          <p:cNvPr id="7" name="Espace réservé du contenu 4"/>
          <p:cNvGraphicFramePr>
            <a:graphicFrameLocks/>
          </p:cNvGraphicFramePr>
          <p:nvPr>
            <p:extLst>
              <p:ext uri="{D42A27DB-BD31-4B8C-83A1-F6EECF244321}">
                <p14:modId xmlns:p14="http://schemas.microsoft.com/office/powerpoint/2010/main" val="368686981"/>
              </p:ext>
            </p:extLst>
          </p:nvPr>
        </p:nvGraphicFramePr>
        <p:xfrm>
          <a:off x="467544" y="2265179"/>
          <a:ext cx="8352928" cy="2392521"/>
        </p:xfrm>
        <a:graphic>
          <a:graphicData uri="http://schemas.openxmlformats.org/drawingml/2006/table">
            <a:tbl>
              <a:tblPr firstRow="1" bandRow="1">
                <a:tableStyleId>{5C22544A-7EE6-4342-B048-85BDC9FD1C3A}</a:tableStyleId>
              </a:tblPr>
              <a:tblGrid>
                <a:gridCol w="989258"/>
                <a:gridCol w="2395118"/>
                <a:gridCol w="1296144"/>
                <a:gridCol w="3672408"/>
              </a:tblGrid>
              <a:tr h="370795">
                <a:tc>
                  <a:txBody>
                    <a:bodyPr/>
                    <a:lstStyle/>
                    <a:p>
                      <a:r>
                        <a:rPr lang="en-US" sz="1800" noProof="0" dirty="0" smtClean="0"/>
                        <a:t>Symbol</a:t>
                      </a:r>
                      <a:endParaRPr lang="en-US" sz="1800" noProof="0" dirty="0"/>
                    </a:p>
                  </a:txBody>
                  <a:tcPr marT="45714" marB="45714"/>
                </a:tc>
                <a:tc>
                  <a:txBody>
                    <a:bodyPr/>
                    <a:lstStyle/>
                    <a:p>
                      <a:r>
                        <a:rPr lang="en-US" sz="1800" noProof="0" smtClean="0"/>
                        <a:t>Example</a:t>
                      </a:r>
                      <a:endParaRPr lang="en-US" sz="1800" noProof="0"/>
                    </a:p>
                  </a:txBody>
                  <a:tcPr marT="45714" marB="45714"/>
                </a:tc>
                <a:tc>
                  <a:txBody>
                    <a:bodyPr/>
                    <a:lstStyle/>
                    <a:p>
                      <a:r>
                        <a:rPr lang="en-US" sz="1800" noProof="0" smtClean="0"/>
                        <a:t>Returns</a:t>
                      </a:r>
                      <a:endParaRPr lang="en-US" sz="1800" noProof="0"/>
                    </a:p>
                  </a:txBody>
                  <a:tcPr marT="45714" marB="45714"/>
                </a:tc>
                <a:tc>
                  <a:txBody>
                    <a:bodyPr/>
                    <a:lstStyle/>
                    <a:p>
                      <a:r>
                        <a:rPr lang="en-US" sz="1800" noProof="0" dirty="0" smtClean="0"/>
                        <a:t>Explanation</a:t>
                      </a:r>
                      <a:endParaRPr lang="en-US" sz="1800" noProof="0" dirty="0"/>
                    </a:p>
                  </a:txBody>
                  <a:tcPr marT="45714" marB="45714"/>
                </a:tc>
              </a:tr>
              <a:tr h="370795">
                <a:tc>
                  <a:txBody>
                    <a:bodyPr/>
                    <a:lstStyle/>
                    <a:p>
                      <a:pPr algn="l"/>
                      <a:r>
                        <a:rPr lang="en-US" sz="1800" noProof="0" dirty="0" smtClean="0"/>
                        <a:t>==</a:t>
                      </a:r>
                      <a:endParaRPr lang="en-US" sz="1800" noProof="0" dirty="0"/>
                    </a:p>
                  </a:txBody>
                  <a:tcPr marT="45714" marB="45714" anchor="ctr"/>
                </a:tc>
                <a:tc>
                  <a:txBody>
                    <a:bodyPr/>
                    <a:lstStyle/>
                    <a:p>
                      <a:pPr algn="l"/>
                      <a:r>
                        <a:rPr lang="en-US" sz="1800" noProof="0" dirty="0" smtClean="0"/>
                        <a:t>$salary ==</a:t>
                      </a:r>
                      <a:r>
                        <a:rPr lang="en-US" sz="1800" baseline="0" noProof="0" dirty="0" smtClean="0"/>
                        <a:t> 2800</a:t>
                      </a:r>
                    </a:p>
                    <a:p>
                      <a:pPr algn="l"/>
                      <a:r>
                        <a:rPr lang="en-US" sz="1800" baseline="0" noProof="0" dirty="0" smtClean="0"/>
                        <a:t>$salary == "2800"</a:t>
                      </a:r>
                      <a:endParaRPr lang="en-US" sz="1800" noProof="0" dirty="0"/>
                    </a:p>
                  </a:txBody>
                  <a:tcPr marT="45714" marB="45714" anchor="ctr"/>
                </a:tc>
                <a:tc>
                  <a:txBody>
                    <a:bodyPr/>
                    <a:lstStyle/>
                    <a:p>
                      <a:pPr algn="l"/>
                      <a:r>
                        <a:rPr lang="en-US" sz="1800" i="1" noProof="0" smtClean="0"/>
                        <a:t>true</a:t>
                      </a:r>
                    </a:p>
                    <a:p>
                      <a:pPr algn="l"/>
                      <a:r>
                        <a:rPr lang="en-US" sz="1800" i="1" noProof="0" smtClean="0"/>
                        <a:t>true</a:t>
                      </a:r>
                      <a:endParaRPr lang="en-US" sz="1800" i="1" noProof="0"/>
                    </a:p>
                  </a:txBody>
                  <a:tcPr marT="45714" marB="45714" anchor="ctr"/>
                </a:tc>
                <a:tc>
                  <a:txBody>
                    <a:bodyPr/>
                    <a:lstStyle/>
                    <a:p>
                      <a:pPr algn="l"/>
                      <a:r>
                        <a:rPr lang="en-US" sz="1800" noProof="0" dirty="0" smtClean="0"/>
                        <a:t>Equals</a:t>
                      </a:r>
                      <a:endParaRPr lang="en-US" sz="1800" noProof="0" dirty="0"/>
                    </a:p>
                  </a:txBody>
                  <a:tcPr marT="45714" marB="45714" anchor="ctr"/>
                </a:tc>
              </a:tr>
              <a:tr h="370795">
                <a:tc>
                  <a:txBody>
                    <a:bodyPr/>
                    <a:lstStyle/>
                    <a:p>
                      <a:pPr algn="l"/>
                      <a:r>
                        <a:rPr lang="en-US" sz="1800" noProof="0" smtClean="0"/>
                        <a:t>===</a:t>
                      </a:r>
                      <a:endParaRPr lang="en-US" sz="1800" noProof="0"/>
                    </a:p>
                  </a:txBody>
                  <a:tcPr marT="45714" marB="45714" anchor="ctr"/>
                </a:tc>
                <a:tc>
                  <a:txBody>
                    <a:bodyPr/>
                    <a:lstStyle/>
                    <a:p>
                      <a:pPr algn="l"/>
                      <a:r>
                        <a:rPr lang="en-US" sz="1800" noProof="0" dirty="0" smtClean="0"/>
                        <a:t>$salary === "2800"</a:t>
                      </a:r>
                    </a:p>
                    <a:p>
                      <a:pPr algn="l"/>
                      <a:r>
                        <a:rPr lang="en-US" sz="1800" noProof="0" dirty="0" smtClean="0"/>
                        <a:t>$salary</a:t>
                      </a:r>
                      <a:r>
                        <a:rPr lang="en-US" sz="1800" baseline="0" noProof="0" dirty="0" smtClean="0"/>
                        <a:t> === 2800</a:t>
                      </a:r>
                      <a:endParaRPr lang="en-US" sz="1800" noProof="0" dirty="0"/>
                    </a:p>
                  </a:txBody>
                  <a:tcPr marT="45714" marB="45714" anchor="ctr"/>
                </a:tc>
                <a:tc>
                  <a:txBody>
                    <a:bodyPr/>
                    <a:lstStyle/>
                    <a:p>
                      <a:pPr algn="l"/>
                      <a:r>
                        <a:rPr lang="en-US" sz="1800" i="1" noProof="0" smtClean="0"/>
                        <a:t>false</a:t>
                      </a:r>
                    </a:p>
                    <a:p>
                      <a:pPr algn="l"/>
                      <a:r>
                        <a:rPr lang="en-US" sz="1800" i="1" noProof="0" smtClean="0"/>
                        <a:t>true</a:t>
                      </a:r>
                      <a:endParaRPr lang="en-US" sz="1800" i="1" noProof="0"/>
                    </a:p>
                  </a:txBody>
                  <a:tcPr marT="45714" marB="45714" anchor="ctr"/>
                </a:tc>
                <a:tc>
                  <a:txBody>
                    <a:bodyPr/>
                    <a:lstStyle/>
                    <a:p>
                      <a:pPr algn="l"/>
                      <a:r>
                        <a:rPr lang="en-US" sz="1800" noProof="0" dirty="0" smtClean="0"/>
                        <a:t>Exactly equals (value and type)</a:t>
                      </a:r>
                      <a:endParaRPr lang="en-US" sz="1800" noProof="0" dirty="0"/>
                    </a:p>
                  </a:txBody>
                  <a:tcPr marT="45714" marB="45714" anchor="ctr"/>
                </a:tc>
              </a:tr>
              <a:tr h="370795">
                <a:tc>
                  <a:txBody>
                    <a:bodyPr/>
                    <a:lstStyle/>
                    <a:p>
                      <a:pPr algn="l"/>
                      <a:r>
                        <a:rPr lang="en-US" sz="1800" noProof="0" smtClean="0"/>
                        <a:t>!=</a:t>
                      </a:r>
                      <a:endParaRPr lang="en-US" sz="1800" noProof="0"/>
                    </a:p>
                  </a:txBody>
                  <a:tcPr marT="45714" marB="45714" anchor="ctr"/>
                </a:tc>
                <a:tc>
                  <a:txBody>
                    <a:bodyPr/>
                    <a:lstStyle/>
                    <a:p>
                      <a:pPr algn="l"/>
                      <a:r>
                        <a:rPr lang="en-US" sz="1800" noProof="0" dirty="0" smtClean="0"/>
                        <a:t>$salary != 2800</a:t>
                      </a:r>
                      <a:endParaRPr lang="en-US" sz="1800" noProof="0" dirty="0"/>
                    </a:p>
                  </a:txBody>
                  <a:tcPr marT="45714" marB="45714" anchor="ctr"/>
                </a:tc>
                <a:tc>
                  <a:txBody>
                    <a:bodyPr/>
                    <a:lstStyle/>
                    <a:p>
                      <a:pPr algn="l"/>
                      <a:r>
                        <a:rPr lang="en-US" sz="1800" i="1" noProof="0" smtClean="0"/>
                        <a:t>false</a:t>
                      </a:r>
                      <a:endParaRPr lang="en-US" sz="1800" i="1" noProof="0"/>
                    </a:p>
                  </a:txBody>
                  <a:tcPr marT="45714" marB="45714" anchor="ctr"/>
                </a:tc>
                <a:tc>
                  <a:txBody>
                    <a:bodyPr/>
                    <a:lstStyle/>
                    <a:p>
                      <a:pPr algn="l"/>
                      <a:r>
                        <a:rPr lang="en-US" sz="1800" noProof="0" dirty="0" smtClean="0"/>
                        <a:t>Not</a:t>
                      </a:r>
                      <a:r>
                        <a:rPr lang="en-US" sz="1800" baseline="0" noProof="0" dirty="0" smtClean="0"/>
                        <a:t> equals</a:t>
                      </a:r>
                      <a:endParaRPr lang="en-US" sz="1800" noProof="0" dirty="0"/>
                    </a:p>
                  </a:txBody>
                  <a:tcPr marT="45714" marB="45714" anchor="ctr"/>
                </a:tc>
              </a:tr>
              <a:tr h="370795">
                <a:tc>
                  <a:txBody>
                    <a:bodyPr/>
                    <a:lstStyle/>
                    <a:p>
                      <a:pPr algn="l"/>
                      <a:r>
                        <a:rPr lang="en-US" sz="1800" noProof="0" dirty="0" smtClean="0"/>
                        <a:t>!==</a:t>
                      </a:r>
                      <a:endParaRPr lang="en-US" sz="1800" noProof="0" dirty="0"/>
                    </a:p>
                  </a:txBody>
                  <a:tcPr marT="45714" marB="45714" anchor="ctr"/>
                </a:tc>
                <a:tc>
                  <a:txBody>
                    <a:bodyPr/>
                    <a:lstStyle/>
                    <a:p>
                      <a:pPr algn="l"/>
                      <a:r>
                        <a:rPr lang="en-US" sz="1800" noProof="0" dirty="0" smtClean="0"/>
                        <a:t>$salary !== "2800"</a:t>
                      </a:r>
                      <a:endParaRPr lang="en-US" sz="1800" noProof="0" dirty="0"/>
                    </a:p>
                  </a:txBody>
                  <a:tcPr marT="45714" marB="45714" anchor="ctr"/>
                </a:tc>
                <a:tc>
                  <a:txBody>
                    <a:bodyPr/>
                    <a:lstStyle/>
                    <a:p>
                      <a:pPr algn="l"/>
                      <a:r>
                        <a:rPr lang="en-US" sz="1800" i="1" noProof="0" dirty="0" smtClean="0"/>
                        <a:t>true</a:t>
                      </a:r>
                      <a:endParaRPr lang="en-US" sz="1800" i="1" noProof="0" dirty="0"/>
                    </a:p>
                  </a:txBody>
                  <a:tcPr marT="45714" marB="45714" anchor="ctr"/>
                </a:tc>
                <a:tc>
                  <a:txBody>
                    <a:bodyPr/>
                    <a:lstStyle/>
                    <a:p>
                      <a:pPr algn="l"/>
                      <a:r>
                        <a:rPr lang="en-US" sz="1800" noProof="0" dirty="0" smtClean="0"/>
                        <a:t>Not exactly equals (value and</a:t>
                      </a:r>
                      <a:r>
                        <a:rPr lang="en-US" sz="1800" baseline="0" noProof="0" dirty="0" smtClean="0"/>
                        <a:t> type)</a:t>
                      </a:r>
                      <a:endParaRPr lang="en-US" sz="1800" noProof="0" dirty="0"/>
                    </a:p>
                  </a:txBody>
                  <a:tcPr marT="45714" marB="45714" anchor="ctr"/>
                </a:tc>
              </a:tr>
            </a:tbl>
          </a:graphicData>
        </a:graphic>
      </p:graphicFrame>
      <p:sp>
        <p:nvSpPr>
          <p:cNvPr id="2" name="TextBox 1"/>
          <p:cNvSpPr txBox="1"/>
          <p:nvPr/>
        </p:nvSpPr>
        <p:spPr>
          <a:xfrm>
            <a:off x="6660232" y="1654850"/>
            <a:ext cx="2152452" cy="338554"/>
          </a:xfrm>
          <a:prstGeom prst="rect">
            <a:avLst/>
          </a:prstGeom>
          <a:noFill/>
        </p:spPr>
        <p:txBody>
          <a:bodyPr wrap="none" rtlCol="0">
            <a:spAutoFit/>
          </a:bodyPr>
          <a:lstStyle/>
          <a:p>
            <a:r>
              <a:rPr lang="en-US" sz="1600" dirty="0" smtClean="0"/>
              <a:t>(given </a:t>
            </a:r>
            <a:r>
              <a:rPr lang="en-US" sz="1600" b="1" dirty="0" smtClean="0"/>
              <a:t>salary = 2800</a:t>
            </a:r>
            <a:r>
              <a:rPr lang="en-US" sz="1600" dirty="0" smtClean="0"/>
              <a:t>)</a:t>
            </a:r>
            <a:endParaRPr lang="en-US" sz="1600" dirty="0"/>
          </a:p>
        </p:txBody>
      </p:sp>
      <p:pic>
        <p:nvPicPr>
          <p:cNvPr id="9" name="Picture 2" descr="D:\Users\Renaud\Desktop\StageFinEtudesSupinfo\Icons-New\v3\Min\Focu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6533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Course plan</a:t>
            </a:r>
          </a:p>
        </p:txBody>
      </p:sp>
      <p:sp>
        <p:nvSpPr>
          <p:cNvPr id="35842" name="Espace réservé du contenu 2"/>
          <p:cNvSpPr>
            <a:spLocks noGrp="1"/>
          </p:cNvSpPr>
          <p:nvPr>
            <p:ph idx="1"/>
          </p:nvPr>
        </p:nvSpPr>
        <p:spPr>
          <a:xfrm>
            <a:off x="3635896" y="1128713"/>
            <a:ext cx="5257279" cy="4230687"/>
          </a:xfrm>
        </p:spPr>
        <p:txBody>
          <a:bodyPr/>
          <a:lstStyle/>
          <a:p>
            <a:pPr lvl="1" eaLnBrk="1" hangingPunct="1"/>
            <a:r>
              <a:rPr lang="en-US" sz="2800" dirty="0" smtClean="0"/>
              <a:t>Basic syntax</a:t>
            </a:r>
          </a:p>
          <a:p>
            <a:pPr lvl="1" eaLnBrk="1" hangingPunct="1"/>
            <a:r>
              <a:rPr lang="en-US" sz="2800" dirty="0" smtClean="0">
                <a:ea typeface="ＭＳ Ｐゴシック" pitchFamily="34" charset="-128"/>
              </a:rPr>
              <a:t>Control structures</a:t>
            </a:r>
          </a:p>
          <a:p>
            <a:pPr lvl="1" eaLnBrk="1" hangingPunct="1"/>
            <a:r>
              <a:rPr lang="en-US" sz="2800" dirty="0" smtClean="0">
                <a:ea typeface="ＭＳ Ｐゴシック" pitchFamily="34" charset="-128"/>
              </a:rPr>
              <a:t>Arrays</a:t>
            </a:r>
          </a:p>
          <a:p>
            <a:pPr lvl="1" eaLnBrk="1" hangingPunct="1"/>
            <a:r>
              <a:rPr lang="en-US" sz="2800" dirty="0" smtClean="0">
                <a:ea typeface="ＭＳ Ｐゴシック" pitchFamily="34" charset="-128"/>
              </a:rPr>
              <a:t>Functions</a:t>
            </a:r>
          </a:p>
          <a:p>
            <a:pPr lvl="1" eaLnBrk="1" hangingPunct="1"/>
            <a:r>
              <a:rPr lang="en-US" sz="2800" dirty="0" smtClean="0">
                <a:ea typeface="ＭＳ Ｐゴシック" pitchFamily="34" charset="-128"/>
              </a:rPr>
              <a:t>Form handling</a:t>
            </a:r>
          </a:p>
          <a:p>
            <a:pPr lvl="1" eaLnBrk="1" hangingPunct="1"/>
            <a:r>
              <a:rPr lang="fr-FR" sz="2800" dirty="0" smtClean="0">
                <a:ea typeface="ＭＳ Ｐゴシック" pitchFamily="34" charset="-128"/>
              </a:rPr>
              <a:t>Cookies and sessions</a:t>
            </a:r>
          </a:p>
          <a:p>
            <a:pPr lvl="1" eaLnBrk="1" hangingPunct="1"/>
            <a:r>
              <a:rPr lang="fr-FR" sz="2800" dirty="0" err="1" smtClean="0">
                <a:ea typeface="ＭＳ Ｐゴシック" pitchFamily="34" charset="-128"/>
              </a:rPr>
              <a:t>Sending</a:t>
            </a:r>
            <a:r>
              <a:rPr lang="fr-FR" sz="2800" dirty="0" smtClean="0">
                <a:ea typeface="ＭＳ Ｐゴシック" pitchFamily="34" charset="-128"/>
              </a:rPr>
              <a:t> mails</a:t>
            </a:r>
          </a:p>
        </p:txBody>
      </p:sp>
      <p:sp>
        <p:nvSpPr>
          <p:cNvPr id="35843" name="Espace réservé du contenu 3"/>
          <p:cNvSpPr>
            <a:spLocks noGrp="1"/>
          </p:cNvSpPr>
          <p:nvPr>
            <p:ph sz="quarter" idx="13"/>
          </p:nvPr>
        </p:nvSpPr>
        <p:spPr/>
        <p:txBody>
          <a:bodyPr/>
          <a:lstStyle/>
          <a:p>
            <a:r>
              <a:rPr lang="fr-FR" dirty="0" smtClean="0">
                <a:ea typeface="ＭＳ Ｐゴシック" pitchFamily="34" charset="-128"/>
              </a:rPr>
              <a:t>PHP </a:t>
            </a:r>
            <a:r>
              <a:rPr lang="fr-FR" dirty="0" err="1" smtClean="0">
                <a:ea typeface="ＭＳ Ｐゴシック" pitchFamily="34" charset="-128"/>
              </a:rPr>
              <a:t>Language</a:t>
            </a:r>
            <a:endParaRPr lang="fr-FR" dirty="0" smtClean="0">
              <a:ea typeface="ＭＳ Ｐゴシック" pitchFamily="34" charset="-128"/>
            </a:endParaRPr>
          </a:p>
        </p:txBody>
      </p:sp>
      <p:pic>
        <p:nvPicPr>
          <p:cNvPr id="7"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pic>
        <p:nvPicPr>
          <p:cNvPr id="2051" name="Picture 3" descr="D:\Users\Renaud\Desktop\StageFinEtudesSupinfo\Icons-New\v3\Min\Pl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en-US" smtClean="0">
                <a:ea typeface="ＭＳ Ｐゴシック" pitchFamily="34" charset="-128"/>
              </a:rPr>
              <a:t>Operators</a:t>
            </a:r>
          </a:p>
        </p:txBody>
      </p:sp>
      <p:sp>
        <p:nvSpPr>
          <p:cNvPr id="21540" name="Espace réservé du contenu 1"/>
          <p:cNvSpPr>
            <a:spLocks noGrp="1"/>
          </p:cNvSpPr>
          <p:nvPr>
            <p:ph sz="quarter" idx="13"/>
          </p:nvPr>
        </p:nvSpPr>
        <p:spPr/>
        <p:txBody>
          <a:bodyPr/>
          <a:lstStyle/>
          <a:p>
            <a:r>
              <a:rPr lang="en-US" dirty="0" smtClean="0"/>
              <a:t>Basic syntax</a:t>
            </a:r>
            <a:endParaRPr lang="en-US" dirty="0"/>
          </a:p>
        </p:txBody>
      </p:sp>
      <p:sp>
        <p:nvSpPr>
          <p:cNvPr id="6" name="Espace réservé du contenu 5"/>
          <p:cNvSpPr>
            <a:spLocks noGrp="1"/>
          </p:cNvSpPr>
          <p:nvPr>
            <p:ph idx="1"/>
          </p:nvPr>
        </p:nvSpPr>
        <p:spPr>
          <a:xfrm>
            <a:off x="457200" y="841276"/>
            <a:ext cx="8435975" cy="4230687"/>
          </a:xfrm>
        </p:spPr>
        <p:txBody>
          <a:bodyPr/>
          <a:lstStyle/>
          <a:p>
            <a:pPr>
              <a:buNone/>
            </a:pPr>
            <a:endParaRPr lang="en-US" dirty="0" smtClean="0"/>
          </a:p>
          <a:p>
            <a:pPr>
              <a:buNone/>
            </a:pPr>
            <a:r>
              <a:rPr lang="en-US" dirty="0" smtClean="0"/>
              <a:t>Comparison operators:</a:t>
            </a:r>
            <a:endParaRPr lang="en-US" dirty="0"/>
          </a:p>
        </p:txBody>
      </p:sp>
      <p:graphicFrame>
        <p:nvGraphicFramePr>
          <p:cNvPr id="7" name="Espace réservé du contenu 4"/>
          <p:cNvGraphicFramePr>
            <a:graphicFrameLocks/>
          </p:cNvGraphicFramePr>
          <p:nvPr>
            <p:extLst>
              <p:ext uri="{D42A27DB-BD31-4B8C-83A1-F6EECF244321}">
                <p14:modId xmlns:p14="http://schemas.microsoft.com/office/powerpoint/2010/main" val="2871781373"/>
              </p:ext>
            </p:extLst>
          </p:nvPr>
        </p:nvGraphicFramePr>
        <p:xfrm>
          <a:off x="467544" y="2227661"/>
          <a:ext cx="8352928" cy="1853975"/>
        </p:xfrm>
        <a:graphic>
          <a:graphicData uri="http://schemas.openxmlformats.org/drawingml/2006/table">
            <a:tbl>
              <a:tblPr firstRow="1" bandRow="1">
                <a:tableStyleId>{5C22544A-7EE6-4342-B048-85BDC9FD1C3A}</a:tableStyleId>
              </a:tblPr>
              <a:tblGrid>
                <a:gridCol w="989258"/>
                <a:gridCol w="2395118"/>
                <a:gridCol w="1296144"/>
                <a:gridCol w="3672408"/>
              </a:tblGrid>
              <a:tr h="370795">
                <a:tc>
                  <a:txBody>
                    <a:bodyPr/>
                    <a:lstStyle/>
                    <a:p>
                      <a:r>
                        <a:rPr lang="en-US" sz="1800" noProof="0" dirty="0" smtClean="0"/>
                        <a:t>Symbol</a:t>
                      </a:r>
                      <a:endParaRPr lang="en-US" sz="1800" noProof="0" dirty="0"/>
                    </a:p>
                  </a:txBody>
                  <a:tcPr marT="45714" marB="45714"/>
                </a:tc>
                <a:tc>
                  <a:txBody>
                    <a:bodyPr/>
                    <a:lstStyle/>
                    <a:p>
                      <a:r>
                        <a:rPr lang="en-US" sz="1800" noProof="0" dirty="0" smtClean="0"/>
                        <a:t>Example</a:t>
                      </a:r>
                      <a:endParaRPr lang="en-US" sz="1800" noProof="0" dirty="0"/>
                    </a:p>
                  </a:txBody>
                  <a:tcPr marT="45714" marB="45714"/>
                </a:tc>
                <a:tc>
                  <a:txBody>
                    <a:bodyPr/>
                    <a:lstStyle/>
                    <a:p>
                      <a:r>
                        <a:rPr lang="en-US" sz="1800" noProof="0" smtClean="0"/>
                        <a:t>Returns</a:t>
                      </a:r>
                      <a:endParaRPr lang="en-US" sz="1800" noProof="0"/>
                    </a:p>
                  </a:txBody>
                  <a:tcPr marT="45714" marB="45714"/>
                </a:tc>
                <a:tc>
                  <a:txBody>
                    <a:bodyPr/>
                    <a:lstStyle/>
                    <a:p>
                      <a:r>
                        <a:rPr lang="en-US" sz="1800" noProof="0" smtClean="0"/>
                        <a:t>Explanation</a:t>
                      </a:r>
                      <a:endParaRPr lang="en-US" sz="1800" noProof="0"/>
                    </a:p>
                  </a:txBody>
                  <a:tcPr marT="45714" marB="45714"/>
                </a:tc>
              </a:tr>
              <a:tr h="370795">
                <a:tc>
                  <a:txBody>
                    <a:bodyPr/>
                    <a:lstStyle/>
                    <a:p>
                      <a:pPr algn="l"/>
                      <a:r>
                        <a:rPr lang="en-US" sz="1800" noProof="0" dirty="0" smtClean="0"/>
                        <a:t>&gt;</a:t>
                      </a:r>
                      <a:endParaRPr lang="en-US" sz="1800" noProof="0" dirty="0"/>
                    </a:p>
                  </a:txBody>
                  <a:tcPr marT="45714" marB="45714" anchor="ctr"/>
                </a:tc>
                <a:tc>
                  <a:txBody>
                    <a:bodyPr/>
                    <a:lstStyle/>
                    <a:p>
                      <a:pPr algn="l"/>
                      <a:r>
                        <a:rPr lang="en-US" sz="1800" noProof="0" dirty="0" smtClean="0"/>
                        <a:t>$salary </a:t>
                      </a:r>
                      <a:r>
                        <a:rPr lang="en-US" sz="1800" baseline="0" noProof="0" dirty="0" smtClean="0"/>
                        <a:t>&gt; 2800</a:t>
                      </a:r>
                      <a:endParaRPr lang="en-US" sz="1800" noProof="0" dirty="0"/>
                    </a:p>
                  </a:txBody>
                  <a:tcPr marT="45714" marB="45714" anchor="ctr"/>
                </a:tc>
                <a:tc>
                  <a:txBody>
                    <a:bodyPr/>
                    <a:lstStyle/>
                    <a:p>
                      <a:pPr algn="l"/>
                      <a:r>
                        <a:rPr lang="en-US" sz="1800" i="1" noProof="0" smtClean="0"/>
                        <a:t>false</a:t>
                      </a:r>
                      <a:endParaRPr lang="en-US" sz="1800" i="1" noProof="0"/>
                    </a:p>
                  </a:txBody>
                  <a:tcPr marT="45714" marB="45714" anchor="ctr"/>
                </a:tc>
                <a:tc>
                  <a:txBody>
                    <a:bodyPr/>
                    <a:lstStyle/>
                    <a:p>
                      <a:pPr algn="l"/>
                      <a:r>
                        <a:rPr lang="en-US" sz="1800" noProof="0" dirty="0" smtClean="0"/>
                        <a:t>Greater than</a:t>
                      </a:r>
                      <a:endParaRPr lang="en-US" sz="1800" noProof="0" dirty="0"/>
                    </a:p>
                  </a:txBody>
                  <a:tcPr marT="45714" marB="45714" anchor="ctr"/>
                </a:tc>
              </a:tr>
              <a:tr h="370795">
                <a:tc>
                  <a:txBody>
                    <a:bodyPr/>
                    <a:lstStyle/>
                    <a:p>
                      <a:pPr algn="l"/>
                      <a:r>
                        <a:rPr lang="en-US" sz="1800" noProof="0" smtClean="0"/>
                        <a:t>&gt;=</a:t>
                      </a:r>
                      <a:endParaRPr lang="en-US" sz="1800" noProof="0"/>
                    </a:p>
                  </a:txBody>
                  <a:tcPr marT="45714" marB="45714" anchor="ctr"/>
                </a:tc>
                <a:tc>
                  <a:txBody>
                    <a:bodyPr/>
                    <a:lstStyle/>
                    <a:p>
                      <a:pPr algn="l"/>
                      <a:r>
                        <a:rPr lang="en-US" sz="1800" noProof="0" dirty="0" smtClean="0"/>
                        <a:t>$salary &gt;= 2800</a:t>
                      </a:r>
                      <a:endParaRPr lang="en-US" sz="1800" noProof="0" dirty="0"/>
                    </a:p>
                  </a:txBody>
                  <a:tcPr marT="45714" marB="45714" anchor="ctr"/>
                </a:tc>
                <a:tc>
                  <a:txBody>
                    <a:bodyPr/>
                    <a:lstStyle/>
                    <a:p>
                      <a:pPr algn="l"/>
                      <a:r>
                        <a:rPr lang="en-US" sz="1800" i="1" noProof="0" smtClean="0"/>
                        <a:t>true</a:t>
                      </a:r>
                      <a:endParaRPr lang="en-US" sz="1800" i="1" noProof="0"/>
                    </a:p>
                  </a:txBody>
                  <a:tcPr marT="45714" marB="45714" anchor="ctr"/>
                </a:tc>
                <a:tc>
                  <a:txBody>
                    <a:bodyPr/>
                    <a:lstStyle/>
                    <a:p>
                      <a:pPr algn="l"/>
                      <a:r>
                        <a:rPr lang="en-US" sz="1800" noProof="0" dirty="0" smtClean="0"/>
                        <a:t>Greater than or equals</a:t>
                      </a:r>
                      <a:endParaRPr lang="en-US" sz="1800" noProof="0" dirty="0"/>
                    </a:p>
                  </a:txBody>
                  <a:tcPr marT="45714" marB="45714" anchor="ctr"/>
                </a:tc>
              </a:tr>
              <a:tr h="370795">
                <a:tc>
                  <a:txBody>
                    <a:bodyPr/>
                    <a:lstStyle/>
                    <a:p>
                      <a:pPr algn="l"/>
                      <a:r>
                        <a:rPr lang="en-US" sz="1800" noProof="0" dirty="0" smtClean="0"/>
                        <a:t>&lt;=</a:t>
                      </a:r>
                      <a:endParaRPr lang="en-US" sz="1800" noProof="0" dirty="0"/>
                    </a:p>
                  </a:txBody>
                  <a:tcPr marT="45714" marB="45714" anchor="ctr"/>
                </a:tc>
                <a:tc>
                  <a:txBody>
                    <a:bodyPr/>
                    <a:lstStyle/>
                    <a:p>
                      <a:pPr algn="l"/>
                      <a:r>
                        <a:rPr lang="en-US" sz="1800" noProof="0" dirty="0" smtClean="0"/>
                        <a:t>$salary &lt;= 2800</a:t>
                      </a:r>
                      <a:endParaRPr lang="en-US" sz="1800" noProof="0" dirty="0"/>
                    </a:p>
                  </a:txBody>
                  <a:tcPr marT="45714" marB="45714" anchor="ctr"/>
                </a:tc>
                <a:tc>
                  <a:txBody>
                    <a:bodyPr/>
                    <a:lstStyle/>
                    <a:p>
                      <a:pPr algn="l"/>
                      <a:r>
                        <a:rPr lang="en-US" sz="1800" i="1" noProof="0" smtClean="0"/>
                        <a:t>true</a:t>
                      </a:r>
                      <a:endParaRPr lang="en-US" sz="1800" i="1" noProof="0"/>
                    </a:p>
                  </a:txBody>
                  <a:tcPr marT="45714" marB="45714" anchor="ctr"/>
                </a:tc>
                <a:tc>
                  <a:txBody>
                    <a:bodyPr/>
                    <a:lstStyle/>
                    <a:p>
                      <a:pPr algn="l"/>
                      <a:r>
                        <a:rPr lang="en-US" sz="1800" noProof="0" smtClean="0"/>
                        <a:t>Lower than or equals</a:t>
                      </a:r>
                      <a:endParaRPr lang="en-US" sz="1800" noProof="0"/>
                    </a:p>
                  </a:txBody>
                  <a:tcPr marT="45714" marB="45714" anchor="ctr"/>
                </a:tc>
              </a:tr>
              <a:tr h="370795">
                <a:tc>
                  <a:txBody>
                    <a:bodyPr/>
                    <a:lstStyle/>
                    <a:p>
                      <a:pPr algn="l"/>
                      <a:r>
                        <a:rPr lang="en-US" sz="1800" noProof="0" smtClean="0"/>
                        <a:t>&lt;</a:t>
                      </a:r>
                      <a:endParaRPr lang="en-US" sz="1800" noProof="0"/>
                    </a:p>
                  </a:txBody>
                  <a:tcPr marT="45714" marB="45714" anchor="ctr"/>
                </a:tc>
                <a:tc>
                  <a:txBody>
                    <a:bodyPr/>
                    <a:lstStyle/>
                    <a:p>
                      <a:pPr algn="l"/>
                      <a:r>
                        <a:rPr lang="en-US" sz="1800" noProof="0" dirty="0" smtClean="0"/>
                        <a:t>$salary &lt; 2800</a:t>
                      </a:r>
                      <a:endParaRPr lang="en-US" sz="1800" noProof="0" dirty="0"/>
                    </a:p>
                  </a:txBody>
                  <a:tcPr marT="45714" marB="45714" anchor="ctr"/>
                </a:tc>
                <a:tc>
                  <a:txBody>
                    <a:bodyPr/>
                    <a:lstStyle/>
                    <a:p>
                      <a:pPr algn="l"/>
                      <a:r>
                        <a:rPr lang="en-US" sz="1800" i="1" noProof="0" smtClean="0"/>
                        <a:t>false</a:t>
                      </a:r>
                      <a:endParaRPr lang="en-US" sz="1800" i="1" noProof="0"/>
                    </a:p>
                  </a:txBody>
                  <a:tcPr marT="45714" marB="45714" anchor="ctr"/>
                </a:tc>
                <a:tc>
                  <a:txBody>
                    <a:bodyPr/>
                    <a:lstStyle/>
                    <a:p>
                      <a:pPr algn="l"/>
                      <a:r>
                        <a:rPr lang="en-US" sz="1800" noProof="0" dirty="0" smtClean="0"/>
                        <a:t>Lower than</a:t>
                      </a:r>
                      <a:endParaRPr lang="en-US" sz="1800" noProof="0" dirty="0"/>
                    </a:p>
                  </a:txBody>
                  <a:tcPr marT="45714" marB="45714" anchor="ctr"/>
                </a:tc>
              </a:tr>
            </a:tbl>
          </a:graphicData>
        </a:graphic>
      </p:graphicFrame>
      <p:sp>
        <p:nvSpPr>
          <p:cNvPr id="2" name="TextBox 1"/>
          <p:cNvSpPr txBox="1"/>
          <p:nvPr/>
        </p:nvSpPr>
        <p:spPr>
          <a:xfrm>
            <a:off x="6660232" y="1633364"/>
            <a:ext cx="2152452" cy="338554"/>
          </a:xfrm>
          <a:prstGeom prst="rect">
            <a:avLst/>
          </a:prstGeom>
          <a:noFill/>
        </p:spPr>
        <p:txBody>
          <a:bodyPr wrap="none" rtlCol="0">
            <a:spAutoFit/>
          </a:bodyPr>
          <a:lstStyle/>
          <a:p>
            <a:r>
              <a:rPr lang="en-US" sz="1600" dirty="0" smtClean="0"/>
              <a:t>(given </a:t>
            </a:r>
            <a:r>
              <a:rPr lang="en-US" sz="1600" b="1" dirty="0" smtClean="0"/>
              <a:t>salary = 2800</a:t>
            </a:r>
            <a:r>
              <a:rPr lang="en-US" sz="1600" dirty="0" smtClean="0"/>
              <a:t>)</a:t>
            </a:r>
            <a:endParaRPr lang="en-US" sz="1600" dirty="0"/>
          </a:p>
        </p:txBody>
      </p:sp>
      <p:pic>
        <p:nvPicPr>
          <p:cNvPr id="9" name="Picture 2" descr="D:\Users\Renaud\Desktop\StageFinEtudesSupinfo\Icons-New\v3\Min\Focu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54627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en-US" smtClean="0">
                <a:ea typeface="ＭＳ Ｐゴシック" pitchFamily="34" charset="-128"/>
              </a:rPr>
              <a:t>Operators</a:t>
            </a:r>
          </a:p>
        </p:txBody>
      </p:sp>
      <p:sp>
        <p:nvSpPr>
          <p:cNvPr id="21540" name="Espace réservé du contenu 1"/>
          <p:cNvSpPr>
            <a:spLocks noGrp="1"/>
          </p:cNvSpPr>
          <p:nvPr>
            <p:ph sz="quarter" idx="13"/>
          </p:nvPr>
        </p:nvSpPr>
        <p:spPr/>
        <p:txBody>
          <a:bodyPr/>
          <a:lstStyle/>
          <a:p>
            <a:r>
              <a:rPr lang="en-US" dirty="0" smtClean="0"/>
              <a:t>Basic syntax</a:t>
            </a:r>
            <a:endParaRPr lang="en-US" dirty="0"/>
          </a:p>
        </p:txBody>
      </p:sp>
      <p:sp>
        <p:nvSpPr>
          <p:cNvPr id="6" name="Espace réservé du contenu 5"/>
          <p:cNvSpPr>
            <a:spLocks noGrp="1"/>
          </p:cNvSpPr>
          <p:nvPr>
            <p:ph idx="1"/>
          </p:nvPr>
        </p:nvSpPr>
        <p:spPr/>
        <p:txBody>
          <a:bodyPr/>
          <a:lstStyle/>
          <a:p>
            <a:pPr>
              <a:buNone/>
            </a:pPr>
            <a:r>
              <a:rPr lang="en-US" smtClean="0"/>
              <a:t>Logic operators:</a:t>
            </a:r>
            <a:endParaRPr lang="en-US"/>
          </a:p>
        </p:txBody>
      </p:sp>
      <p:graphicFrame>
        <p:nvGraphicFramePr>
          <p:cNvPr id="7" name="Espace réservé du contenu 4"/>
          <p:cNvGraphicFramePr>
            <a:graphicFrameLocks/>
          </p:cNvGraphicFramePr>
          <p:nvPr>
            <p:extLst>
              <p:ext uri="{D42A27DB-BD31-4B8C-83A1-F6EECF244321}">
                <p14:modId xmlns:p14="http://schemas.microsoft.com/office/powerpoint/2010/main" val="3672503844"/>
              </p:ext>
            </p:extLst>
          </p:nvPr>
        </p:nvGraphicFramePr>
        <p:xfrm>
          <a:off x="467544" y="1993404"/>
          <a:ext cx="8435976" cy="1483180"/>
        </p:xfrm>
        <a:graphic>
          <a:graphicData uri="http://schemas.openxmlformats.org/drawingml/2006/table">
            <a:tbl>
              <a:tblPr firstRow="1" bandRow="1">
                <a:tableStyleId>{5C22544A-7EE6-4342-B048-85BDC9FD1C3A}</a:tableStyleId>
              </a:tblPr>
              <a:tblGrid>
                <a:gridCol w="1224136"/>
                <a:gridCol w="3384376"/>
                <a:gridCol w="3827464"/>
              </a:tblGrid>
              <a:tr h="370795">
                <a:tc>
                  <a:txBody>
                    <a:bodyPr/>
                    <a:lstStyle/>
                    <a:p>
                      <a:r>
                        <a:rPr lang="fr-FR" sz="1800" dirty="0" err="1" smtClean="0"/>
                        <a:t>Symbol</a:t>
                      </a:r>
                      <a:endParaRPr lang="fr-FR" sz="1800" dirty="0"/>
                    </a:p>
                  </a:txBody>
                  <a:tcPr marT="45714" marB="45714"/>
                </a:tc>
                <a:tc>
                  <a:txBody>
                    <a:bodyPr/>
                    <a:lstStyle/>
                    <a:p>
                      <a:r>
                        <a:rPr lang="fr-FR" sz="1800" dirty="0" err="1" smtClean="0"/>
                        <a:t>Example</a:t>
                      </a:r>
                      <a:endParaRPr lang="fr-FR" sz="1800" dirty="0"/>
                    </a:p>
                  </a:txBody>
                  <a:tcPr marT="45714" marB="45714"/>
                </a:tc>
                <a:tc>
                  <a:txBody>
                    <a:bodyPr/>
                    <a:lstStyle/>
                    <a:p>
                      <a:r>
                        <a:rPr lang="fr-FR" sz="1800" dirty="0" err="1" smtClean="0"/>
                        <a:t>Explanation</a:t>
                      </a:r>
                      <a:endParaRPr lang="fr-FR" sz="1800" dirty="0"/>
                    </a:p>
                  </a:txBody>
                  <a:tcPr marT="45714" marB="45714"/>
                </a:tc>
              </a:tr>
              <a:tr h="370795">
                <a:tc>
                  <a:txBody>
                    <a:bodyPr/>
                    <a:lstStyle/>
                    <a:p>
                      <a:r>
                        <a:rPr lang="fr-FR" sz="1800" dirty="0" smtClean="0"/>
                        <a:t>&amp;&amp;</a:t>
                      </a:r>
                      <a:endParaRPr lang="fr-FR" sz="1800" dirty="0"/>
                    </a:p>
                  </a:txBody>
                  <a:tcPr marT="45714" marB="45714"/>
                </a:tc>
                <a:tc>
                  <a:txBody>
                    <a:bodyPr/>
                    <a:lstStyle/>
                    <a:p>
                      <a:r>
                        <a:rPr lang="fr-FR" sz="1800" dirty="0" smtClean="0"/>
                        <a:t>$</a:t>
                      </a:r>
                      <a:r>
                        <a:rPr lang="fr-FR" sz="1800" dirty="0" err="1" smtClean="0"/>
                        <a:t>age</a:t>
                      </a:r>
                      <a:r>
                        <a:rPr lang="fr-FR" sz="1800" dirty="0" smtClean="0"/>
                        <a:t> == 18 &amp;&amp; $</a:t>
                      </a:r>
                      <a:r>
                        <a:rPr lang="fr-FR" sz="1800" dirty="0" err="1" smtClean="0"/>
                        <a:t>salary</a:t>
                      </a:r>
                      <a:r>
                        <a:rPr lang="fr-FR" sz="1800" dirty="0" smtClean="0"/>
                        <a:t> &gt; 2800</a:t>
                      </a:r>
                      <a:endParaRPr lang="fr-FR" sz="1800" dirty="0"/>
                    </a:p>
                  </a:txBody>
                  <a:tcPr marT="45714" marB="45714"/>
                </a:tc>
                <a:tc>
                  <a:txBody>
                    <a:bodyPr/>
                    <a:lstStyle/>
                    <a:p>
                      <a:r>
                        <a:rPr lang="fr-FR" sz="1800" dirty="0" smtClean="0"/>
                        <a:t>AND</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dirty="0" smtClean="0"/>
                        <a:t> == 18 ||</a:t>
                      </a:r>
                      <a:r>
                        <a:rPr lang="fr-FR" sz="1800" baseline="0" dirty="0" smtClean="0"/>
                        <a:t> $</a:t>
                      </a:r>
                      <a:r>
                        <a:rPr lang="fr-FR" sz="1800" baseline="0" dirty="0" err="1" smtClean="0"/>
                        <a:t>salary</a:t>
                      </a:r>
                      <a:r>
                        <a:rPr lang="fr-FR" sz="1800" baseline="0" dirty="0" smtClean="0"/>
                        <a:t> &gt; 2800</a:t>
                      </a:r>
                      <a:endParaRPr lang="fr-FR" sz="1800" dirty="0"/>
                    </a:p>
                  </a:txBody>
                  <a:tcPr marT="45714" marB="45714"/>
                </a:tc>
                <a:tc>
                  <a:txBody>
                    <a:bodyPr/>
                    <a:lstStyle/>
                    <a:p>
                      <a:r>
                        <a:rPr lang="fr-FR" sz="1800" dirty="0" smtClean="0"/>
                        <a:t>OR</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dirty="0" smtClean="0"/>
                        <a:t> == 18 ^</a:t>
                      </a:r>
                      <a:r>
                        <a:rPr lang="fr-FR" sz="1800" baseline="0" dirty="0" smtClean="0"/>
                        <a:t> $</a:t>
                      </a:r>
                      <a:r>
                        <a:rPr lang="fr-FR" sz="1800" baseline="0" dirty="0" err="1" smtClean="0"/>
                        <a:t>salary</a:t>
                      </a:r>
                      <a:r>
                        <a:rPr lang="fr-FR" sz="1800" baseline="0" dirty="0" smtClean="0"/>
                        <a:t> &gt; 2800</a:t>
                      </a:r>
                      <a:endParaRPr lang="fr-FR" sz="1800" dirty="0"/>
                    </a:p>
                  </a:txBody>
                  <a:tcPr marT="45714" marB="45714"/>
                </a:tc>
                <a:tc>
                  <a:txBody>
                    <a:bodyPr/>
                    <a:lstStyle/>
                    <a:p>
                      <a:r>
                        <a:rPr lang="fr-FR" sz="1800" dirty="0" smtClean="0"/>
                        <a:t>Exclusive OR</a:t>
                      </a:r>
                      <a:endParaRPr lang="fr-FR" sz="1800" dirty="0"/>
                    </a:p>
                  </a:txBody>
                  <a:tcPr marT="45714" marB="45714"/>
                </a:tc>
              </a:tr>
            </a:tbl>
          </a:graphicData>
        </a:graphic>
      </p:graphicFrame>
      <p:pic>
        <p:nvPicPr>
          <p:cNvPr id="9" name="Picture 2" descr="D:\Users\Renaud\Desktop\StageFinEtudesSupinfo\Icons-New\v3\Min\Focu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29501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en-US" smtClean="0">
                <a:ea typeface="ＭＳ Ｐゴシック" pitchFamily="34" charset="-128"/>
              </a:rPr>
              <a:t>Operators</a:t>
            </a:r>
          </a:p>
        </p:txBody>
      </p:sp>
      <p:sp>
        <p:nvSpPr>
          <p:cNvPr id="21540" name="Espace réservé du contenu 1"/>
          <p:cNvSpPr>
            <a:spLocks noGrp="1"/>
          </p:cNvSpPr>
          <p:nvPr>
            <p:ph sz="quarter" idx="13"/>
          </p:nvPr>
        </p:nvSpPr>
        <p:spPr/>
        <p:txBody>
          <a:bodyPr/>
          <a:lstStyle/>
          <a:p>
            <a:r>
              <a:rPr lang="en-US" dirty="0" smtClean="0"/>
              <a:t>Basic syntax</a:t>
            </a:r>
            <a:endParaRPr lang="en-US" dirty="0"/>
          </a:p>
        </p:txBody>
      </p:sp>
      <p:sp>
        <p:nvSpPr>
          <p:cNvPr id="6" name="Espace réservé du contenu 5"/>
          <p:cNvSpPr>
            <a:spLocks noGrp="1"/>
          </p:cNvSpPr>
          <p:nvPr>
            <p:ph idx="1"/>
          </p:nvPr>
        </p:nvSpPr>
        <p:spPr/>
        <p:txBody>
          <a:bodyPr/>
          <a:lstStyle/>
          <a:p>
            <a:pPr>
              <a:buNone/>
            </a:pPr>
            <a:r>
              <a:rPr lang="en-US" smtClean="0"/>
              <a:t>Misc operators:</a:t>
            </a:r>
            <a:endParaRPr lang="en-US"/>
          </a:p>
        </p:txBody>
      </p:sp>
      <p:graphicFrame>
        <p:nvGraphicFramePr>
          <p:cNvPr id="7" name="Espace réservé du contenu 4"/>
          <p:cNvGraphicFramePr>
            <a:graphicFrameLocks/>
          </p:cNvGraphicFramePr>
          <p:nvPr>
            <p:extLst>
              <p:ext uri="{D42A27DB-BD31-4B8C-83A1-F6EECF244321}">
                <p14:modId xmlns:p14="http://schemas.microsoft.com/office/powerpoint/2010/main" val="3086076636"/>
              </p:ext>
            </p:extLst>
          </p:nvPr>
        </p:nvGraphicFramePr>
        <p:xfrm>
          <a:off x="467544" y="1993404"/>
          <a:ext cx="8435976" cy="2224770"/>
        </p:xfrm>
        <a:graphic>
          <a:graphicData uri="http://schemas.openxmlformats.org/drawingml/2006/table">
            <a:tbl>
              <a:tblPr firstRow="1" bandRow="1">
                <a:tableStyleId>{5C22544A-7EE6-4342-B048-85BDC9FD1C3A}</a:tableStyleId>
              </a:tblPr>
              <a:tblGrid>
                <a:gridCol w="1224136"/>
                <a:gridCol w="2880320"/>
                <a:gridCol w="4331520"/>
              </a:tblGrid>
              <a:tr h="370795">
                <a:tc>
                  <a:txBody>
                    <a:bodyPr/>
                    <a:lstStyle/>
                    <a:p>
                      <a:r>
                        <a:rPr lang="fr-FR" sz="1800" dirty="0" err="1" smtClean="0"/>
                        <a:t>Symbol</a:t>
                      </a:r>
                      <a:endParaRPr lang="fr-FR" sz="1800" dirty="0"/>
                    </a:p>
                  </a:txBody>
                  <a:tcPr marT="45714" marB="45714"/>
                </a:tc>
                <a:tc>
                  <a:txBody>
                    <a:bodyPr/>
                    <a:lstStyle/>
                    <a:p>
                      <a:r>
                        <a:rPr lang="fr-FR" sz="1800" dirty="0" err="1" smtClean="0"/>
                        <a:t>Example</a:t>
                      </a:r>
                      <a:endParaRPr lang="fr-FR" sz="1800" dirty="0"/>
                    </a:p>
                  </a:txBody>
                  <a:tcPr marT="45714" marB="45714"/>
                </a:tc>
                <a:tc>
                  <a:txBody>
                    <a:bodyPr/>
                    <a:lstStyle/>
                    <a:p>
                      <a:r>
                        <a:rPr lang="fr-FR" sz="1800" dirty="0" err="1" smtClean="0"/>
                        <a:t>Explanation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baseline="0" dirty="0" smtClean="0"/>
                        <a:t> += 18;</a:t>
                      </a:r>
                      <a:endParaRPr lang="fr-FR" sz="1800" dirty="0"/>
                    </a:p>
                  </a:txBody>
                  <a:tcPr marT="45714" marB="45714"/>
                </a:tc>
                <a:tc>
                  <a:txBody>
                    <a:bodyPr/>
                    <a:lstStyle/>
                    <a:p>
                      <a:r>
                        <a:rPr lang="fr-FR" sz="1800" dirty="0" err="1" smtClean="0"/>
                        <a:t>Adds</a:t>
                      </a:r>
                      <a:r>
                        <a:rPr lang="fr-FR" sz="1800" baseline="0" dirty="0" smtClean="0"/>
                        <a:t> 18 to $</a:t>
                      </a:r>
                      <a:r>
                        <a:rPr lang="fr-FR" sz="1800" baseline="0" dirty="0" err="1" smtClean="0"/>
                        <a:t>age</a:t>
                      </a:r>
                      <a:r>
                        <a:rPr lang="fr-FR" sz="1800" baseline="0" dirty="0" smtClean="0"/>
                        <a:t> </a:t>
                      </a:r>
                      <a:r>
                        <a:rPr lang="fr-FR" sz="1800" baseline="0" dirty="0" err="1" smtClean="0"/>
                        <a:t>then</a:t>
                      </a:r>
                      <a:r>
                        <a:rPr lang="fr-FR" sz="1800" baseline="0" dirty="0" smtClean="0"/>
                        <a:t> return </a:t>
                      </a:r>
                      <a:r>
                        <a:rPr lang="fr-FR" sz="1800" baseline="0" dirty="0" err="1" smtClean="0"/>
                        <a:t>it</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dirty="0" smtClean="0"/>
                        <a:t>++;</a:t>
                      </a:r>
                      <a:endParaRPr lang="fr-FR" sz="1800" dirty="0"/>
                    </a:p>
                  </a:txBody>
                  <a:tcPr marT="45714" marB="45714"/>
                </a:tc>
                <a:tc>
                  <a:txBody>
                    <a:bodyPr/>
                    <a:lstStyle/>
                    <a:p>
                      <a:r>
                        <a:rPr lang="fr-FR" sz="1800" dirty="0" smtClean="0"/>
                        <a:t>Post-</a:t>
                      </a:r>
                      <a:r>
                        <a:rPr lang="fr-FR" sz="1800" dirty="0" err="1" smtClean="0"/>
                        <a:t>incrementation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dirty="0" smtClean="0"/>
                        <a:t>;</a:t>
                      </a:r>
                      <a:endParaRPr lang="fr-FR" sz="1800" dirty="0"/>
                    </a:p>
                  </a:txBody>
                  <a:tcPr marT="45714" marB="45714"/>
                </a:tc>
                <a:tc>
                  <a:txBody>
                    <a:bodyPr/>
                    <a:lstStyle/>
                    <a:p>
                      <a:r>
                        <a:rPr lang="fr-FR" sz="1800" dirty="0" err="1" smtClean="0"/>
                        <a:t>Pre-incrementation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dirty="0" smtClean="0"/>
                        <a:t>--;</a:t>
                      </a:r>
                      <a:endParaRPr lang="fr-FR" sz="1800" dirty="0"/>
                    </a:p>
                  </a:txBody>
                  <a:tcPr marT="45714" marB="45714"/>
                </a:tc>
                <a:tc>
                  <a:txBody>
                    <a:bodyPr/>
                    <a:lstStyle/>
                    <a:p>
                      <a:r>
                        <a:rPr lang="fr-FR" sz="1800" dirty="0" smtClean="0"/>
                        <a:t>Post-</a:t>
                      </a:r>
                      <a:r>
                        <a:rPr lang="fr-FR" sz="1800" dirty="0" err="1" smtClean="0"/>
                        <a:t>decrementation</a:t>
                      </a:r>
                      <a:endParaRPr lang="fr-FR" sz="1800" dirty="0"/>
                    </a:p>
                  </a:txBody>
                  <a:tcPr marT="45714" marB="45714"/>
                </a:tc>
              </a:tr>
              <a:tr h="370795">
                <a:tc>
                  <a:txBody>
                    <a:bodyPr/>
                    <a:lstStyle/>
                    <a:p>
                      <a:r>
                        <a:rPr lang="fr-FR" sz="1800" dirty="0" smtClean="0"/>
                        <a:t>--</a:t>
                      </a:r>
                      <a:endParaRPr lang="fr-FR" sz="1800" dirty="0"/>
                    </a:p>
                  </a:txBody>
                  <a:tcPr marT="45714" marB="45714"/>
                </a:tc>
                <a:tc>
                  <a:txBody>
                    <a:bodyPr/>
                    <a:lstStyle/>
                    <a:p>
                      <a:r>
                        <a:rPr lang="fr-FR" sz="1800" dirty="0" smtClean="0"/>
                        <a:t>--$</a:t>
                      </a:r>
                      <a:r>
                        <a:rPr lang="fr-FR" sz="1800" dirty="0" err="1" smtClean="0"/>
                        <a:t>age</a:t>
                      </a:r>
                      <a:r>
                        <a:rPr lang="fr-FR" sz="1800" dirty="0" smtClean="0"/>
                        <a:t>;</a:t>
                      </a:r>
                      <a:endParaRPr lang="fr-FR" sz="1800" dirty="0"/>
                    </a:p>
                  </a:txBody>
                  <a:tcPr marT="45714" marB="45714"/>
                </a:tc>
                <a:tc>
                  <a:txBody>
                    <a:bodyPr/>
                    <a:lstStyle/>
                    <a:p>
                      <a:r>
                        <a:rPr lang="fr-FR" sz="1800" dirty="0" err="1" smtClean="0"/>
                        <a:t>Pre-decrementation</a:t>
                      </a:r>
                      <a:endParaRPr lang="fr-FR" sz="1800" dirty="0"/>
                    </a:p>
                  </a:txBody>
                  <a:tcPr marT="45714" marB="45714"/>
                </a:tc>
              </a:tr>
            </a:tbl>
          </a:graphicData>
        </a:graphic>
      </p:graphicFrame>
      <p:pic>
        <p:nvPicPr>
          <p:cNvPr id="9" name="Picture 2" descr="D:\Users\Renaud\Desktop\StageFinEtudesSupinfo\Icons-New\v3\Min\Focu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45786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1337837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Control structures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5" name="Picture 4"/>
          <p:cNvPicPr>
            <a:picLocks noChangeAspect="1"/>
          </p:cNvPicPr>
          <p:nvPr/>
        </p:nvPicPr>
        <p:blipFill>
          <a:blip r:embed="rId2"/>
          <a:stretch>
            <a:fillRect/>
          </a:stretch>
        </p:blipFill>
        <p:spPr>
          <a:xfrm>
            <a:off x="6300192" y="1633364"/>
            <a:ext cx="2603500" cy="3111500"/>
          </a:xfrm>
          <a:prstGeom prst="rect">
            <a:avLst/>
          </a:prstGeom>
        </p:spPr>
      </p:pic>
    </p:spTree>
    <p:extLst>
      <p:ext uri="{BB962C8B-B14F-4D97-AF65-F5344CB8AC3E}">
        <p14:creationId xmlns:p14="http://schemas.microsoft.com/office/powerpoint/2010/main" val="16675422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a:ea typeface="ＭＳ Ｐゴシック" pitchFamily="34" charset="-128"/>
              </a:rPr>
              <a:t>i</a:t>
            </a:r>
            <a:r>
              <a:rPr lang="fr-FR" dirty="0" smtClean="0">
                <a:ea typeface="ＭＳ Ｐゴシック" pitchFamily="34" charset="-128"/>
              </a:rPr>
              <a:t>f… </a:t>
            </a:r>
            <a:r>
              <a:rPr lang="fr-FR" dirty="0" err="1" smtClean="0">
                <a:ea typeface="ＭＳ Ｐゴシック" pitchFamily="34" charset="-128"/>
              </a:rPr>
              <a:t>elseif</a:t>
            </a:r>
            <a:r>
              <a:rPr lang="fr-FR" dirty="0" smtClean="0">
                <a:ea typeface="ＭＳ Ｐゴシック" pitchFamily="34" charset="-128"/>
              </a:rPr>
              <a:t>… </a:t>
            </a:r>
            <a:r>
              <a:rPr lang="fr-FR" dirty="0" err="1" smtClean="0">
                <a:ea typeface="ＭＳ Ｐゴシック" pitchFamily="34" charset="-128"/>
              </a:rPr>
              <a:t>else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latin typeface="Courier New"/>
                <a:ea typeface="ＭＳ Ｐゴシック" pitchFamily="34" charset="-128"/>
                <a:cs typeface="Courier New"/>
              </a:rPr>
              <a:t>if</a:t>
            </a:r>
            <a:r>
              <a:rPr lang="en-US" sz="3200" dirty="0" smtClean="0">
                <a:ea typeface="ＭＳ Ｐゴシック" pitchFamily="34" charset="-128"/>
              </a:rPr>
              <a:t> keyword requires a condition</a:t>
            </a:r>
          </a:p>
          <a:p>
            <a:endParaRPr lang="en-US" sz="3200" dirty="0">
              <a:ea typeface="ＭＳ Ｐゴシック" pitchFamily="34" charset="-128"/>
            </a:endParaRPr>
          </a:p>
          <a:p>
            <a:endParaRPr lang="en-US" sz="3200" dirty="0" smtClean="0">
              <a:ea typeface="ＭＳ Ｐゴシック" pitchFamily="34" charset="-128"/>
            </a:endParaRPr>
          </a:p>
          <a:p>
            <a:endParaRPr lang="en-US" sz="3200" dirty="0">
              <a:ea typeface="ＭＳ Ｐゴシック" pitchFamily="34" charset="-128"/>
            </a:endParaRPr>
          </a:p>
          <a:p>
            <a:endParaRPr lang="en-US" sz="3200" dirty="0" smtClean="0">
              <a:ea typeface="ＭＳ Ｐゴシック" pitchFamily="34" charset="-128"/>
            </a:endParaRPr>
          </a:p>
          <a:p>
            <a:r>
              <a:rPr lang="en-US" sz="3200" dirty="0" smtClean="0">
                <a:ea typeface="ＭＳ Ｐゴシック" pitchFamily="34" charset="-128"/>
              </a:rPr>
              <a:t>Alternative notation available for all other control structures</a:t>
            </a:r>
            <a:endParaRPr lang="en-US" sz="2800" dirty="0">
              <a:ea typeface="ＭＳ Ｐゴシック" pitchFamily="34" charset="-128"/>
            </a:endParaRPr>
          </a:p>
          <a:p>
            <a:pPr lvl="1"/>
            <a:endParaRPr lang="en-US" sz="2800" dirty="0" smtClean="0">
              <a:ea typeface="ＭＳ Ｐゴシック" pitchFamily="34" charset="-128"/>
            </a:endParaRPr>
          </a:p>
          <a:p>
            <a:pPr lvl="1"/>
            <a:endParaRPr lang="en-US" sz="2800" dirty="0">
              <a:ea typeface="ＭＳ Ｐゴシック" pitchFamily="34" charset="-128"/>
            </a:endParaRPr>
          </a:p>
          <a:p>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e 2"/>
          <p:cNvGrpSpPr/>
          <p:nvPr/>
        </p:nvGrpSpPr>
        <p:grpSpPr>
          <a:xfrm>
            <a:off x="179388" y="2497460"/>
            <a:ext cx="8785225" cy="1368152"/>
            <a:chOff x="179388" y="2497460"/>
            <a:chExt cx="8785225" cy="1368152"/>
          </a:xfrm>
        </p:grpSpPr>
        <p:sp>
          <p:nvSpPr>
            <p:cNvPr id="7" name="Rectangle à coins arrondis 4"/>
            <p:cNvSpPr/>
            <p:nvPr/>
          </p:nvSpPr>
          <p:spPr>
            <a:xfrm>
              <a:off x="179388" y="2497460"/>
              <a:ext cx="8785225" cy="136815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if </a:t>
              </a:r>
              <a:r>
                <a:rPr lang="fr-CH" b="1" dirty="0">
                  <a:solidFill>
                    <a:schemeClr val="tx1"/>
                  </a:solidFill>
                  <a:latin typeface="Courier New" charset="0"/>
                </a:rPr>
                <a:t>($str == </a:t>
              </a:r>
              <a:r>
                <a:rPr lang="fr-FR" b="1" dirty="0">
                  <a:solidFill>
                    <a:srgbClr val="00B050"/>
                  </a:solidFill>
                  <a:latin typeface="Courier New" charset="0"/>
                </a:rPr>
                <a:t>"Hello"</a:t>
              </a:r>
              <a:r>
                <a:rPr lang="fr-FR" b="1" dirty="0">
                  <a:solidFill>
                    <a:schemeClr val="tx1"/>
                  </a:solidFill>
                  <a:latin typeface="Courier New" charset="0"/>
                </a:rPr>
                <a:t>) {</a:t>
              </a:r>
            </a:p>
            <a:p>
              <a:r>
                <a:rPr lang="fr-FR" b="1" dirty="0">
                  <a:solidFill>
                    <a:schemeClr val="tx1"/>
                  </a:solidFill>
                  <a:latin typeface="Courier New" charset="0"/>
                </a:rPr>
                <a:t>	</a:t>
              </a:r>
              <a:r>
                <a:rPr lang="fr-FR" b="1" dirty="0">
                  <a:solidFill>
                    <a:srgbClr val="479B8F"/>
                  </a:solidFill>
                  <a:latin typeface="Courier New" charset="0"/>
                </a:rPr>
                <a:t>// Code</a:t>
              </a:r>
            </a:p>
            <a:p>
              <a:r>
                <a:rPr lang="fr-FR" b="1" dirty="0">
                  <a:solidFill>
                    <a:schemeClr val="tx1"/>
                  </a:solidFill>
                  <a:latin typeface="Courier New" charset="0"/>
                </a:rPr>
                <a:t>}</a:t>
              </a:r>
              <a:endParaRPr lang="fr-CH" b="1" dirty="0">
                <a:solidFill>
                  <a:schemeClr val="tx1"/>
                </a:solidFill>
                <a:latin typeface="Courier New" charset="0"/>
              </a:endParaRPr>
            </a:p>
          </p:txBody>
        </p:sp>
        <p:sp>
          <p:nvSpPr>
            <p:cNvPr id="2" name="TextBox 1"/>
            <p:cNvSpPr txBox="1"/>
            <p:nvPr/>
          </p:nvSpPr>
          <p:spPr>
            <a:xfrm>
              <a:off x="4716016" y="2719871"/>
              <a:ext cx="3079689" cy="923330"/>
            </a:xfrm>
            <a:prstGeom prst="rect">
              <a:avLst/>
            </a:prstGeom>
            <a:noFill/>
          </p:spPr>
          <p:txBody>
            <a:bodyPr wrap="none" rtlCol="0">
              <a:spAutoFit/>
            </a:bodyPr>
            <a:lstStyle/>
            <a:p>
              <a:r>
                <a:rPr lang="fr-CH" b="1" dirty="0">
                  <a:solidFill>
                    <a:srgbClr val="0070C0"/>
                  </a:solidFill>
                  <a:latin typeface="Courier New" charset="0"/>
                </a:rPr>
                <a:t>if</a:t>
              </a:r>
              <a:r>
                <a:rPr lang="fr-CH" b="1" dirty="0">
                  <a:solidFill>
                    <a:srgbClr val="336699"/>
                  </a:solidFill>
                  <a:latin typeface="Courier New" charset="0"/>
                </a:rPr>
                <a:t> </a:t>
              </a:r>
              <a:r>
                <a:rPr lang="fr-CH" b="1" dirty="0">
                  <a:latin typeface="Courier New" charset="0"/>
                </a:rPr>
                <a:t>($str == </a:t>
              </a:r>
              <a:r>
                <a:rPr lang="fr-FR" b="1" dirty="0">
                  <a:solidFill>
                    <a:srgbClr val="00B050"/>
                  </a:solidFill>
                  <a:latin typeface="Courier New" charset="0"/>
                </a:rPr>
                <a:t>"Hello"</a:t>
              </a:r>
              <a:r>
                <a:rPr lang="fr-FR" b="1" dirty="0">
                  <a:latin typeface="Courier New" charset="0"/>
                </a:rPr>
                <a:t>):</a:t>
              </a:r>
            </a:p>
            <a:p>
              <a:r>
                <a:rPr lang="fr-FR" b="1" dirty="0">
                  <a:latin typeface="Courier New" charset="0"/>
                </a:rPr>
                <a:t>	</a:t>
              </a:r>
              <a:r>
                <a:rPr lang="fr-FR" b="1" dirty="0">
                  <a:solidFill>
                    <a:srgbClr val="479B8F"/>
                  </a:solidFill>
                  <a:latin typeface="Courier New" charset="0"/>
                </a:rPr>
                <a:t>// Code</a:t>
              </a:r>
            </a:p>
            <a:p>
              <a:r>
                <a:rPr lang="fr-FR" b="1" dirty="0" err="1">
                  <a:solidFill>
                    <a:srgbClr val="0070C0"/>
                  </a:solidFill>
                  <a:latin typeface="Courier New" charset="0"/>
                </a:rPr>
                <a:t>endif</a:t>
              </a:r>
              <a:r>
                <a:rPr lang="fr-FR" b="1" dirty="0">
                  <a:solidFill>
                    <a:srgbClr val="4D4D4D"/>
                  </a:solidFill>
                  <a:latin typeface="Courier New" charset="0"/>
                </a:rPr>
                <a:t>;</a:t>
              </a:r>
              <a:endParaRPr lang="fr-CH" b="1" dirty="0">
                <a:latin typeface="Courier New" charset="0"/>
              </a:endParaRPr>
            </a:p>
          </p:txBody>
        </p:sp>
      </p:grpSp>
      <p:cxnSp>
        <p:nvCxnSpPr>
          <p:cNvPr id="4" name="Straight Connector 3"/>
          <p:cNvCxnSpPr>
            <a:stCxn id="7" idx="0"/>
            <a:endCxn id="7" idx="2"/>
          </p:cNvCxnSpPr>
          <p:nvPr/>
        </p:nvCxnSpPr>
        <p:spPr>
          <a:xfrm>
            <a:off x="4572001" y="2497460"/>
            <a:ext cx="0" cy="1368152"/>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999577" y="1849388"/>
            <a:ext cx="2564311" cy="523220"/>
          </a:xfrm>
          <a:prstGeom prst="rect">
            <a:avLst/>
          </a:prstGeom>
          <a:noFill/>
        </p:spPr>
        <p:txBody>
          <a:bodyPr wrap="none" rtlCol="0">
            <a:spAutoFit/>
          </a:bodyPr>
          <a:lstStyle/>
          <a:p>
            <a:r>
              <a:rPr lang="en-US" sz="2800" i="1" dirty="0" smtClean="0">
                <a:solidFill>
                  <a:srgbClr val="7F7F7F"/>
                </a:solidFill>
                <a:latin typeface="+mn-lt"/>
              </a:rPr>
              <a:t>Classic notation</a:t>
            </a:r>
            <a:endParaRPr lang="en-US" sz="2800" i="1" dirty="0">
              <a:solidFill>
                <a:srgbClr val="7F7F7F"/>
              </a:solidFill>
              <a:latin typeface="+mn-lt"/>
            </a:endParaRPr>
          </a:p>
        </p:txBody>
      </p:sp>
      <p:sp>
        <p:nvSpPr>
          <p:cNvPr id="13" name="TextBox 12"/>
          <p:cNvSpPr txBox="1"/>
          <p:nvPr/>
        </p:nvSpPr>
        <p:spPr>
          <a:xfrm>
            <a:off x="5076056" y="1849388"/>
            <a:ext cx="3204260" cy="523220"/>
          </a:xfrm>
          <a:prstGeom prst="rect">
            <a:avLst/>
          </a:prstGeom>
          <a:noFill/>
        </p:spPr>
        <p:txBody>
          <a:bodyPr wrap="none" rtlCol="0">
            <a:spAutoFit/>
          </a:bodyPr>
          <a:lstStyle/>
          <a:p>
            <a:r>
              <a:rPr lang="en-US" sz="2800" i="1" dirty="0" smtClean="0">
                <a:solidFill>
                  <a:srgbClr val="7F7F7F"/>
                </a:solidFill>
                <a:latin typeface="+mn-lt"/>
              </a:rPr>
              <a:t>Alternative notation</a:t>
            </a:r>
            <a:endParaRPr lang="en-US" sz="2800" i="1" dirty="0">
              <a:solidFill>
                <a:srgbClr val="7F7F7F"/>
              </a:solidFill>
              <a:latin typeface="+mn-lt"/>
            </a:endParaRPr>
          </a:p>
        </p:txBody>
      </p:sp>
    </p:spTree>
    <p:extLst>
      <p:ext uri="{BB962C8B-B14F-4D97-AF65-F5344CB8AC3E}">
        <p14:creationId xmlns:p14="http://schemas.microsoft.com/office/powerpoint/2010/main" val="18023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a:ea typeface="ＭＳ Ｐゴシック" pitchFamily="34" charset="-128"/>
              </a:rPr>
              <a:t>i</a:t>
            </a:r>
            <a:r>
              <a:rPr lang="fr-FR" dirty="0" smtClean="0">
                <a:ea typeface="ＭＳ Ｐゴシック" pitchFamily="34" charset="-128"/>
              </a:rPr>
              <a:t>f… </a:t>
            </a:r>
            <a:r>
              <a:rPr lang="fr-FR" dirty="0" err="1" smtClean="0">
                <a:ea typeface="ＭＳ Ｐゴシック" pitchFamily="34" charset="-128"/>
              </a:rPr>
              <a:t>elseif</a:t>
            </a:r>
            <a:r>
              <a:rPr lang="fr-FR" dirty="0" smtClean="0">
                <a:ea typeface="ＭＳ Ｐゴシック" pitchFamily="34" charset="-128"/>
              </a:rPr>
              <a:t>… </a:t>
            </a:r>
            <a:r>
              <a:rPr lang="fr-FR" dirty="0" err="1" smtClean="0">
                <a:ea typeface="ＭＳ Ｐゴシック" pitchFamily="34" charset="-128"/>
              </a:rPr>
              <a:t>else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latin typeface="Courier New"/>
                <a:ea typeface="ＭＳ Ｐゴシック" pitchFamily="34" charset="-128"/>
                <a:cs typeface="Courier New"/>
              </a:rPr>
              <a:t>else</a:t>
            </a:r>
            <a:r>
              <a:rPr lang="en-US" sz="3200" dirty="0" smtClean="0">
                <a:ea typeface="ＭＳ Ｐゴシック" pitchFamily="34" charset="-128"/>
              </a:rPr>
              <a:t> is executed if the condition isn’t satisfied</a:t>
            </a:r>
          </a:p>
          <a:p>
            <a:endParaRPr lang="en-US" sz="3200" dirty="0">
              <a:ea typeface="ＭＳ Ｐゴシック" pitchFamily="34" charset="-128"/>
            </a:endParaRPr>
          </a:p>
          <a:p>
            <a:endParaRPr lang="en-US" sz="3200" dirty="0" smtClean="0">
              <a:ea typeface="ＭＳ Ｐゴシック" pitchFamily="34" charset="-128"/>
            </a:endParaRPr>
          </a:p>
          <a:p>
            <a:pPr lvl="1"/>
            <a:endParaRPr lang="en-US" sz="2800" dirty="0" smtClean="0">
              <a:ea typeface="ＭＳ Ｐゴシック" pitchFamily="34" charset="-128"/>
            </a:endParaRPr>
          </a:p>
          <a:p>
            <a:pPr lvl="1"/>
            <a:endParaRPr lang="en-US" sz="2800" dirty="0">
              <a:ea typeface="ＭＳ Ｐゴシック" pitchFamily="34" charset="-128"/>
            </a:endParaRPr>
          </a:p>
          <a:p>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2065412"/>
            <a:ext cx="8785225" cy="172819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if </a:t>
            </a:r>
            <a:r>
              <a:rPr lang="fr-CH" b="1" dirty="0">
                <a:solidFill>
                  <a:schemeClr val="tx1"/>
                </a:solidFill>
                <a:latin typeface="Courier New" charset="0"/>
              </a:rPr>
              <a:t>($str == </a:t>
            </a:r>
            <a:r>
              <a:rPr lang="fr-FR" b="1" dirty="0">
                <a:solidFill>
                  <a:schemeClr val="tx1"/>
                </a:solidFill>
                <a:latin typeface="Courier New" charset="0"/>
              </a:rPr>
              <a:t>"Hello") {</a:t>
            </a:r>
          </a:p>
          <a:p>
            <a:r>
              <a:rPr lang="fr-FR" b="1" dirty="0">
                <a:latin typeface="Courier New" charset="0"/>
              </a:rPr>
              <a:t>	</a:t>
            </a:r>
            <a:r>
              <a:rPr lang="fr-FR" b="1" dirty="0">
                <a:solidFill>
                  <a:srgbClr val="479B8F"/>
                </a:solidFill>
                <a:latin typeface="Courier New" charset="0"/>
              </a:rPr>
              <a:t>// Code</a:t>
            </a:r>
          </a:p>
          <a:p>
            <a:r>
              <a:rPr lang="fr-FR" b="1" dirty="0">
                <a:solidFill>
                  <a:schemeClr val="tx1"/>
                </a:solidFill>
                <a:latin typeface="Courier New" charset="0"/>
              </a:rPr>
              <a:t>}</a:t>
            </a:r>
            <a:r>
              <a:rPr lang="fr-FR" b="1" dirty="0">
                <a:solidFill>
                  <a:srgbClr val="0070C0"/>
                </a:solidFill>
                <a:latin typeface="Courier New" charset="0"/>
              </a:rPr>
              <a:t> </a:t>
            </a:r>
            <a:r>
              <a:rPr lang="fr-FR" b="1" dirty="0" err="1">
                <a:solidFill>
                  <a:srgbClr val="0070C0"/>
                </a:solidFill>
                <a:latin typeface="Courier New" charset="0"/>
              </a:rPr>
              <a:t>else</a:t>
            </a:r>
            <a:r>
              <a:rPr lang="fr-FR" b="1" dirty="0">
                <a:solidFill>
                  <a:srgbClr val="0070C0"/>
                </a:solidFill>
                <a:latin typeface="Courier New" charset="0"/>
              </a:rPr>
              <a:t> </a:t>
            </a:r>
            <a:r>
              <a:rPr lang="fr-FR" b="1" dirty="0">
                <a:solidFill>
                  <a:schemeClr val="tx1"/>
                </a:solidFill>
                <a:latin typeface="Courier New" charset="0"/>
              </a:rPr>
              <a:t>{</a:t>
            </a:r>
          </a:p>
          <a:p>
            <a:r>
              <a:rPr lang="fr-FR" b="1" dirty="0">
                <a:latin typeface="Courier New" charset="0"/>
              </a:rPr>
              <a:t>	</a:t>
            </a:r>
            <a:r>
              <a:rPr lang="fr-FR" b="1" dirty="0">
                <a:solidFill>
                  <a:srgbClr val="479B8F"/>
                </a:solidFill>
                <a:latin typeface="Courier New" charset="0"/>
              </a:rPr>
              <a:t>// Code</a:t>
            </a:r>
          </a:p>
          <a:p>
            <a:r>
              <a:rPr lang="fr-FR" b="1" dirty="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659750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a:ea typeface="ＭＳ Ｐゴシック" pitchFamily="34" charset="-128"/>
              </a:rPr>
              <a:t>i</a:t>
            </a:r>
            <a:r>
              <a:rPr lang="fr-FR" dirty="0" smtClean="0">
                <a:ea typeface="ＭＳ Ｐゴシック" pitchFamily="34" charset="-128"/>
              </a:rPr>
              <a:t>f… </a:t>
            </a:r>
            <a:r>
              <a:rPr lang="fr-FR" dirty="0" err="1" smtClean="0">
                <a:ea typeface="ＭＳ Ｐゴシック" pitchFamily="34" charset="-128"/>
              </a:rPr>
              <a:t>elseif</a:t>
            </a:r>
            <a:r>
              <a:rPr lang="fr-FR" dirty="0" smtClean="0">
                <a:ea typeface="ＭＳ Ｐゴシック" pitchFamily="34" charset="-128"/>
              </a:rPr>
              <a:t>… </a:t>
            </a:r>
            <a:r>
              <a:rPr lang="fr-FR" dirty="0" err="1" smtClean="0">
                <a:ea typeface="ＭＳ Ｐゴシック" pitchFamily="34" charset="-128"/>
              </a:rPr>
              <a:t>else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a:ea typeface="ＭＳ Ｐゴシック" pitchFamily="34" charset="-128"/>
              </a:rPr>
              <a:t>With </a:t>
            </a:r>
            <a:r>
              <a:rPr lang="en-US" sz="3200" dirty="0" err="1">
                <a:latin typeface="Courier New"/>
                <a:ea typeface="ＭＳ Ｐゴシック" pitchFamily="34" charset="-128"/>
                <a:cs typeface="Courier New"/>
              </a:rPr>
              <a:t>elseif</a:t>
            </a:r>
            <a:r>
              <a:rPr lang="en-US" sz="3200" dirty="0">
                <a:ea typeface="ＭＳ Ｐゴシック" pitchFamily="34" charset="-128"/>
              </a:rPr>
              <a:t> we can make more than one test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2065412"/>
            <a:ext cx="8785225" cy="24482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if</a:t>
            </a:r>
            <a:r>
              <a:rPr lang="fr-CH" b="1" dirty="0">
                <a:solidFill>
                  <a:srgbClr val="4D4D4D"/>
                </a:solidFill>
                <a:latin typeface="Courier New" charset="0"/>
              </a:rPr>
              <a:t> </a:t>
            </a:r>
            <a:r>
              <a:rPr lang="fr-CH" b="1" dirty="0">
                <a:solidFill>
                  <a:schemeClr val="tx1"/>
                </a:solidFill>
                <a:latin typeface="Courier New" charset="0"/>
              </a:rPr>
              <a:t>($str == </a:t>
            </a:r>
            <a:r>
              <a:rPr lang="fr-FR" b="1" dirty="0">
                <a:solidFill>
                  <a:srgbClr val="00B050"/>
                </a:solidFill>
                <a:latin typeface="Courier New" charset="0"/>
              </a:rPr>
              <a:t>"Hello"</a:t>
            </a:r>
            <a:r>
              <a:rPr lang="fr-FR" b="1" dirty="0">
                <a:solidFill>
                  <a:schemeClr val="tx1"/>
                </a:solidFill>
                <a:latin typeface="Courier New" charset="0"/>
              </a:rPr>
              <a:t>) {</a:t>
            </a:r>
          </a:p>
          <a:p>
            <a:r>
              <a:rPr lang="fr-FR" b="1" dirty="0">
                <a:solidFill>
                  <a:srgbClr val="4D4D4D"/>
                </a:solidFill>
                <a:latin typeface="Courier New" charset="0"/>
              </a:rPr>
              <a:t>	</a:t>
            </a:r>
            <a:r>
              <a:rPr lang="fr-FR" b="1" dirty="0">
                <a:solidFill>
                  <a:srgbClr val="479B8F"/>
                </a:solidFill>
                <a:latin typeface="Courier New" charset="0"/>
              </a:rPr>
              <a:t>// Code</a:t>
            </a:r>
            <a:endParaRPr lang="fr-FR" b="1" dirty="0">
              <a:solidFill>
                <a:srgbClr val="4D4D4D"/>
              </a:solidFill>
              <a:latin typeface="Courier New" charset="0"/>
            </a:endParaRPr>
          </a:p>
          <a:p>
            <a:r>
              <a:rPr lang="fr-FR" b="1" dirty="0">
                <a:solidFill>
                  <a:schemeClr val="tx1"/>
                </a:solidFill>
                <a:latin typeface="Courier New" charset="0"/>
              </a:rPr>
              <a:t>}</a:t>
            </a:r>
            <a:r>
              <a:rPr lang="fr-FR" b="1" dirty="0">
                <a:solidFill>
                  <a:srgbClr val="4D4D4D"/>
                </a:solidFill>
                <a:latin typeface="Courier New" charset="0"/>
              </a:rPr>
              <a:t> </a:t>
            </a:r>
            <a:r>
              <a:rPr lang="fr-FR" b="1" dirty="0" err="1">
                <a:solidFill>
                  <a:srgbClr val="0070C0"/>
                </a:solidFill>
                <a:latin typeface="Courier New" charset="0"/>
              </a:rPr>
              <a:t>elseif</a:t>
            </a:r>
            <a:r>
              <a:rPr lang="fr-FR" b="1" dirty="0">
                <a:solidFill>
                  <a:srgbClr val="4D4D4D"/>
                </a:solidFill>
                <a:latin typeface="Courier New" charset="0"/>
              </a:rPr>
              <a:t> </a:t>
            </a:r>
            <a:r>
              <a:rPr lang="fr-FR" b="1" dirty="0">
                <a:solidFill>
                  <a:schemeClr val="tx1"/>
                </a:solidFill>
                <a:latin typeface="Courier New" charset="0"/>
              </a:rPr>
              <a:t>($</a:t>
            </a:r>
            <a:r>
              <a:rPr lang="fr-FR" b="1" dirty="0" err="1">
                <a:solidFill>
                  <a:schemeClr val="tx1"/>
                </a:solidFill>
                <a:latin typeface="Courier New" charset="0"/>
              </a:rPr>
              <a:t>str</a:t>
            </a:r>
            <a:r>
              <a:rPr lang="fr-FR" b="1" dirty="0">
                <a:solidFill>
                  <a:schemeClr val="tx1"/>
                </a:solidFill>
                <a:latin typeface="Courier New" charset="0"/>
              </a:rPr>
              <a:t> == </a:t>
            </a:r>
            <a:r>
              <a:rPr lang="fr-FR" b="1" dirty="0">
                <a:solidFill>
                  <a:srgbClr val="00B050"/>
                </a:solidFill>
                <a:latin typeface="Courier New" charset="0"/>
              </a:rPr>
              <a:t>"Bye"</a:t>
            </a:r>
            <a:r>
              <a:rPr lang="fr-FR" b="1" dirty="0">
                <a:solidFill>
                  <a:schemeClr val="tx1"/>
                </a:solidFill>
                <a:latin typeface="Courier New" charset="0"/>
              </a:rPr>
              <a:t>) {</a:t>
            </a:r>
          </a:p>
          <a:p>
            <a:r>
              <a:rPr lang="fr-FR" b="1" dirty="0">
                <a:solidFill>
                  <a:srgbClr val="4D4D4D"/>
                </a:solidFill>
                <a:latin typeface="Courier New" charset="0"/>
              </a:rPr>
              <a:t>	</a:t>
            </a:r>
            <a:r>
              <a:rPr lang="fr-FR" b="1" dirty="0">
                <a:solidFill>
                  <a:srgbClr val="479B8F"/>
                </a:solidFill>
                <a:latin typeface="Courier New" charset="0"/>
              </a:rPr>
              <a:t>// Code</a:t>
            </a:r>
            <a:endParaRPr lang="fr-FR" b="1" dirty="0">
              <a:solidFill>
                <a:srgbClr val="4D4D4D"/>
              </a:solidFill>
              <a:latin typeface="Courier New" charset="0"/>
            </a:endParaRPr>
          </a:p>
          <a:p>
            <a:r>
              <a:rPr lang="fr-FR" b="1" dirty="0">
                <a:solidFill>
                  <a:schemeClr val="tx1"/>
                </a:solidFill>
                <a:latin typeface="Courier New" charset="0"/>
              </a:rPr>
              <a:t>}</a:t>
            </a:r>
            <a:r>
              <a:rPr lang="fr-FR" b="1" dirty="0">
                <a:solidFill>
                  <a:srgbClr val="4D4D4D"/>
                </a:solidFill>
                <a:latin typeface="Courier New" charset="0"/>
              </a:rPr>
              <a:t> </a:t>
            </a:r>
            <a:r>
              <a:rPr lang="fr-FR" b="1" dirty="0" err="1">
                <a:solidFill>
                  <a:srgbClr val="0070C0"/>
                </a:solidFill>
                <a:latin typeface="Courier New" charset="0"/>
              </a:rPr>
              <a:t>else</a:t>
            </a:r>
            <a:r>
              <a:rPr lang="fr-FR" b="1" dirty="0">
                <a:solidFill>
                  <a:srgbClr val="4D4D4D"/>
                </a:solidFill>
                <a:latin typeface="Courier New" charset="0"/>
              </a:rPr>
              <a:t> </a:t>
            </a:r>
            <a:r>
              <a:rPr lang="fr-FR" b="1" dirty="0">
                <a:solidFill>
                  <a:schemeClr val="tx1"/>
                </a:solidFill>
                <a:latin typeface="Courier New" charset="0"/>
              </a:rPr>
              <a:t>{</a:t>
            </a:r>
          </a:p>
          <a:p>
            <a:r>
              <a:rPr lang="fr-FR" b="1" dirty="0">
                <a:solidFill>
                  <a:srgbClr val="4D4D4D"/>
                </a:solidFill>
                <a:latin typeface="Courier New" charset="0"/>
              </a:rPr>
              <a:t>	</a:t>
            </a:r>
            <a:r>
              <a:rPr lang="fr-FR" b="1" dirty="0">
                <a:solidFill>
                  <a:srgbClr val="479B8F"/>
                </a:solidFill>
                <a:latin typeface="Courier New" charset="0"/>
              </a:rPr>
              <a:t>// Code</a:t>
            </a:r>
            <a:endParaRPr lang="fr-FR" b="1" dirty="0">
              <a:solidFill>
                <a:srgbClr val="4D4D4D"/>
              </a:solidFill>
              <a:latin typeface="Courier New" charset="0"/>
            </a:endParaRPr>
          </a:p>
          <a:p>
            <a:r>
              <a:rPr lang="fr-FR" b="1" dirty="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34599663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a:ea typeface="ＭＳ Ｐゴシック" pitchFamily="34" charset="-128"/>
              </a:rPr>
              <a:t>i</a:t>
            </a:r>
            <a:r>
              <a:rPr lang="fr-FR" dirty="0" smtClean="0">
                <a:ea typeface="ＭＳ Ｐゴシック" pitchFamily="34" charset="-128"/>
              </a:rPr>
              <a:t>f… </a:t>
            </a:r>
            <a:r>
              <a:rPr lang="fr-FR" dirty="0" err="1" smtClean="0">
                <a:ea typeface="ＭＳ Ｐゴシック" pitchFamily="34" charset="-128"/>
              </a:rPr>
              <a:t>elseif</a:t>
            </a:r>
            <a:r>
              <a:rPr lang="fr-FR" dirty="0" smtClean="0">
                <a:ea typeface="ＭＳ Ｐゴシック" pitchFamily="34" charset="-128"/>
              </a:rPr>
              <a:t>… </a:t>
            </a:r>
            <a:r>
              <a:rPr lang="fr-FR" dirty="0" err="1" smtClean="0">
                <a:ea typeface="ＭＳ Ｐゴシック" pitchFamily="34" charset="-128"/>
              </a:rPr>
              <a:t>else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Possible to set many </a:t>
            </a:r>
            <a:r>
              <a:rPr lang="en-US" sz="3200" dirty="0">
                <a:ea typeface="ＭＳ Ｐゴシック" pitchFamily="34" charset="-128"/>
              </a:rPr>
              <a:t>conditions for one test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2137420"/>
            <a:ext cx="8785225" cy="201622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if</a:t>
            </a:r>
            <a:r>
              <a:rPr lang="fr-CH" b="1" dirty="0">
                <a:solidFill>
                  <a:srgbClr val="A6A6A6"/>
                </a:solidFill>
                <a:latin typeface="Courier New" charset="0"/>
              </a:rPr>
              <a:t> </a:t>
            </a:r>
            <a:r>
              <a:rPr lang="fr-CH" b="1" dirty="0">
                <a:solidFill>
                  <a:schemeClr val="tx1"/>
                </a:solidFill>
                <a:latin typeface="Courier New" charset="0"/>
              </a:rPr>
              <a:t>($str == </a:t>
            </a:r>
            <a:r>
              <a:rPr lang="fr-FR" b="1" dirty="0">
                <a:solidFill>
                  <a:srgbClr val="00B050"/>
                </a:solidFill>
                <a:latin typeface="Courier New" charset="0"/>
              </a:rPr>
              <a:t>"Hello"</a:t>
            </a:r>
            <a:r>
              <a:rPr lang="fr-FR" b="1" dirty="0">
                <a:solidFill>
                  <a:schemeClr val="tx1"/>
                </a:solidFill>
                <a:latin typeface="Courier New" charset="0"/>
              </a:rPr>
              <a:t> || </a:t>
            </a:r>
            <a:r>
              <a:rPr lang="fr-FR" b="1" dirty="0" err="1">
                <a:solidFill>
                  <a:srgbClr val="0070C0"/>
                </a:solidFill>
                <a:latin typeface="Courier New" charset="0"/>
              </a:rPr>
              <a:t>empty</a:t>
            </a:r>
            <a:r>
              <a:rPr lang="fr-FR" b="1" dirty="0">
                <a:solidFill>
                  <a:schemeClr val="tx1"/>
                </a:solidFill>
                <a:latin typeface="Courier New" charset="0"/>
              </a:rPr>
              <a:t>($</a:t>
            </a:r>
            <a:r>
              <a:rPr lang="fr-FR" b="1" dirty="0" err="1">
                <a:solidFill>
                  <a:schemeClr val="tx1"/>
                </a:solidFill>
                <a:latin typeface="Courier New" charset="0"/>
              </a:rPr>
              <a:t>str</a:t>
            </a:r>
            <a:r>
              <a:rPr lang="fr-FR" b="1" dirty="0">
                <a:solidFill>
                  <a:schemeClr val="tx1"/>
                </a:solidFill>
                <a:latin typeface="Courier New" charset="0"/>
              </a:rPr>
              <a:t>)) {</a:t>
            </a:r>
          </a:p>
          <a:p>
            <a:r>
              <a:rPr lang="fr-FR" b="1" dirty="0">
                <a:solidFill>
                  <a:srgbClr val="4D4D4D"/>
                </a:solidFill>
                <a:latin typeface="Courier New" charset="0"/>
              </a:rPr>
              <a:t>	</a:t>
            </a:r>
            <a:r>
              <a:rPr lang="fr-FR" b="1" dirty="0">
                <a:solidFill>
                  <a:srgbClr val="479B8F"/>
                </a:solidFill>
                <a:latin typeface="Courier New" charset="0"/>
              </a:rPr>
              <a:t>// Code</a:t>
            </a:r>
            <a:endParaRPr lang="fr-FR" b="1" dirty="0">
              <a:solidFill>
                <a:srgbClr val="4D4D4D"/>
              </a:solidFill>
              <a:latin typeface="Courier New" charset="0"/>
            </a:endParaRPr>
          </a:p>
          <a:p>
            <a:r>
              <a:rPr lang="fr-FR" b="1" dirty="0">
                <a:solidFill>
                  <a:schemeClr val="tx1"/>
                </a:solidFill>
                <a:latin typeface="Courier New" charset="0"/>
              </a:rPr>
              <a:t>}</a:t>
            </a:r>
            <a:r>
              <a:rPr lang="fr-FR" b="1" dirty="0">
                <a:solidFill>
                  <a:srgbClr val="A6A6A6"/>
                </a:solidFill>
                <a:latin typeface="Courier New" charset="0"/>
              </a:rPr>
              <a:t> </a:t>
            </a:r>
            <a:r>
              <a:rPr lang="fr-FR" b="1" dirty="0" err="1">
                <a:solidFill>
                  <a:srgbClr val="0070C0"/>
                </a:solidFill>
                <a:latin typeface="Courier New" charset="0"/>
              </a:rPr>
              <a:t>else</a:t>
            </a:r>
            <a:r>
              <a:rPr lang="fr-FR" b="1" dirty="0">
                <a:solidFill>
                  <a:srgbClr val="A6A6A6"/>
                </a:solidFill>
                <a:latin typeface="Courier New" charset="0"/>
              </a:rPr>
              <a:t> </a:t>
            </a:r>
            <a:r>
              <a:rPr lang="fr-FR" b="1" dirty="0">
                <a:solidFill>
                  <a:schemeClr val="tx1"/>
                </a:solidFill>
                <a:latin typeface="Courier New" charset="0"/>
              </a:rPr>
              <a:t>{</a:t>
            </a:r>
          </a:p>
          <a:p>
            <a:r>
              <a:rPr lang="fr-FR" b="1" dirty="0">
                <a:solidFill>
                  <a:srgbClr val="4D4D4D"/>
                </a:solidFill>
                <a:latin typeface="Courier New" charset="0"/>
              </a:rPr>
              <a:t>	</a:t>
            </a:r>
            <a:r>
              <a:rPr lang="fr-FR" b="1" dirty="0">
                <a:solidFill>
                  <a:srgbClr val="479B8F"/>
                </a:solidFill>
                <a:latin typeface="Courier New" charset="0"/>
              </a:rPr>
              <a:t>// Code</a:t>
            </a:r>
          </a:p>
          <a:p>
            <a:r>
              <a:rPr lang="fr-FR" b="1" dirty="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2848416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Ternary</a:t>
            </a:r>
            <a:r>
              <a:rPr lang="fr-FR" dirty="0" smtClean="0">
                <a:ea typeface="ＭＳ Ｐゴシック" pitchFamily="34" charset="-128"/>
              </a:rPr>
              <a:t> </a:t>
            </a:r>
            <a:r>
              <a:rPr lang="fr-FR" dirty="0" err="1" smtClean="0">
                <a:ea typeface="ＭＳ Ｐゴシック" pitchFamily="34" charset="-128"/>
              </a:rPr>
              <a:t>operator</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Similar to </a:t>
            </a:r>
            <a:r>
              <a:rPr lang="en-US" sz="3200" dirty="0" smtClean="0">
                <a:latin typeface="Courier New"/>
                <a:ea typeface="ＭＳ Ｐゴシック" pitchFamily="34" charset="-128"/>
                <a:cs typeface="Courier New"/>
              </a:rPr>
              <a:t>if ... </a:t>
            </a:r>
            <a:r>
              <a:rPr lang="en-US" sz="3200" dirty="0" smtClean="0">
                <a:latin typeface="Courier New"/>
                <a:ea typeface="ＭＳ Ｐゴシック" pitchFamily="34" charset="-128"/>
                <a:cs typeface="Courier New"/>
              </a:rPr>
              <a:t>else</a:t>
            </a:r>
            <a:endParaRPr lang="en-US" sz="3200" dirty="0" smtClean="0">
              <a:latin typeface="Courier New"/>
              <a:ea typeface="ＭＳ Ｐゴシック" pitchFamily="34" charset="-128"/>
              <a:cs typeface="Courier New"/>
            </a:endParaRPr>
          </a:p>
          <a:p>
            <a:endParaRPr lang="en-US" sz="3200" dirty="0" smtClean="0">
              <a:latin typeface="Courier New"/>
              <a:ea typeface="ＭＳ Ｐゴシック" pitchFamily="34" charset="-128"/>
              <a:cs typeface="Courier New"/>
            </a:endParaRPr>
          </a:p>
          <a:p>
            <a:endParaRPr lang="en-US" sz="3200" dirty="0">
              <a:latin typeface="Courier New"/>
              <a:ea typeface="ＭＳ Ｐゴシック" pitchFamily="34" charset="-128"/>
              <a:cs typeface="Courier New"/>
            </a:endParaRPr>
          </a:p>
          <a:p>
            <a:r>
              <a:rPr lang="en-US" sz="3200" dirty="0" smtClean="0">
                <a:ea typeface="ＭＳ Ｐゴシック" pitchFamily="34" charset="-128"/>
                <a:cs typeface="Courier New"/>
              </a:rPr>
              <a:t>Example:</a:t>
            </a:r>
            <a:endParaRPr lang="en-US" sz="3200" dirty="0">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388" y="1849388"/>
            <a:ext cx="8785225"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a:solidFill>
                  <a:schemeClr val="tx1"/>
                </a:solidFill>
                <a:latin typeface="Courier New" charset="0"/>
              </a:rPr>
              <a:t>(</a:t>
            </a:r>
            <a:r>
              <a:rPr lang="fr-FR" b="1" dirty="0">
                <a:solidFill>
                  <a:srgbClr val="0070C0"/>
                </a:solidFill>
                <a:latin typeface="Courier New" charset="0"/>
              </a:rPr>
              <a:t>condition</a:t>
            </a:r>
            <a:r>
              <a:rPr lang="fr-FR" b="1" dirty="0">
                <a:solidFill>
                  <a:schemeClr val="tx1"/>
                </a:solidFill>
                <a:latin typeface="Courier New" charset="0"/>
              </a:rPr>
              <a:t>) ? </a:t>
            </a:r>
            <a:r>
              <a:rPr lang="fr-FR" b="1" dirty="0" err="1">
                <a:solidFill>
                  <a:schemeClr val="tx1"/>
                </a:solidFill>
                <a:latin typeface="Courier New" charset="0"/>
              </a:rPr>
              <a:t>Instr</a:t>
            </a:r>
            <a:r>
              <a:rPr lang="fr-FR" b="1" dirty="0">
                <a:solidFill>
                  <a:schemeClr val="tx1"/>
                </a:solidFill>
                <a:latin typeface="Courier New" charset="0"/>
              </a:rPr>
              <a:t> if TRUE : </a:t>
            </a:r>
            <a:r>
              <a:rPr lang="fr-FR" b="1" dirty="0" err="1">
                <a:solidFill>
                  <a:schemeClr val="tx1"/>
                </a:solidFill>
                <a:latin typeface="Courier New" charset="0"/>
              </a:rPr>
              <a:t>Instr</a:t>
            </a:r>
            <a:r>
              <a:rPr lang="fr-FR" b="1" dirty="0">
                <a:solidFill>
                  <a:schemeClr val="tx1"/>
                </a:solidFill>
                <a:latin typeface="Courier New" charset="0"/>
              </a:rPr>
              <a:t> if FALSE;</a:t>
            </a:r>
            <a:endParaRPr lang="fr-CH" b="1" dirty="0">
              <a:solidFill>
                <a:schemeClr val="tx1"/>
              </a:solidFill>
              <a:latin typeface="Courier New" charset="0"/>
            </a:endParaRPr>
          </a:p>
        </p:txBody>
      </p:sp>
      <p:sp>
        <p:nvSpPr>
          <p:cNvPr id="8" name="Rectangle à coins arrondis 4"/>
          <p:cNvSpPr/>
          <p:nvPr/>
        </p:nvSpPr>
        <p:spPr>
          <a:xfrm>
            <a:off x="107504" y="3577580"/>
            <a:ext cx="8785225" cy="144016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a:solidFill>
                  <a:srgbClr val="0070C0"/>
                </a:solidFill>
                <a:latin typeface="Courier New" charset="0"/>
              </a:rPr>
              <a:t>echo</a:t>
            </a:r>
            <a:r>
              <a:rPr lang="fr-FR" b="1" dirty="0">
                <a:solidFill>
                  <a:srgbClr val="0070C0"/>
                </a:solidFill>
                <a:latin typeface="Courier New" charset="0"/>
              </a:rPr>
              <a:t> </a:t>
            </a:r>
            <a:r>
              <a:rPr lang="fr-FR" b="1" dirty="0">
                <a:solidFill>
                  <a:schemeClr val="tx1"/>
                </a:solidFill>
                <a:latin typeface="Courier New" charset="0"/>
              </a:rPr>
              <a:t>($</a:t>
            </a:r>
            <a:r>
              <a:rPr lang="fr-FR" b="1" dirty="0" err="1">
                <a:solidFill>
                  <a:schemeClr val="tx1"/>
                </a:solidFill>
                <a:latin typeface="Courier New" charset="0"/>
              </a:rPr>
              <a:t>int</a:t>
            </a:r>
            <a:r>
              <a:rPr lang="fr-FR" b="1" dirty="0">
                <a:solidFill>
                  <a:schemeClr val="tx1"/>
                </a:solidFill>
                <a:latin typeface="Courier New" charset="0"/>
              </a:rPr>
              <a:t> == </a:t>
            </a:r>
            <a:r>
              <a:rPr lang="fr-FR" b="1" dirty="0" smtClean="0">
                <a:solidFill>
                  <a:schemeClr val="accent6">
                    <a:lumMod val="75000"/>
                  </a:schemeClr>
                </a:solidFill>
                <a:latin typeface="Courier New" charset="0"/>
              </a:rPr>
              <a:t>1</a:t>
            </a:r>
            <a:r>
              <a:rPr lang="fr-FR" b="1" dirty="0" smtClean="0">
                <a:solidFill>
                  <a:schemeClr val="tx1"/>
                </a:solidFill>
                <a:latin typeface="Courier New" charset="0"/>
              </a:rPr>
              <a:t> </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int</a:t>
            </a:r>
            <a:r>
              <a:rPr lang="fr-FR" b="1" dirty="0">
                <a:solidFill>
                  <a:srgbClr val="00B050"/>
                </a:solidFill>
                <a:latin typeface="Courier New" charset="0"/>
              </a:rPr>
              <a:t> = 1"</a:t>
            </a:r>
            <a:r>
              <a:rPr lang="fr-FR" b="1" dirty="0">
                <a:solidFill>
                  <a:schemeClr val="tx1"/>
                </a:solidFill>
                <a:latin typeface="Courier New" charset="0"/>
              </a:rPr>
              <a:t> : </a:t>
            </a:r>
            <a:r>
              <a:rPr lang="fr-FR" b="1" dirty="0">
                <a:solidFill>
                  <a:srgbClr val="00B050"/>
                </a:solidFill>
                <a:latin typeface="Courier New" charset="0"/>
              </a:rPr>
              <a:t>"</a:t>
            </a:r>
            <a:r>
              <a:rPr lang="fr-FR" b="1" dirty="0" err="1">
                <a:solidFill>
                  <a:srgbClr val="00B050"/>
                </a:solidFill>
                <a:latin typeface="Courier New" charset="0"/>
              </a:rPr>
              <a:t>int</a:t>
            </a:r>
            <a:r>
              <a:rPr lang="fr-FR" b="1" dirty="0">
                <a:solidFill>
                  <a:srgbClr val="00B050"/>
                </a:solidFill>
                <a:latin typeface="Courier New" charset="0"/>
              </a:rPr>
              <a:t> = </a:t>
            </a:r>
            <a:r>
              <a:rPr lang="fr-FR" b="1" dirty="0" smtClean="0">
                <a:solidFill>
                  <a:srgbClr val="00B050"/>
                </a:solidFill>
                <a:latin typeface="Courier New" charset="0"/>
              </a:rPr>
              <a:t>?"</a:t>
            </a:r>
            <a:r>
              <a:rPr lang="fr-FR" b="1" dirty="0" smtClean="0">
                <a:solidFill>
                  <a:schemeClr val="tx1"/>
                </a:solidFill>
                <a:latin typeface="Courier New" charset="0"/>
              </a:rPr>
              <a:t>);</a:t>
            </a:r>
            <a:endParaRPr lang="fr-FR" b="1" dirty="0">
              <a:solidFill>
                <a:schemeClr val="tx1"/>
              </a:solidFill>
              <a:latin typeface="Courier New" charset="0"/>
            </a:endParaRPr>
          </a:p>
          <a:p>
            <a:pPr eaLnBrk="1" hangingPunct="1">
              <a:spcBef>
                <a:spcPct val="20000"/>
              </a:spcBef>
              <a:spcAft>
                <a:spcPct val="30000"/>
              </a:spcAft>
              <a:buClr>
                <a:schemeClr val="hlink"/>
              </a:buClr>
              <a:buFont typeface="Wingdings" charset="0"/>
              <a:buNone/>
            </a:pPr>
            <a:r>
              <a:rPr lang="fr-FR" b="1" dirty="0">
                <a:solidFill>
                  <a:srgbClr val="479B8F"/>
                </a:solidFill>
                <a:latin typeface="Courier New" charset="0"/>
              </a:rPr>
              <a:t>// if $</a:t>
            </a:r>
            <a:r>
              <a:rPr lang="fr-FR" b="1" dirty="0" err="1">
                <a:solidFill>
                  <a:srgbClr val="479B8F"/>
                </a:solidFill>
                <a:latin typeface="Courier New" charset="0"/>
              </a:rPr>
              <a:t>int</a:t>
            </a:r>
            <a:r>
              <a:rPr lang="fr-FR" b="1" dirty="0">
                <a:solidFill>
                  <a:srgbClr val="479B8F"/>
                </a:solidFill>
                <a:latin typeface="Courier New" charset="0"/>
              </a:rPr>
              <a:t> == 1 displays : </a:t>
            </a:r>
            <a:r>
              <a:rPr lang="fr-FR" b="1" dirty="0" err="1">
                <a:solidFill>
                  <a:srgbClr val="479B8F"/>
                </a:solidFill>
                <a:latin typeface="Courier New" charset="0"/>
              </a:rPr>
              <a:t>int</a:t>
            </a:r>
            <a:r>
              <a:rPr lang="fr-FR" b="1" dirty="0">
                <a:solidFill>
                  <a:srgbClr val="479B8F"/>
                </a:solidFill>
                <a:latin typeface="Courier New" charset="0"/>
              </a:rPr>
              <a:t> = 1</a:t>
            </a:r>
          </a:p>
          <a:p>
            <a:pPr eaLnBrk="1" hangingPunct="1">
              <a:spcBef>
                <a:spcPct val="20000"/>
              </a:spcBef>
              <a:spcAft>
                <a:spcPct val="30000"/>
              </a:spcAft>
              <a:buClr>
                <a:schemeClr val="hlink"/>
              </a:buClr>
              <a:buFont typeface="Wingdings" charset="0"/>
              <a:buNone/>
            </a:pPr>
            <a:r>
              <a:rPr lang="fr-FR" altLang="ja-JP" b="1" dirty="0">
                <a:solidFill>
                  <a:srgbClr val="479B8F"/>
                </a:solidFill>
                <a:latin typeface="Courier New" charset="0"/>
              </a:rPr>
              <a:t>// </a:t>
            </a:r>
            <a:r>
              <a:rPr lang="fr-FR" altLang="ja-JP" b="1" dirty="0" err="1">
                <a:solidFill>
                  <a:srgbClr val="479B8F"/>
                </a:solidFill>
                <a:latin typeface="Courier New" charset="0"/>
              </a:rPr>
              <a:t>else</a:t>
            </a:r>
            <a:r>
              <a:rPr lang="fr-FR" altLang="ja-JP" b="1" dirty="0">
                <a:solidFill>
                  <a:srgbClr val="479B8F"/>
                </a:solidFill>
                <a:latin typeface="Courier New" charset="0"/>
              </a:rPr>
              <a:t> displays : </a:t>
            </a:r>
            <a:r>
              <a:rPr lang="fr-FR" altLang="ja-JP" b="1" dirty="0" err="1">
                <a:solidFill>
                  <a:srgbClr val="479B8F"/>
                </a:solidFill>
                <a:latin typeface="Courier New" charset="0"/>
              </a:rPr>
              <a:t>int</a:t>
            </a:r>
            <a:r>
              <a:rPr lang="fr-FR" altLang="ja-JP" b="1" dirty="0">
                <a:solidFill>
                  <a:srgbClr val="479B8F"/>
                </a:solidFill>
                <a:latin typeface="Courier New" charset="0"/>
              </a:rPr>
              <a:t> = ?</a:t>
            </a:r>
            <a:endParaRPr lang="fr-CH" b="1" dirty="0">
              <a:solidFill>
                <a:srgbClr val="4D4D4D"/>
              </a:solidFill>
              <a:latin typeface="Courier New" charset="0"/>
            </a:endParaRPr>
          </a:p>
        </p:txBody>
      </p:sp>
    </p:spTree>
    <p:extLst>
      <p:ext uri="{BB962C8B-B14F-4D97-AF65-F5344CB8AC3E}">
        <p14:creationId xmlns:p14="http://schemas.microsoft.com/office/powerpoint/2010/main" val="2510944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Basic </a:t>
            </a:r>
            <a:r>
              <a:rPr lang="fr-FR" dirty="0" err="1" smtClean="0"/>
              <a:t>syntax</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sp>
        <p:nvSpPr>
          <p:cNvPr id="4" name="Rectangle 3"/>
          <p:cNvSpPr/>
          <p:nvPr/>
        </p:nvSpPr>
        <p:spPr>
          <a:xfrm rot="1316398">
            <a:off x="4572000" y="3001516"/>
            <a:ext cx="4339650" cy="1200329"/>
          </a:xfrm>
          <a:prstGeom prst="rect">
            <a:avLst/>
          </a:prstGeom>
          <a:noFill/>
        </p:spPr>
        <p:txBody>
          <a:bodyPr wrap="none" lIns="91440" tIns="45720" rIns="91440" bIns="45720">
            <a:spAutoFit/>
          </a:bodyPr>
          <a:lstStyle/>
          <a:p>
            <a:pPr algn="ctr"/>
            <a:r>
              <a:rPr lang="fr-FR" sz="7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&lt;?</a:t>
            </a:r>
            <a:r>
              <a:rPr lang="fr-FR" sz="72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php</a:t>
            </a:r>
            <a:r>
              <a:rPr lang="fr-FR" sz="7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?&gt;</a:t>
            </a:r>
            <a:endParaRPr lang="fr-FR" sz="7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Switch</a:t>
            </a:r>
          </a:p>
        </p:txBody>
      </p:sp>
      <p:sp>
        <p:nvSpPr>
          <p:cNvPr id="18434" name="Espace réservé du contenu 2"/>
          <p:cNvSpPr>
            <a:spLocks noGrp="1"/>
          </p:cNvSpPr>
          <p:nvPr>
            <p:ph idx="1"/>
          </p:nvPr>
        </p:nvSpPr>
        <p:spPr>
          <a:xfrm>
            <a:off x="467544" y="1128713"/>
            <a:ext cx="8424936" cy="4230687"/>
          </a:xfrm>
        </p:spPr>
        <p:txBody>
          <a:bodyPr/>
          <a:lstStyle/>
          <a:p>
            <a:r>
              <a:rPr lang="en-US" sz="3200" dirty="0">
                <a:ea typeface="ＭＳ Ｐゴシック" pitchFamily="34" charset="-128"/>
              </a:rPr>
              <a:t>Similar to </a:t>
            </a:r>
            <a:r>
              <a:rPr lang="en-US" sz="3200" dirty="0" smtClean="0">
                <a:ea typeface="ＭＳ Ｐゴシック" pitchFamily="34" charset="-128"/>
              </a:rPr>
              <a:t/>
            </a:r>
            <a:br>
              <a:rPr lang="en-US" sz="3200" dirty="0" smtClean="0">
                <a:ea typeface="ＭＳ Ｐゴシック" pitchFamily="34" charset="-128"/>
              </a:rPr>
            </a:br>
            <a:r>
              <a:rPr lang="en-US" sz="3200" dirty="0" smtClean="0">
                <a:latin typeface="Courier New"/>
                <a:ea typeface="ＭＳ Ｐゴシック" pitchFamily="34" charset="-128"/>
                <a:cs typeface="Courier New"/>
              </a:rPr>
              <a:t>if </a:t>
            </a:r>
            <a:r>
              <a:rPr lang="en-US" sz="3200" dirty="0">
                <a:latin typeface="Courier New"/>
                <a:ea typeface="ＭＳ Ｐゴシック" pitchFamily="34" charset="-128"/>
                <a:cs typeface="Courier New"/>
              </a:rPr>
              <a:t>… </a:t>
            </a:r>
            <a:r>
              <a:rPr lang="en-US" sz="3200" dirty="0" err="1">
                <a:latin typeface="Courier New"/>
                <a:ea typeface="ＭＳ Ｐゴシック" pitchFamily="34" charset="-128"/>
                <a:cs typeface="Courier New"/>
              </a:rPr>
              <a:t>elseif</a:t>
            </a:r>
            <a:r>
              <a:rPr lang="en-US" sz="3200" dirty="0">
                <a:latin typeface="Courier New"/>
                <a:ea typeface="ＭＳ Ｐゴシック" pitchFamily="34" charset="-128"/>
                <a:cs typeface="Courier New"/>
              </a:rPr>
              <a:t> … </a:t>
            </a:r>
            <a:r>
              <a:rPr lang="en-US" sz="3200" dirty="0" smtClean="0">
                <a:latin typeface="Courier New"/>
                <a:ea typeface="ＭＳ Ｐゴシック" pitchFamily="34" charset="-128"/>
                <a:cs typeface="Courier New"/>
              </a:rPr>
              <a:t>else</a:t>
            </a:r>
            <a:endParaRPr lang="en-US" sz="3200" dirty="0">
              <a:ea typeface="ＭＳ Ｐゴシック" pitchFamily="34" charset="-128"/>
            </a:endParaRPr>
          </a:p>
          <a:p>
            <a:pPr>
              <a:spcBef>
                <a:spcPts val="3168"/>
              </a:spcBef>
            </a:pPr>
            <a:r>
              <a:rPr lang="en-US" sz="3200" dirty="0">
                <a:ea typeface="ＭＳ Ｐゴシック" pitchFamily="34" charset="-128"/>
              </a:rPr>
              <a:t>Succession of tests on </a:t>
            </a:r>
            <a:r>
              <a:rPr lang="en-US" sz="3200" dirty="0" smtClean="0">
                <a:ea typeface="ＭＳ Ｐゴシック" pitchFamily="34" charset="-128"/>
              </a:rPr>
              <a:t/>
            </a:r>
            <a:br>
              <a:rPr lang="en-US" sz="3200" dirty="0" smtClean="0">
                <a:ea typeface="ＭＳ Ｐゴシック" pitchFamily="34" charset="-128"/>
              </a:rPr>
            </a:br>
            <a:r>
              <a:rPr lang="en-US" sz="3200" dirty="0" smtClean="0">
                <a:ea typeface="ＭＳ Ｐゴシック" pitchFamily="34" charset="-128"/>
              </a:rPr>
              <a:t>the </a:t>
            </a:r>
            <a:r>
              <a:rPr lang="en-US" sz="3200" dirty="0">
                <a:ea typeface="ＭＳ Ｐゴシック" pitchFamily="34" charset="-128"/>
              </a:rPr>
              <a:t>value of the </a:t>
            </a:r>
            <a:r>
              <a:rPr lang="en-US" sz="3200" dirty="0" smtClean="0">
                <a:ea typeface="ＭＳ Ｐゴシック" pitchFamily="34" charset="-128"/>
              </a:rPr>
              <a:t>variable</a:t>
            </a:r>
            <a:endParaRPr lang="en-US" sz="3200" dirty="0">
              <a:ea typeface="ＭＳ Ｐゴシック" pitchFamily="34" charset="-128"/>
            </a:endParaRPr>
          </a:p>
          <a:p>
            <a:pPr>
              <a:spcBef>
                <a:spcPts val="3024"/>
              </a:spcBef>
            </a:pPr>
            <a:r>
              <a:rPr lang="en-US" sz="3200" dirty="0">
                <a:latin typeface="Courier New"/>
                <a:ea typeface="ＭＳ Ｐゴシック" pitchFamily="34" charset="-128"/>
                <a:cs typeface="Courier New"/>
              </a:rPr>
              <a:t>default</a:t>
            </a:r>
            <a:r>
              <a:rPr lang="en-US" sz="3200" dirty="0">
                <a:ea typeface="ＭＳ Ｐゴシック" pitchFamily="34" charset="-128"/>
              </a:rPr>
              <a:t> is executed if </a:t>
            </a:r>
            <a:r>
              <a:rPr lang="en-US" sz="3200" dirty="0" smtClean="0">
                <a:ea typeface="ＭＳ Ｐゴシック" pitchFamily="34" charset="-128"/>
              </a:rPr>
              <a:t/>
            </a:r>
            <a:br>
              <a:rPr lang="en-US" sz="3200" dirty="0" smtClean="0">
                <a:ea typeface="ＭＳ Ｐゴシック" pitchFamily="34" charset="-128"/>
              </a:rPr>
            </a:br>
            <a:r>
              <a:rPr lang="en-US" sz="3200" dirty="0" smtClean="0">
                <a:ea typeface="ＭＳ Ｐゴシック" pitchFamily="34" charset="-128"/>
              </a:rPr>
              <a:t>all </a:t>
            </a:r>
            <a:r>
              <a:rPr lang="en-US" sz="3200" dirty="0">
                <a:ea typeface="ＭＳ Ｐゴシック" pitchFamily="34" charset="-128"/>
              </a:rPr>
              <a:t>tests fail</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5580112" y="1129308"/>
            <a:ext cx="3312617" cy="41044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120"/>
              </a:spcAft>
              <a:buClr>
                <a:schemeClr val="hlink"/>
              </a:buClr>
              <a:buFont typeface="Wingdings" charset="0"/>
              <a:buNone/>
            </a:pPr>
            <a:r>
              <a:rPr lang="fr-CH" b="1" dirty="0">
                <a:solidFill>
                  <a:srgbClr val="0070C0"/>
                </a:solidFill>
                <a:latin typeface="Courier New" charset="0"/>
              </a:rPr>
              <a:t>switch</a:t>
            </a:r>
            <a:r>
              <a:rPr lang="fr-CH" b="1" dirty="0">
                <a:latin typeface="Courier New" charset="0"/>
              </a:rPr>
              <a:t> </a:t>
            </a:r>
            <a:r>
              <a:rPr lang="fr-CH" b="1" dirty="0">
                <a:solidFill>
                  <a:schemeClr val="tx1"/>
                </a:solidFill>
                <a:latin typeface="Courier New" charset="0"/>
              </a:rPr>
              <a:t>($str) {</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case</a:t>
            </a:r>
            <a:r>
              <a:rPr lang="fr-CH" b="1" dirty="0">
                <a:latin typeface="Courier New" charset="0"/>
              </a:rPr>
              <a:t> </a:t>
            </a:r>
            <a:r>
              <a:rPr lang="fr-FR" b="1" dirty="0">
                <a:solidFill>
                  <a:srgbClr val="00B050"/>
                </a:solidFill>
                <a:latin typeface="Courier New" charset="0"/>
              </a:rPr>
              <a:t>"Hello"</a:t>
            </a:r>
            <a:r>
              <a:rPr lang="fr-CH" b="1" dirty="0">
                <a:solidFill>
                  <a:schemeClr val="tx1"/>
                </a:solidFill>
                <a:latin typeface="Courier New" charset="0"/>
              </a:rPr>
              <a:t>:</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479B8F"/>
                </a:solidFill>
                <a:latin typeface="Courier New" charset="0"/>
              </a:rPr>
              <a:t>// Code</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break</a:t>
            </a:r>
            <a:r>
              <a:rPr lang="fr-CH" b="1" dirty="0">
                <a:solidFill>
                  <a:schemeClr val="tx1"/>
                </a:solidFill>
                <a:latin typeface="Courier New" charset="0"/>
              </a:rPr>
              <a:t>;</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case</a:t>
            </a:r>
            <a:r>
              <a:rPr lang="fr-CH" b="1" dirty="0">
                <a:latin typeface="Courier New" charset="0"/>
              </a:rPr>
              <a:t> </a:t>
            </a:r>
            <a:r>
              <a:rPr lang="fr-FR" b="1" dirty="0">
                <a:solidFill>
                  <a:srgbClr val="00B050"/>
                </a:solidFill>
                <a:latin typeface="Courier New" charset="0"/>
              </a:rPr>
              <a:t>"</a:t>
            </a:r>
            <a:r>
              <a:rPr lang="fr-CH" sz="2000" b="1" dirty="0">
                <a:solidFill>
                  <a:srgbClr val="00B050"/>
                </a:solidFill>
                <a:latin typeface="Courier New" charset="0"/>
              </a:rPr>
              <a:t>Bye</a:t>
            </a:r>
            <a:r>
              <a:rPr lang="fr-FR" b="1" dirty="0">
                <a:solidFill>
                  <a:srgbClr val="00B050"/>
                </a:solidFill>
                <a:latin typeface="Courier New" charset="0"/>
              </a:rPr>
              <a:t>"</a:t>
            </a:r>
            <a:r>
              <a:rPr lang="fr-CH" b="1" dirty="0">
                <a:solidFill>
                  <a:schemeClr val="tx1"/>
                </a:solidFill>
                <a:latin typeface="Courier New" charset="0"/>
              </a:rPr>
              <a:t>:</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479B8F"/>
                </a:solidFill>
                <a:latin typeface="Courier New" charset="0"/>
              </a:rPr>
              <a:t>// Code</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break</a:t>
            </a:r>
            <a:r>
              <a:rPr lang="fr-CH" b="1" dirty="0">
                <a:solidFill>
                  <a:schemeClr val="tx1"/>
                </a:solidFill>
                <a:latin typeface="Courier New" charset="0"/>
              </a:rPr>
              <a:t>;</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default</a:t>
            </a:r>
            <a:r>
              <a:rPr lang="fr-CH" b="1" dirty="0">
                <a:solidFill>
                  <a:schemeClr val="tx1"/>
                </a:solidFill>
                <a:latin typeface="Courier New" charset="0"/>
              </a:rPr>
              <a:t>:</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479B8F"/>
                </a:solidFill>
                <a:latin typeface="Courier New" charset="0"/>
              </a:rPr>
              <a:t>// Code</a:t>
            </a:r>
          </a:p>
          <a:p>
            <a:pPr eaLnBrk="1" hangingPunct="1">
              <a:spcBef>
                <a:spcPts val="0"/>
              </a:spcBef>
              <a:spcAft>
                <a:spcPts val="12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break</a:t>
            </a:r>
            <a:r>
              <a:rPr lang="fr-CH" b="1" dirty="0">
                <a:solidFill>
                  <a:schemeClr val="tx1"/>
                </a:solidFill>
                <a:latin typeface="Courier New" charset="0"/>
              </a:rPr>
              <a:t>;</a:t>
            </a:r>
          </a:p>
          <a:p>
            <a:pPr eaLnBrk="1" hangingPunct="1">
              <a:spcBef>
                <a:spcPts val="0"/>
              </a:spcBef>
              <a:spcAft>
                <a:spcPts val="120"/>
              </a:spcAft>
              <a:buClr>
                <a:schemeClr val="hlink"/>
              </a:buClr>
              <a:buFont typeface="Wingdings" charset="0"/>
              <a:buNone/>
            </a:pPr>
            <a:r>
              <a:rPr lang="fr-CH" b="1" dirty="0">
                <a:solidFill>
                  <a:schemeClr val="tx1"/>
                </a:solidFill>
                <a:latin typeface="Courier New" charset="0"/>
              </a:rPr>
              <a:t>}</a:t>
            </a:r>
          </a:p>
        </p:txBody>
      </p:sp>
    </p:spTree>
    <p:extLst>
      <p:ext uri="{BB962C8B-B14F-4D97-AF65-F5344CB8AC3E}">
        <p14:creationId xmlns:p14="http://schemas.microsoft.com/office/powerpoint/2010/main" val="3118778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While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Code is executed while the condition is true</a:t>
            </a:r>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a:off x="179388" y="2497460"/>
            <a:ext cx="8785225" cy="2160240"/>
            <a:chOff x="179388" y="2641476"/>
            <a:chExt cx="8785225" cy="1080120"/>
          </a:xfrm>
        </p:grpSpPr>
        <p:sp>
          <p:nvSpPr>
            <p:cNvPr id="11" name="Rectangle à coins arrondis 4"/>
            <p:cNvSpPr/>
            <p:nvPr/>
          </p:nvSpPr>
          <p:spPr>
            <a:xfrm>
              <a:off x="179388" y="2641476"/>
              <a:ext cx="8785225" cy="108012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CH" b="1" dirty="0">
                  <a:solidFill>
                    <a:srgbClr val="0070C0"/>
                  </a:solidFill>
                  <a:latin typeface="Courier New" charset="0"/>
                </a:rPr>
                <a:t>while</a:t>
              </a:r>
              <a:r>
                <a:rPr lang="fr-CH" b="1" dirty="0">
                  <a:latin typeface="Courier New" charset="0"/>
                </a:rPr>
                <a:t> </a:t>
              </a:r>
              <a:r>
                <a:rPr lang="fr-CH" b="1" dirty="0">
                  <a:solidFill>
                    <a:schemeClr val="tx1"/>
                  </a:solidFill>
                  <a:latin typeface="Courier New" charset="0"/>
                </a:rPr>
                <a:t>($int &lt; </a:t>
              </a:r>
              <a:r>
                <a:rPr lang="fr-CH" b="1" dirty="0">
                  <a:solidFill>
                    <a:srgbClr val="EA8B00"/>
                  </a:solidFill>
                  <a:latin typeface="Courier New" charset="0"/>
                </a:rPr>
                <a:t>10</a:t>
              </a:r>
              <a:r>
                <a:rPr lang="fr-CH" b="1" dirty="0">
                  <a:solidFill>
                    <a:schemeClr val="tx1"/>
                  </a:solidFill>
                  <a:latin typeface="Courier New" charset="0"/>
                </a:rPr>
                <a:t>) {</a:t>
              </a:r>
            </a:p>
            <a:p>
              <a:pPr eaLnBrk="1" hangingPunct="1">
                <a:spcBef>
                  <a:spcPct val="20000"/>
                </a:spcBef>
                <a:spcAft>
                  <a:spcPct val="3000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echo</a:t>
              </a:r>
              <a:r>
                <a:rPr lang="fr-CH" b="1" dirty="0">
                  <a:latin typeface="Courier New" charset="0"/>
                </a:rPr>
                <a:t> </a:t>
              </a:r>
              <a:r>
                <a:rPr lang="fr-CH" b="1" dirty="0">
                  <a:solidFill>
                    <a:schemeClr val="tx1"/>
                  </a:solidFill>
                  <a:latin typeface="Courier New" charset="0"/>
                </a:rPr>
                <a:t>$int</a:t>
              </a:r>
              <a:r>
                <a:rPr lang="fr-FR" b="1" dirty="0">
                  <a:solidFill>
                    <a:schemeClr val="tx1"/>
                  </a:solidFill>
                  <a:latin typeface="Courier New" charset="0"/>
                </a:rPr>
                <a:t>;</a:t>
              </a:r>
            </a:p>
            <a:p>
              <a:pPr eaLnBrk="1" hangingPunct="1">
                <a:spcBef>
                  <a:spcPct val="2000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chemeClr val="tx1"/>
                  </a:solidFill>
                  <a:latin typeface="Courier New" charset="0"/>
                </a:rPr>
                <a:t>$</a:t>
              </a:r>
              <a:r>
                <a:rPr lang="fr-FR" b="1" dirty="0" err="1">
                  <a:solidFill>
                    <a:schemeClr val="tx1"/>
                  </a:solidFill>
                  <a:latin typeface="Courier New" charset="0"/>
                </a:rPr>
                <a:t>int</a:t>
              </a:r>
              <a:r>
                <a:rPr lang="fr-FR" b="1" dirty="0">
                  <a:solidFill>
                    <a:schemeClr val="tx1"/>
                  </a:solidFill>
                  <a:latin typeface="Courier New" charset="0"/>
                </a:rPr>
                <a:t>++;</a:t>
              </a:r>
              <a:endParaRPr lang="fr-CH" b="1" dirty="0">
                <a:solidFill>
                  <a:schemeClr val="tx1"/>
                </a:solidFill>
                <a:latin typeface="Courier New" charset="0"/>
              </a:endParaRPr>
            </a:p>
            <a:p>
              <a:pPr eaLnBrk="1" hangingPunct="1">
                <a:spcBef>
                  <a:spcPct val="20000"/>
                </a:spcBef>
                <a:spcAft>
                  <a:spcPct val="30000"/>
                </a:spcAft>
                <a:buClr>
                  <a:schemeClr val="hlink"/>
                </a:buClr>
                <a:buFont typeface="Wingdings" charset="0"/>
                <a:buNone/>
              </a:pPr>
              <a:r>
                <a:rPr lang="fr-CH" b="1" dirty="0">
                  <a:solidFill>
                    <a:schemeClr val="tx1"/>
                  </a:solidFill>
                  <a:latin typeface="Courier New" charset="0"/>
                </a:rPr>
                <a:t>}</a:t>
              </a:r>
            </a:p>
          </p:txBody>
        </p:sp>
        <p:sp>
          <p:nvSpPr>
            <p:cNvPr id="12" name="TextBox 11"/>
            <p:cNvSpPr txBox="1"/>
            <p:nvPr/>
          </p:nvSpPr>
          <p:spPr>
            <a:xfrm>
              <a:off x="4716016" y="2713484"/>
              <a:ext cx="2678062" cy="807914"/>
            </a:xfrm>
            <a:prstGeom prst="rect">
              <a:avLst/>
            </a:prstGeom>
            <a:noFill/>
          </p:spPr>
          <p:txBody>
            <a:bodyPr wrap="none" rtlCol="0">
              <a:spAutoFit/>
            </a:bodyPr>
            <a:lstStyle/>
            <a:p>
              <a:pPr eaLnBrk="1" hangingPunct="1">
                <a:spcBef>
                  <a:spcPct val="20000"/>
                </a:spcBef>
                <a:spcAft>
                  <a:spcPct val="30000"/>
                </a:spcAft>
                <a:buClr>
                  <a:schemeClr val="hlink"/>
                </a:buClr>
                <a:buFont typeface="Wingdings" charset="0"/>
                <a:buNone/>
              </a:pPr>
              <a:r>
                <a:rPr lang="fr-CH" b="1" dirty="0">
                  <a:solidFill>
                    <a:srgbClr val="0070C0"/>
                  </a:solidFill>
                  <a:latin typeface="Courier New" charset="0"/>
                </a:rPr>
                <a:t>while</a:t>
              </a:r>
              <a:r>
                <a:rPr lang="fr-CH" b="1" dirty="0">
                  <a:latin typeface="Courier New" charset="0"/>
                </a:rPr>
                <a:t> ($int &lt; </a:t>
              </a:r>
              <a:r>
                <a:rPr lang="fr-CH" b="1" dirty="0">
                  <a:solidFill>
                    <a:srgbClr val="EA8B00"/>
                  </a:solidFill>
                  <a:latin typeface="Courier New" charset="0"/>
                </a:rPr>
                <a:t>10</a:t>
              </a:r>
              <a:r>
                <a:rPr lang="fr-CH" b="1" dirty="0">
                  <a:latin typeface="Courier New" charset="0"/>
                </a:rPr>
                <a:t>):</a:t>
              </a:r>
            </a:p>
            <a:p>
              <a:pPr eaLnBrk="1" hangingPunct="1">
                <a:spcBef>
                  <a:spcPct val="20000"/>
                </a:spcBef>
                <a:spcAft>
                  <a:spcPct val="30000"/>
                </a:spcAft>
                <a:buClr>
                  <a:schemeClr val="hlink"/>
                </a:buClr>
                <a:buFont typeface="Wingdings" charset="0"/>
                <a:buNone/>
              </a:pPr>
              <a:r>
                <a:rPr lang="fr-CH" b="1" dirty="0">
                  <a:latin typeface="Courier New" charset="0"/>
                </a:rPr>
                <a:t>  </a:t>
              </a:r>
              <a:r>
                <a:rPr lang="fr-CH" b="1" dirty="0">
                  <a:solidFill>
                    <a:srgbClr val="0070C0"/>
                  </a:solidFill>
                  <a:latin typeface="Courier New" charset="0"/>
                </a:rPr>
                <a:t>echo</a:t>
              </a:r>
              <a:r>
                <a:rPr lang="fr-CH" b="1" dirty="0">
                  <a:latin typeface="Courier New" charset="0"/>
                </a:rPr>
                <a:t> $int</a:t>
              </a:r>
              <a:r>
                <a:rPr lang="fr-FR" b="1" dirty="0">
                  <a:latin typeface="Courier New" charset="0"/>
                </a:rPr>
                <a:t>;</a:t>
              </a:r>
            </a:p>
            <a:p>
              <a:pPr eaLnBrk="1" hangingPunct="1">
                <a:spcBef>
                  <a:spcPct val="20000"/>
                </a:spcBef>
                <a:spcAft>
                  <a:spcPct val="30000"/>
                </a:spcAft>
                <a:buClr>
                  <a:schemeClr val="hlink"/>
                </a:buClr>
                <a:buFont typeface="Wingdings" charset="0"/>
                <a:buNone/>
              </a:pPr>
              <a:r>
                <a:rPr lang="fr-FR" b="1" dirty="0">
                  <a:latin typeface="Courier New" charset="0"/>
                </a:rPr>
                <a:t>  $</a:t>
              </a:r>
              <a:r>
                <a:rPr lang="fr-FR" b="1" dirty="0" err="1">
                  <a:latin typeface="Courier New" charset="0"/>
                </a:rPr>
                <a:t>int</a:t>
              </a:r>
              <a:r>
                <a:rPr lang="fr-FR" b="1" dirty="0">
                  <a:latin typeface="Courier New" charset="0"/>
                </a:rPr>
                <a:t>++;</a:t>
              </a:r>
              <a:endParaRPr lang="fr-CH" b="1" dirty="0">
                <a:latin typeface="Courier New" charset="0"/>
              </a:endParaRPr>
            </a:p>
            <a:p>
              <a:pPr eaLnBrk="1" hangingPunct="1">
                <a:spcBef>
                  <a:spcPct val="20000"/>
                </a:spcBef>
                <a:spcAft>
                  <a:spcPct val="30000"/>
                </a:spcAft>
                <a:buClr>
                  <a:schemeClr val="hlink"/>
                </a:buClr>
                <a:buFont typeface="Wingdings" charset="0"/>
                <a:buNone/>
              </a:pPr>
              <a:r>
                <a:rPr lang="fr-CH" b="1" dirty="0">
                  <a:solidFill>
                    <a:srgbClr val="0070C0"/>
                  </a:solidFill>
                  <a:latin typeface="Courier New" charset="0"/>
                </a:rPr>
                <a:t>endwhile</a:t>
              </a:r>
              <a:r>
                <a:rPr lang="fr-CH" b="1" dirty="0">
                  <a:solidFill>
                    <a:srgbClr val="4D4D4D"/>
                  </a:solidFill>
                  <a:latin typeface="Courier New" charset="0"/>
                </a:rPr>
                <a:t>;</a:t>
              </a:r>
              <a:endParaRPr lang="fr-CH" b="1" dirty="0">
                <a:latin typeface="Courier New" charset="0"/>
              </a:endParaRPr>
            </a:p>
          </p:txBody>
        </p:sp>
        <p:cxnSp>
          <p:nvCxnSpPr>
            <p:cNvPr id="13" name="Straight Connector 12"/>
            <p:cNvCxnSpPr>
              <a:stCxn id="11" idx="0"/>
              <a:endCxn id="11" idx="2"/>
            </p:cNvCxnSpPr>
            <p:nvPr/>
          </p:nvCxnSpPr>
          <p:spPr>
            <a:xfrm>
              <a:off x="4572001" y="2641476"/>
              <a:ext cx="0" cy="1080120"/>
            </a:xfrm>
            <a:prstGeom prst="line">
              <a:avLst/>
            </a:prstGeom>
          </p:spPr>
          <p:style>
            <a:lnRef idx="2">
              <a:schemeClr val="dk1"/>
            </a:lnRef>
            <a:fillRef idx="0">
              <a:schemeClr val="dk1"/>
            </a:fillRef>
            <a:effectRef idx="1">
              <a:schemeClr val="dk1"/>
            </a:effectRef>
            <a:fontRef idx="minor">
              <a:schemeClr val="tx1"/>
            </a:fontRef>
          </p:style>
        </p:cxnSp>
      </p:grpSp>
      <p:sp>
        <p:nvSpPr>
          <p:cNvPr id="14" name="TextBox 13"/>
          <p:cNvSpPr txBox="1"/>
          <p:nvPr/>
        </p:nvSpPr>
        <p:spPr>
          <a:xfrm>
            <a:off x="999577" y="1849388"/>
            <a:ext cx="2564311" cy="523220"/>
          </a:xfrm>
          <a:prstGeom prst="rect">
            <a:avLst/>
          </a:prstGeom>
          <a:noFill/>
        </p:spPr>
        <p:txBody>
          <a:bodyPr wrap="none" rtlCol="0">
            <a:spAutoFit/>
          </a:bodyPr>
          <a:lstStyle/>
          <a:p>
            <a:r>
              <a:rPr lang="en-US" sz="2800" i="1" dirty="0" smtClean="0">
                <a:solidFill>
                  <a:srgbClr val="7F7F7F"/>
                </a:solidFill>
                <a:latin typeface="+mn-lt"/>
              </a:rPr>
              <a:t>Classic notation</a:t>
            </a:r>
            <a:endParaRPr lang="en-US" sz="2800" i="1" dirty="0">
              <a:solidFill>
                <a:srgbClr val="7F7F7F"/>
              </a:solidFill>
              <a:latin typeface="+mn-lt"/>
            </a:endParaRPr>
          </a:p>
        </p:txBody>
      </p:sp>
      <p:sp>
        <p:nvSpPr>
          <p:cNvPr id="15" name="TextBox 14"/>
          <p:cNvSpPr txBox="1"/>
          <p:nvPr/>
        </p:nvSpPr>
        <p:spPr>
          <a:xfrm>
            <a:off x="5076056" y="1849388"/>
            <a:ext cx="3204260" cy="523220"/>
          </a:xfrm>
          <a:prstGeom prst="rect">
            <a:avLst/>
          </a:prstGeom>
          <a:noFill/>
        </p:spPr>
        <p:txBody>
          <a:bodyPr wrap="none" rtlCol="0">
            <a:spAutoFit/>
          </a:bodyPr>
          <a:lstStyle/>
          <a:p>
            <a:r>
              <a:rPr lang="en-US" sz="2800" i="1" dirty="0" smtClean="0">
                <a:solidFill>
                  <a:srgbClr val="7F7F7F"/>
                </a:solidFill>
                <a:latin typeface="+mn-lt"/>
              </a:rPr>
              <a:t>Alternative notation</a:t>
            </a:r>
            <a:endParaRPr lang="en-US" sz="2800" i="1" dirty="0">
              <a:solidFill>
                <a:srgbClr val="7F7F7F"/>
              </a:solidFill>
              <a:latin typeface="+mn-lt"/>
            </a:endParaRPr>
          </a:p>
        </p:txBody>
      </p:sp>
    </p:spTree>
    <p:extLst>
      <p:ext uri="{BB962C8B-B14F-4D97-AF65-F5344CB8AC3E}">
        <p14:creationId xmlns:p14="http://schemas.microsoft.com/office/powerpoint/2010/main" val="2768591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Do… </a:t>
            </a:r>
            <a:r>
              <a:rPr lang="fr-FR" dirty="0" err="1" smtClean="0">
                <a:ea typeface="ＭＳ Ｐゴシック" pitchFamily="34" charset="-128"/>
              </a:rPr>
              <a:t>While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sz="3200" dirty="0" smtClean="0">
                <a:ea typeface="ＭＳ Ｐゴシック" pitchFamily="34" charset="-128"/>
              </a:rPr>
              <a:t>Same as </a:t>
            </a:r>
            <a:r>
              <a:rPr lang="en-US" sz="3200" dirty="0" smtClean="0">
                <a:latin typeface="Courier New"/>
                <a:ea typeface="ＭＳ Ｐゴシック" pitchFamily="34" charset="-128"/>
                <a:cs typeface="Courier New"/>
              </a:rPr>
              <a:t>while</a:t>
            </a:r>
            <a:r>
              <a:rPr lang="en-US" sz="3200" dirty="0" smtClean="0">
                <a:ea typeface="ＭＳ Ｐゴシック" pitchFamily="34" charset="-128"/>
              </a:rPr>
              <a:t> but:</a:t>
            </a:r>
          </a:p>
          <a:p>
            <a:pPr lvl="1"/>
            <a:r>
              <a:rPr lang="en-US" sz="2800" dirty="0" smtClean="0">
                <a:ea typeface="ＭＳ Ｐゴシック" pitchFamily="34" charset="-128"/>
              </a:rPr>
              <a:t>Condition is verified at the loop bottom</a:t>
            </a:r>
          </a:p>
          <a:p>
            <a:pPr lvl="1"/>
            <a:r>
              <a:rPr lang="en-US" sz="2800" dirty="0" smtClean="0">
                <a:ea typeface="ＭＳ Ｐゴシック" pitchFamily="34" charset="-128"/>
              </a:rPr>
              <a:t>Loop is executed at least one time</a:t>
            </a:r>
            <a:endParaRPr lang="en-US" sz="28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388" y="2929508"/>
            <a:ext cx="8785225" cy="180020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CH" b="1" dirty="0">
                <a:solidFill>
                  <a:schemeClr val="tx1"/>
                </a:solidFill>
                <a:latin typeface="Courier New" charset="0"/>
              </a:rPr>
              <a:t>$int = </a:t>
            </a:r>
            <a:r>
              <a:rPr lang="fr-CH" b="1" dirty="0">
                <a:solidFill>
                  <a:srgbClr val="EA8B00"/>
                </a:solidFill>
                <a:latin typeface="Courier New" charset="0"/>
              </a:rPr>
              <a:t>1</a:t>
            </a:r>
            <a:r>
              <a:rPr lang="fr-CH" b="1" dirty="0">
                <a:solidFill>
                  <a:schemeClr val="tx1"/>
                </a:solidFill>
                <a:latin typeface="Courier New" charset="0"/>
              </a:rPr>
              <a:t>;</a:t>
            </a:r>
          </a:p>
          <a:p>
            <a:pPr eaLnBrk="1" hangingPunct="1">
              <a:spcBef>
                <a:spcPct val="20000"/>
              </a:spcBef>
              <a:spcAft>
                <a:spcPct val="30000"/>
              </a:spcAft>
              <a:buClr>
                <a:schemeClr val="hlink"/>
              </a:buClr>
              <a:buFont typeface="Wingdings" charset="0"/>
              <a:buNone/>
            </a:pPr>
            <a:r>
              <a:rPr lang="fr-CH" b="1" dirty="0">
                <a:solidFill>
                  <a:srgbClr val="0070C0"/>
                </a:solidFill>
                <a:latin typeface="Courier New" charset="0"/>
              </a:rPr>
              <a:t>do</a:t>
            </a:r>
            <a:r>
              <a:rPr lang="fr-CH" b="1" dirty="0">
                <a:solidFill>
                  <a:srgbClr val="4D4D4D"/>
                </a:solidFill>
                <a:latin typeface="Courier New" charset="0"/>
              </a:rPr>
              <a:t> </a:t>
            </a:r>
            <a:r>
              <a:rPr lang="fr-CH" b="1" dirty="0">
                <a:solidFill>
                  <a:schemeClr val="tx1"/>
                </a:solidFill>
                <a:latin typeface="Courier New" charset="0"/>
              </a:rPr>
              <a:t>{</a:t>
            </a:r>
          </a:p>
          <a:p>
            <a:pPr eaLnBrk="1" hangingPunct="1">
              <a:spcBef>
                <a:spcPct val="2000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echo</a:t>
            </a:r>
            <a:r>
              <a:rPr lang="fr-CH" b="1" dirty="0">
                <a:solidFill>
                  <a:srgbClr val="4D4D4D"/>
                </a:solidFill>
                <a:latin typeface="Courier New" charset="0"/>
              </a:rPr>
              <a:t> </a:t>
            </a:r>
            <a:r>
              <a:rPr lang="fr-CH" b="1" dirty="0">
                <a:solidFill>
                  <a:schemeClr val="tx1"/>
                </a:solidFill>
                <a:latin typeface="Courier New" charset="0"/>
              </a:rPr>
              <a:t>$int;</a:t>
            </a:r>
          </a:p>
          <a:p>
            <a:pPr eaLnBrk="1" hangingPunct="1">
              <a:spcBef>
                <a:spcPct val="20000"/>
              </a:spcBef>
              <a:spcAft>
                <a:spcPct val="30000"/>
              </a:spcAft>
              <a:buClr>
                <a:schemeClr val="hlink"/>
              </a:buClr>
              <a:buFont typeface="Wingdings" charset="0"/>
              <a:buNone/>
            </a:pPr>
            <a:r>
              <a:rPr lang="fr-CH" b="1" dirty="0">
                <a:solidFill>
                  <a:schemeClr val="tx1"/>
                </a:solidFill>
                <a:latin typeface="Courier New" charset="0"/>
              </a:rPr>
              <a:t>}</a:t>
            </a:r>
            <a:r>
              <a:rPr lang="fr-CH" b="1" dirty="0">
                <a:solidFill>
                  <a:srgbClr val="4D4D4D"/>
                </a:solidFill>
                <a:latin typeface="Courier New" charset="0"/>
              </a:rPr>
              <a:t> </a:t>
            </a:r>
            <a:r>
              <a:rPr lang="fr-CH" b="1" dirty="0">
                <a:solidFill>
                  <a:srgbClr val="0070C0"/>
                </a:solidFill>
                <a:latin typeface="Courier New" charset="0"/>
              </a:rPr>
              <a:t>while</a:t>
            </a:r>
            <a:r>
              <a:rPr lang="fr-CH" b="1" dirty="0">
                <a:solidFill>
                  <a:srgbClr val="4D4D4D"/>
                </a:solidFill>
                <a:latin typeface="Courier New" charset="0"/>
              </a:rPr>
              <a:t> </a:t>
            </a:r>
            <a:r>
              <a:rPr lang="fr-CH" b="1" dirty="0">
                <a:solidFill>
                  <a:schemeClr val="tx1"/>
                </a:solidFill>
                <a:latin typeface="Courier New" charset="0"/>
              </a:rPr>
              <a:t>($int &lt; </a:t>
            </a:r>
            <a:r>
              <a:rPr lang="fr-CH" b="1" dirty="0">
                <a:solidFill>
                  <a:srgbClr val="EA8B00"/>
                </a:solidFill>
                <a:latin typeface="Courier New" charset="0"/>
              </a:rPr>
              <a:t>0</a:t>
            </a:r>
            <a:r>
              <a:rPr lang="fr-CH" b="1" dirty="0">
                <a:solidFill>
                  <a:schemeClr val="tx1"/>
                </a:solidFill>
                <a:latin typeface="Courier New" charset="0"/>
              </a:rPr>
              <a:t>);</a:t>
            </a:r>
          </a:p>
        </p:txBody>
      </p:sp>
    </p:spTree>
    <p:extLst>
      <p:ext uri="{BB962C8B-B14F-4D97-AF65-F5344CB8AC3E}">
        <p14:creationId xmlns:p14="http://schemas.microsoft.com/office/powerpoint/2010/main" val="4071952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For</a:t>
            </a:r>
          </a:p>
        </p:txBody>
      </p:sp>
      <p:sp>
        <p:nvSpPr>
          <p:cNvPr id="18434" name="Espace réservé du contenu 2"/>
          <p:cNvSpPr>
            <a:spLocks noGrp="1"/>
          </p:cNvSpPr>
          <p:nvPr>
            <p:ph idx="1"/>
          </p:nvPr>
        </p:nvSpPr>
        <p:spPr>
          <a:xfrm>
            <a:off x="467544" y="1128713"/>
            <a:ext cx="8424936" cy="4230687"/>
          </a:xfrm>
        </p:spPr>
        <p:txBody>
          <a:bodyPr/>
          <a:lstStyle/>
          <a:p>
            <a:pPr>
              <a:spcAft>
                <a:spcPts val="2400"/>
              </a:spcAft>
            </a:pPr>
            <a:r>
              <a:rPr lang="en-US" sz="3200" dirty="0" smtClean="0">
                <a:ea typeface="ＭＳ Ｐゴシック" pitchFamily="34" charset="-128"/>
              </a:rPr>
              <a:t>Another way to loop</a:t>
            </a:r>
          </a:p>
          <a:p>
            <a:r>
              <a:rPr lang="en-US" sz="3200" dirty="0" smtClean="0">
                <a:ea typeface="ＭＳ Ｐゴシック" pitchFamily="34" charset="-128"/>
              </a:rPr>
              <a:t>Takes three expressions:</a:t>
            </a:r>
          </a:p>
          <a:p>
            <a:pPr lvl="1"/>
            <a:r>
              <a:rPr lang="en-US" sz="2800" dirty="0" smtClean="0">
                <a:ea typeface="ＭＳ Ｐゴシック" pitchFamily="34" charset="-128"/>
              </a:rPr>
              <a:t>Variable to </a:t>
            </a:r>
            <a:r>
              <a:rPr lang="en-US" sz="2800" dirty="0" err="1" smtClean="0">
                <a:ea typeface="ＭＳ Ｐゴシック" pitchFamily="34" charset="-128"/>
              </a:rPr>
              <a:t>instanciate</a:t>
            </a:r>
            <a:endParaRPr lang="en-US" sz="2800" dirty="0" smtClean="0">
              <a:ea typeface="ＭＳ Ｐゴシック" pitchFamily="34" charset="-128"/>
            </a:endParaRPr>
          </a:p>
          <a:p>
            <a:pPr lvl="1"/>
            <a:r>
              <a:rPr lang="en-US" sz="2800" dirty="0" smtClean="0">
                <a:ea typeface="ＭＳ Ｐゴシック" pitchFamily="34" charset="-128"/>
              </a:rPr>
              <a:t>Test condition</a:t>
            </a:r>
          </a:p>
          <a:p>
            <a:pPr lvl="1"/>
            <a:r>
              <a:rPr lang="en-US" sz="2800" dirty="0" smtClean="0">
                <a:ea typeface="ＭＳ Ｐゴシック" pitchFamily="34" charset="-128"/>
              </a:rPr>
              <a:t>Statement to </a:t>
            </a:r>
            <a:br>
              <a:rPr lang="en-US" sz="2800" dirty="0" smtClean="0">
                <a:ea typeface="ＭＳ Ｐゴシック" pitchFamily="34" charset="-128"/>
              </a:rPr>
            </a:br>
            <a:r>
              <a:rPr lang="en-US" sz="2800" dirty="0" smtClean="0">
                <a:ea typeface="ＭＳ Ｐゴシック" pitchFamily="34" charset="-128"/>
              </a:rPr>
              <a:t>execute</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4211836" y="3361556"/>
            <a:ext cx="4752652" cy="180020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CH" b="1" dirty="0">
                <a:solidFill>
                  <a:srgbClr val="0070C0"/>
                </a:solidFill>
                <a:latin typeface="Courier New" charset="0"/>
              </a:rPr>
              <a:t>for</a:t>
            </a:r>
            <a:r>
              <a:rPr lang="fr-CH" b="1" dirty="0">
                <a:solidFill>
                  <a:srgbClr val="4D4D4D"/>
                </a:solidFill>
                <a:latin typeface="Courier New" charset="0"/>
              </a:rPr>
              <a:t> </a:t>
            </a:r>
            <a:r>
              <a:rPr lang="fr-CH" b="1" dirty="0">
                <a:solidFill>
                  <a:schemeClr val="tx1"/>
                </a:solidFill>
                <a:latin typeface="Courier New" charset="0"/>
              </a:rPr>
              <a:t>($i = </a:t>
            </a:r>
            <a:r>
              <a:rPr lang="fr-CH" b="1" dirty="0">
                <a:solidFill>
                  <a:srgbClr val="EA8B00"/>
                </a:solidFill>
                <a:latin typeface="Courier New" charset="0"/>
              </a:rPr>
              <a:t>0</a:t>
            </a:r>
            <a:r>
              <a:rPr lang="fr-CH" b="1" dirty="0">
                <a:solidFill>
                  <a:srgbClr val="4D4D4D"/>
                </a:solidFill>
                <a:latin typeface="Courier New" charset="0"/>
              </a:rPr>
              <a:t> </a:t>
            </a:r>
            <a:r>
              <a:rPr lang="fr-CH" b="1" dirty="0">
                <a:solidFill>
                  <a:schemeClr val="tx1"/>
                </a:solidFill>
                <a:latin typeface="Courier New" charset="0"/>
              </a:rPr>
              <a:t>; $i &lt; </a:t>
            </a:r>
            <a:r>
              <a:rPr lang="fr-CH" b="1" dirty="0">
                <a:solidFill>
                  <a:srgbClr val="EA8B00"/>
                </a:solidFill>
                <a:latin typeface="Courier New" charset="0"/>
              </a:rPr>
              <a:t>10</a:t>
            </a:r>
            <a:r>
              <a:rPr lang="fr-CH" b="1" dirty="0">
                <a:solidFill>
                  <a:srgbClr val="4D4D4D"/>
                </a:solidFill>
                <a:latin typeface="Courier New" charset="0"/>
              </a:rPr>
              <a:t> </a:t>
            </a:r>
            <a:r>
              <a:rPr lang="fr-CH" b="1" dirty="0">
                <a:solidFill>
                  <a:schemeClr val="tx1"/>
                </a:solidFill>
                <a:latin typeface="Courier New" charset="0"/>
              </a:rPr>
              <a:t>; $i++) {</a:t>
            </a:r>
          </a:p>
          <a:p>
            <a:pPr eaLnBrk="1" hangingPunct="1">
              <a:spcBef>
                <a:spcPct val="2000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echo</a:t>
            </a:r>
            <a:r>
              <a:rPr lang="fr-CH" b="1" dirty="0">
                <a:solidFill>
                  <a:srgbClr val="4D4D4D"/>
                </a:solidFill>
                <a:latin typeface="Courier New" charset="0"/>
              </a:rPr>
              <a:t> </a:t>
            </a:r>
            <a:r>
              <a:rPr lang="fr-CH" b="1" dirty="0">
                <a:solidFill>
                  <a:schemeClr val="tx1"/>
                </a:solidFill>
                <a:latin typeface="Courier New" charset="0"/>
              </a:rPr>
              <a:t>$i;</a:t>
            </a:r>
          </a:p>
          <a:p>
            <a:pPr eaLnBrk="1" hangingPunct="1">
              <a:spcBef>
                <a:spcPct val="20000"/>
              </a:spcBef>
              <a:spcAft>
                <a:spcPct val="30000"/>
              </a:spcAft>
              <a:buClr>
                <a:schemeClr val="hlink"/>
              </a:buClr>
              <a:buFont typeface="Wingdings" charset="0"/>
              <a:buNone/>
            </a:pPr>
            <a:r>
              <a:rPr lang="fr-CH" b="1" dirty="0">
                <a:solidFill>
                  <a:schemeClr val="tx1"/>
                </a:solidFill>
                <a:latin typeface="Courier New" charset="0"/>
              </a:rPr>
              <a:t>}</a:t>
            </a:r>
          </a:p>
        </p:txBody>
      </p:sp>
    </p:spTree>
    <p:extLst>
      <p:ext uri="{BB962C8B-B14F-4D97-AF65-F5344CB8AC3E}">
        <p14:creationId xmlns:p14="http://schemas.microsoft.com/office/powerpoint/2010/main" val="3375559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Foreach</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r>
              <a:rPr lang="en-US" sz="3200" dirty="0" smtClean="0">
                <a:ea typeface="ＭＳ Ｐゴシック" pitchFamily="34" charset="-128"/>
              </a:rPr>
              <a:t>Reads each element of an array</a:t>
            </a:r>
          </a:p>
          <a:p>
            <a:pPr>
              <a:spcBef>
                <a:spcPts val="0"/>
              </a:spcBef>
              <a:spcAft>
                <a:spcPts val="0"/>
              </a:spcAft>
            </a:pPr>
            <a:endParaRPr lang="en-US" sz="3200" dirty="0">
              <a:ea typeface="ＭＳ Ｐゴシック" pitchFamily="34" charset="-128"/>
            </a:endParaRPr>
          </a:p>
          <a:p>
            <a:pPr marL="0" indent="0">
              <a:spcBef>
                <a:spcPts val="0"/>
              </a:spcBef>
              <a:spcAft>
                <a:spcPts val="0"/>
              </a:spcAft>
              <a:buNone/>
            </a:pPr>
            <a:endParaRPr lang="en-US" sz="3200" dirty="0" smtClean="0">
              <a:ea typeface="ＭＳ Ｐゴシック" pitchFamily="34" charset="-128"/>
            </a:endParaRPr>
          </a:p>
          <a:p>
            <a:pPr marL="0" indent="0">
              <a:spcBef>
                <a:spcPts val="0"/>
              </a:spcBef>
              <a:spcAft>
                <a:spcPts val="0"/>
              </a:spcAft>
              <a:buNone/>
            </a:pPr>
            <a:endParaRPr lang="en-US" sz="3200" dirty="0">
              <a:ea typeface="ＭＳ Ｐゴシック" pitchFamily="34" charset="-128"/>
            </a:endParaRPr>
          </a:p>
          <a:p>
            <a:pPr>
              <a:spcBef>
                <a:spcPts val="3000"/>
              </a:spcBef>
              <a:spcAft>
                <a:spcPts val="0"/>
              </a:spcAft>
            </a:pPr>
            <a:r>
              <a:rPr lang="en-US" sz="3200" dirty="0" smtClean="0">
                <a:ea typeface="ＭＳ Ｐゴシック" pitchFamily="34" charset="-128"/>
              </a:rPr>
              <a:t>Displays:</a:t>
            </a:r>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1777380"/>
            <a:ext cx="8784976" cy="158417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648"/>
              </a:spcAft>
              <a:buClr>
                <a:schemeClr val="hlink"/>
              </a:buClr>
              <a:buFont typeface="Wingdings" charset="0"/>
              <a:buNone/>
            </a:pPr>
            <a:r>
              <a:rPr lang="fr-CH" b="1" dirty="0">
                <a:solidFill>
                  <a:schemeClr val="tx1"/>
                </a:solidFill>
                <a:latin typeface="Courier New" charset="0"/>
              </a:rPr>
              <a:t>$array = </a:t>
            </a:r>
            <a:r>
              <a:rPr lang="fr-CH" b="1" dirty="0">
                <a:solidFill>
                  <a:srgbClr val="0070C0"/>
                </a:solidFill>
                <a:latin typeface="Courier New" charset="0"/>
              </a:rPr>
              <a:t>array</a:t>
            </a:r>
            <a:r>
              <a:rPr lang="fr-CH" b="1" dirty="0">
                <a:solidFill>
                  <a:schemeClr val="tx1"/>
                </a:solidFill>
                <a:latin typeface="Courier New" charset="0"/>
              </a:rPr>
              <a:t>(</a:t>
            </a:r>
            <a:r>
              <a:rPr lang="fr-CH" b="1" dirty="0">
                <a:solidFill>
                  <a:srgbClr val="00B050"/>
                </a:solidFill>
                <a:latin typeface="Courier New" charset="0"/>
              </a:rPr>
              <a:t>'peach'</a:t>
            </a:r>
            <a:r>
              <a:rPr lang="fr-CH" b="1" dirty="0">
                <a:solidFill>
                  <a:schemeClr val="tx1"/>
                </a:solidFill>
                <a:latin typeface="Courier New" charset="0"/>
              </a:rPr>
              <a:t>, </a:t>
            </a:r>
            <a:r>
              <a:rPr lang="fr-CH" b="1" dirty="0">
                <a:solidFill>
                  <a:srgbClr val="00B050"/>
                </a:solidFill>
                <a:latin typeface="Courier New" charset="0"/>
              </a:rPr>
              <a:t>'banana'</a:t>
            </a:r>
            <a:r>
              <a:rPr lang="fr-CH" b="1" dirty="0">
                <a:solidFill>
                  <a:schemeClr val="tx1"/>
                </a:solidFill>
                <a:latin typeface="Courier New" charset="0"/>
              </a:rPr>
              <a:t>, </a:t>
            </a:r>
            <a:r>
              <a:rPr lang="fr-CH" b="1" dirty="0">
                <a:solidFill>
                  <a:srgbClr val="00B050"/>
                </a:solidFill>
                <a:latin typeface="Courier New" charset="0"/>
              </a:rPr>
              <a:t>'apple'</a:t>
            </a:r>
            <a:r>
              <a:rPr lang="fr-CH" b="1" dirty="0">
                <a:solidFill>
                  <a:schemeClr val="tx1"/>
                </a:solidFill>
                <a:latin typeface="Courier New" charset="0"/>
              </a:rPr>
              <a:t>); </a:t>
            </a:r>
          </a:p>
          <a:p>
            <a:pPr eaLnBrk="1" hangingPunct="1">
              <a:spcBef>
                <a:spcPts val="0"/>
              </a:spcBef>
              <a:spcAft>
                <a:spcPts val="648"/>
              </a:spcAft>
              <a:buClr>
                <a:schemeClr val="hlink"/>
              </a:buClr>
              <a:buFont typeface="Wingdings" charset="0"/>
              <a:buNone/>
            </a:pPr>
            <a:r>
              <a:rPr lang="fr-CH" b="1" dirty="0">
                <a:solidFill>
                  <a:srgbClr val="0070C0"/>
                </a:solidFill>
                <a:latin typeface="Courier New" charset="0"/>
              </a:rPr>
              <a:t>foreach </a:t>
            </a:r>
            <a:r>
              <a:rPr lang="fr-CH" b="1" dirty="0">
                <a:solidFill>
                  <a:schemeClr val="tx1"/>
                </a:solidFill>
                <a:latin typeface="Courier New" charset="0"/>
              </a:rPr>
              <a:t>($array </a:t>
            </a:r>
            <a:r>
              <a:rPr lang="fr-CH" b="1" dirty="0">
                <a:solidFill>
                  <a:srgbClr val="0070C0"/>
                </a:solidFill>
                <a:latin typeface="Courier New" charset="0"/>
              </a:rPr>
              <a:t>as</a:t>
            </a:r>
            <a:r>
              <a:rPr lang="fr-CH" b="1" dirty="0">
                <a:solidFill>
                  <a:schemeClr val="tx1"/>
                </a:solidFill>
                <a:latin typeface="Courier New" charset="0"/>
              </a:rPr>
              <a:t> $value) {</a:t>
            </a:r>
          </a:p>
          <a:p>
            <a:pPr eaLnBrk="1" hangingPunct="1">
              <a:spcBef>
                <a:spcPts val="0"/>
              </a:spcBef>
              <a:spcAft>
                <a:spcPts val="648"/>
              </a:spcAft>
              <a:buClr>
                <a:schemeClr val="hlink"/>
              </a:buClr>
              <a:buFont typeface="Wingdings" charset="0"/>
              <a:buNone/>
            </a:pPr>
            <a:r>
              <a:rPr lang="fr-CH" b="1" dirty="0">
                <a:solidFill>
                  <a:srgbClr val="0070C0"/>
                </a:solidFill>
                <a:latin typeface="Courier New" charset="0"/>
              </a:rPr>
              <a:t>  echo </a:t>
            </a:r>
            <a:r>
              <a:rPr lang="fr-CH" b="1" dirty="0">
                <a:solidFill>
                  <a:schemeClr val="tx1"/>
                </a:solidFill>
                <a:latin typeface="Courier New" charset="0"/>
              </a:rPr>
              <a:t>$</a:t>
            </a:r>
            <a:r>
              <a:rPr lang="fr-CH" b="1" dirty="0" smtClean="0">
                <a:solidFill>
                  <a:schemeClr val="tx1"/>
                </a:solidFill>
                <a:latin typeface="Courier New" charset="0"/>
              </a:rPr>
              <a:t>value . </a:t>
            </a:r>
            <a:r>
              <a:rPr lang="fr-CH" b="1" dirty="0" smtClean="0">
                <a:solidFill>
                  <a:srgbClr val="00B050"/>
                </a:solidFill>
                <a:latin typeface="Courier New" charset="0"/>
              </a:rPr>
              <a:t>'&lt;</a:t>
            </a:r>
            <a:r>
              <a:rPr lang="fr-CH" b="1" dirty="0">
                <a:solidFill>
                  <a:srgbClr val="00B050"/>
                </a:solidFill>
                <a:latin typeface="Courier New" charset="0"/>
              </a:rPr>
              <a:t>br /&gt;'</a:t>
            </a:r>
            <a:r>
              <a:rPr lang="fr-CH" b="1" dirty="0">
                <a:solidFill>
                  <a:schemeClr val="tx1"/>
                </a:solidFill>
                <a:latin typeface="Courier New" charset="0"/>
              </a:rPr>
              <a:t>;</a:t>
            </a:r>
          </a:p>
          <a:p>
            <a:pPr eaLnBrk="1" hangingPunct="1">
              <a:spcBef>
                <a:spcPts val="0"/>
              </a:spcBef>
              <a:spcAft>
                <a:spcPts val="648"/>
              </a:spcAft>
              <a:buClr>
                <a:schemeClr val="hlink"/>
              </a:buClr>
              <a:buFont typeface="Wingdings" charset="0"/>
              <a:buNone/>
            </a:pPr>
            <a:r>
              <a:rPr lang="fr-CH" b="1" dirty="0">
                <a:solidFill>
                  <a:schemeClr val="tx1"/>
                </a:solidFill>
                <a:latin typeface="Courier New" charset="0"/>
              </a:rPr>
              <a:t>}</a:t>
            </a:r>
          </a:p>
        </p:txBody>
      </p:sp>
      <p:sp>
        <p:nvSpPr>
          <p:cNvPr id="8" name="Rectangle à coins arrondis 4"/>
          <p:cNvSpPr/>
          <p:nvPr/>
        </p:nvSpPr>
        <p:spPr>
          <a:xfrm>
            <a:off x="179512" y="4153644"/>
            <a:ext cx="8784976" cy="100811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48"/>
              </a:spcAft>
              <a:buClr>
                <a:schemeClr val="hlink"/>
              </a:buClr>
              <a:buFont typeface="Wingdings" charset="0"/>
              <a:buNone/>
            </a:pPr>
            <a:r>
              <a:rPr lang="fr-CH" b="1" dirty="0" smtClean="0">
                <a:solidFill>
                  <a:schemeClr val="tx1"/>
                </a:solidFill>
                <a:latin typeface="Courier New" charset="0"/>
              </a:rPr>
              <a:t>peach</a:t>
            </a:r>
          </a:p>
          <a:p>
            <a:pPr eaLnBrk="1" hangingPunct="1">
              <a:spcBef>
                <a:spcPts val="0"/>
              </a:spcBef>
              <a:spcAft>
                <a:spcPts val="48"/>
              </a:spcAft>
              <a:buClr>
                <a:schemeClr val="hlink"/>
              </a:buClr>
              <a:buFont typeface="Wingdings" charset="0"/>
              <a:buNone/>
            </a:pPr>
            <a:r>
              <a:rPr lang="fr-CH" b="1" dirty="0" smtClean="0">
                <a:solidFill>
                  <a:schemeClr val="tx1"/>
                </a:solidFill>
                <a:latin typeface="Courier New" charset="0"/>
              </a:rPr>
              <a:t>banana</a:t>
            </a:r>
          </a:p>
          <a:p>
            <a:pPr eaLnBrk="1" hangingPunct="1">
              <a:spcBef>
                <a:spcPts val="0"/>
              </a:spcBef>
              <a:spcAft>
                <a:spcPts val="48"/>
              </a:spcAft>
              <a:buClr>
                <a:schemeClr val="hlink"/>
              </a:buClr>
              <a:buFont typeface="Wingdings" charset="0"/>
              <a:buNone/>
            </a:pPr>
            <a:r>
              <a:rPr lang="fr-CH" b="1" dirty="0" smtClean="0">
                <a:solidFill>
                  <a:schemeClr val="tx1"/>
                </a:solidFill>
                <a:latin typeface="Courier New" charset="0"/>
              </a:rPr>
              <a:t>apple</a:t>
            </a:r>
            <a:endParaRPr lang="fr-CH" b="1" dirty="0">
              <a:solidFill>
                <a:schemeClr val="tx1"/>
              </a:solidFill>
              <a:latin typeface="Courier New" charset="0"/>
            </a:endParaRPr>
          </a:p>
        </p:txBody>
      </p:sp>
    </p:spTree>
    <p:extLst>
      <p:ext uri="{BB962C8B-B14F-4D97-AF65-F5344CB8AC3E}">
        <p14:creationId xmlns:p14="http://schemas.microsoft.com/office/powerpoint/2010/main" val="20676265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Foreach</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r>
              <a:rPr lang="en-US" sz="3200" dirty="0">
                <a:ea typeface="ＭＳ Ｐゴシック" pitchFamily="34" charset="-128"/>
              </a:rPr>
              <a:t>Possibility to get value and key of the element</a:t>
            </a:r>
          </a:p>
          <a:p>
            <a:pPr>
              <a:spcBef>
                <a:spcPts val="0"/>
              </a:spcBef>
              <a:spcAft>
                <a:spcPts val="0"/>
              </a:spcAft>
            </a:pPr>
            <a:endParaRPr lang="en-US" sz="3200" dirty="0">
              <a:ea typeface="ＭＳ Ｐゴシック" pitchFamily="34" charset="-128"/>
            </a:endParaRPr>
          </a:p>
          <a:p>
            <a:pPr marL="0" indent="0">
              <a:spcBef>
                <a:spcPts val="0"/>
              </a:spcBef>
              <a:spcAft>
                <a:spcPts val="0"/>
              </a:spcAft>
              <a:buNone/>
            </a:pPr>
            <a:endParaRPr lang="en-US" sz="3200" dirty="0" smtClean="0">
              <a:ea typeface="ＭＳ Ｐゴシック" pitchFamily="34" charset="-128"/>
            </a:endParaRPr>
          </a:p>
          <a:p>
            <a:pPr marL="0" indent="0">
              <a:spcBef>
                <a:spcPts val="0"/>
              </a:spcBef>
              <a:spcAft>
                <a:spcPts val="0"/>
              </a:spcAft>
              <a:buNone/>
            </a:pPr>
            <a:endParaRPr lang="en-US" sz="3200" dirty="0">
              <a:ea typeface="ＭＳ Ｐゴシック" pitchFamily="34" charset="-128"/>
            </a:endParaRPr>
          </a:p>
          <a:p>
            <a:pPr>
              <a:spcBef>
                <a:spcPts val="3000"/>
              </a:spcBef>
              <a:spcAft>
                <a:spcPts val="0"/>
              </a:spcAft>
            </a:pPr>
            <a:r>
              <a:rPr lang="en-US" sz="3200" dirty="0" smtClean="0">
                <a:ea typeface="ＭＳ Ｐゴシック" pitchFamily="34" charset="-128"/>
              </a:rPr>
              <a:t>Displays:</a:t>
            </a:r>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1777380"/>
            <a:ext cx="8784976" cy="158417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CH" b="1" dirty="0" smtClean="0">
                <a:solidFill>
                  <a:schemeClr val="tx1"/>
                </a:solidFill>
                <a:latin typeface="Courier New" charset="0"/>
              </a:rPr>
              <a:t>$</a:t>
            </a:r>
            <a:r>
              <a:rPr lang="fr-CH" b="1" dirty="0" err="1" smtClean="0">
                <a:solidFill>
                  <a:schemeClr val="tx1"/>
                </a:solidFill>
                <a:latin typeface="Courier New" charset="0"/>
              </a:rPr>
              <a:t>array</a:t>
            </a:r>
            <a:r>
              <a:rPr lang="fr-CH" b="1" dirty="0" smtClean="0">
                <a:solidFill>
                  <a:schemeClr val="tx1"/>
                </a:solidFill>
                <a:latin typeface="Courier New" charset="0"/>
              </a:rPr>
              <a:t> = </a:t>
            </a:r>
            <a:r>
              <a:rPr lang="fr-CH" b="1" dirty="0" err="1" smtClean="0">
                <a:solidFill>
                  <a:srgbClr val="0070C0"/>
                </a:solidFill>
                <a:latin typeface="Courier New" charset="0"/>
              </a:rPr>
              <a:t>array</a:t>
            </a:r>
            <a:r>
              <a:rPr lang="fr-CH" b="1" dirty="0" smtClean="0">
                <a:solidFill>
                  <a:schemeClr val="tx1"/>
                </a:solidFill>
                <a:latin typeface="Courier New" charset="0"/>
              </a:rPr>
              <a:t>(</a:t>
            </a:r>
            <a:r>
              <a:rPr lang="fr-CH" b="1" dirty="0" smtClean="0">
                <a:solidFill>
                  <a:srgbClr val="00B050"/>
                </a:solidFill>
                <a:latin typeface="Courier New" charset="0"/>
              </a:rPr>
              <a:t>'</a:t>
            </a:r>
            <a:r>
              <a:rPr lang="fr-CH" b="1" dirty="0" err="1" smtClean="0">
                <a:solidFill>
                  <a:srgbClr val="00B050"/>
                </a:solidFill>
                <a:latin typeface="Courier New" charset="0"/>
              </a:rPr>
              <a:t>peach</a:t>
            </a:r>
            <a:r>
              <a:rPr lang="fr-CH" b="1" dirty="0" smtClean="0">
                <a:solidFill>
                  <a:srgbClr val="00B050"/>
                </a:solidFill>
                <a:latin typeface="Courier New" charset="0"/>
              </a:rPr>
              <a:t>'</a:t>
            </a:r>
            <a:r>
              <a:rPr lang="fr-CH" b="1" dirty="0" smtClean="0">
                <a:solidFill>
                  <a:schemeClr val="tx1"/>
                </a:solidFill>
                <a:latin typeface="Courier New" charset="0"/>
              </a:rPr>
              <a:t>, </a:t>
            </a:r>
            <a:r>
              <a:rPr lang="fr-CH" b="1" dirty="0" smtClean="0">
                <a:solidFill>
                  <a:srgbClr val="00B050"/>
                </a:solidFill>
                <a:latin typeface="Courier New" charset="0"/>
              </a:rPr>
              <a:t>'banana'</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err="1" smtClean="0">
                <a:solidFill>
                  <a:srgbClr val="00B050"/>
                </a:solidFill>
                <a:latin typeface="Courier New" charset="0"/>
              </a:rPr>
              <a:t>apple</a:t>
            </a:r>
            <a:r>
              <a:rPr lang="fr-CH" b="1" dirty="0" smtClean="0">
                <a:solidFill>
                  <a:srgbClr val="00B050"/>
                </a:solidFill>
                <a:latin typeface="Courier New" charset="0"/>
              </a:rPr>
              <a:t>'</a:t>
            </a:r>
            <a:r>
              <a:rPr lang="fr-CH" b="1" dirty="0" smtClean="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err="1" smtClean="0">
                <a:solidFill>
                  <a:srgbClr val="0070C0"/>
                </a:solidFill>
                <a:latin typeface="Courier New" charset="0"/>
              </a:rPr>
              <a:t>foreach</a:t>
            </a:r>
            <a:r>
              <a:rPr lang="fr-CH" b="1" dirty="0" smtClean="0">
                <a:solidFill>
                  <a:srgbClr val="0070C0"/>
                </a:solidFill>
                <a:latin typeface="Courier New" charset="0"/>
              </a:rPr>
              <a:t> </a:t>
            </a:r>
            <a:r>
              <a:rPr lang="fr-CH" b="1" dirty="0" smtClean="0">
                <a:solidFill>
                  <a:schemeClr val="tx1"/>
                </a:solidFill>
                <a:latin typeface="Courier New" charset="0"/>
              </a:rPr>
              <a:t>($</a:t>
            </a:r>
            <a:r>
              <a:rPr lang="fr-CH" b="1" dirty="0" err="1" smtClean="0">
                <a:solidFill>
                  <a:schemeClr val="tx1"/>
                </a:solidFill>
                <a:latin typeface="Courier New" charset="0"/>
              </a:rPr>
              <a:t>array</a:t>
            </a:r>
            <a:r>
              <a:rPr lang="fr-CH" b="1" dirty="0" smtClean="0">
                <a:solidFill>
                  <a:schemeClr val="tx1"/>
                </a:solidFill>
                <a:latin typeface="Courier New" charset="0"/>
              </a:rPr>
              <a:t> </a:t>
            </a:r>
            <a:r>
              <a:rPr lang="fr-CH" b="1" dirty="0" smtClean="0">
                <a:solidFill>
                  <a:srgbClr val="0070C0"/>
                </a:solidFill>
                <a:latin typeface="Courier New" charset="0"/>
              </a:rPr>
              <a:t>as</a:t>
            </a:r>
            <a:r>
              <a:rPr lang="fr-CH" b="1" dirty="0" smtClean="0">
                <a:solidFill>
                  <a:schemeClr val="tx1"/>
                </a:solidFill>
                <a:latin typeface="Courier New" charset="0"/>
              </a:rPr>
              <a:t> $key </a:t>
            </a:r>
            <a:r>
              <a:rPr lang="fr-CH" b="1" dirty="0" smtClean="0">
                <a:solidFill>
                  <a:srgbClr val="0070C0"/>
                </a:solidFill>
                <a:latin typeface="Courier New" charset="0"/>
              </a:rPr>
              <a:t>=&gt;</a:t>
            </a:r>
            <a:r>
              <a:rPr lang="fr-CH" b="1" dirty="0" smtClean="0">
                <a:solidFill>
                  <a:schemeClr val="tx1"/>
                </a:solidFill>
                <a:latin typeface="Courier New" charset="0"/>
              </a:rPr>
              <a:t> $value) {</a:t>
            </a:r>
          </a:p>
          <a:p>
            <a:pPr eaLnBrk="1" hangingPunct="1">
              <a:spcBef>
                <a:spcPts val="0"/>
              </a:spcBef>
              <a:spcAft>
                <a:spcPct val="30000"/>
              </a:spcAft>
              <a:buClr>
                <a:schemeClr val="hlink"/>
              </a:buClr>
              <a:buFont typeface="Wingdings" charset="0"/>
              <a:buNone/>
            </a:pPr>
            <a:r>
              <a:rPr lang="fr-CH" b="1" dirty="0" smtClean="0">
                <a:solidFill>
                  <a:schemeClr val="tx1"/>
                </a:solidFill>
                <a:latin typeface="Courier New" charset="0"/>
              </a:rPr>
              <a:t>  </a:t>
            </a:r>
            <a:r>
              <a:rPr lang="fr-CH" b="1" dirty="0" err="1" smtClean="0">
                <a:solidFill>
                  <a:srgbClr val="0070C0"/>
                </a:solidFill>
                <a:latin typeface="Courier New" charset="0"/>
              </a:rPr>
              <a:t>echo</a:t>
            </a:r>
            <a:r>
              <a:rPr lang="fr-CH" b="1" dirty="0" smtClean="0">
                <a:solidFill>
                  <a:srgbClr val="0070C0"/>
                </a:solidFill>
                <a:latin typeface="Courier New" charset="0"/>
              </a:rPr>
              <a:t> </a:t>
            </a:r>
            <a:r>
              <a:rPr lang="fr-CH" b="1" dirty="0" smtClean="0">
                <a:solidFill>
                  <a:schemeClr val="tx1"/>
                </a:solidFill>
                <a:latin typeface="Courier New" charset="0"/>
              </a:rPr>
              <a:t>$key . </a:t>
            </a:r>
            <a:r>
              <a:rPr lang="fr-FR" b="1" dirty="0" smtClean="0">
                <a:solidFill>
                  <a:srgbClr val="00B050"/>
                </a:solidFill>
                <a:latin typeface="Courier New" charset="0"/>
              </a:rPr>
              <a:t>" : "</a:t>
            </a:r>
            <a:r>
              <a:rPr lang="fr-CH" b="1" dirty="0" smtClean="0">
                <a:solidFill>
                  <a:srgbClr val="00B050"/>
                </a:solidFill>
                <a:latin typeface="Courier New" charset="0"/>
              </a:rPr>
              <a:t> </a:t>
            </a:r>
            <a:r>
              <a:rPr lang="fr-CH" b="1" dirty="0" smtClean="0">
                <a:solidFill>
                  <a:schemeClr val="tx1"/>
                </a:solidFill>
                <a:latin typeface="Courier New" charset="0"/>
              </a:rPr>
              <a:t>. $value;</a:t>
            </a:r>
          </a:p>
          <a:p>
            <a:pPr eaLnBrk="1" hangingPunct="1">
              <a:spcBef>
                <a:spcPts val="0"/>
              </a:spcBef>
              <a:spcAft>
                <a:spcPct val="30000"/>
              </a:spcAft>
              <a:buClr>
                <a:schemeClr val="hlink"/>
              </a:buClr>
              <a:buFont typeface="Wingdings" charset="0"/>
              <a:buNone/>
            </a:pPr>
            <a:r>
              <a:rPr lang="fr-CH" b="1" dirty="0" smtClean="0">
                <a:solidFill>
                  <a:schemeClr val="tx1"/>
                </a:solidFill>
                <a:latin typeface="Courier New" charset="0"/>
              </a:rPr>
              <a:t>}</a:t>
            </a:r>
            <a:endParaRPr lang="fr-CH" b="1" dirty="0">
              <a:solidFill>
                <a:schemeClr val="tx1"/>
              </a:solidFill>
              <a:latin typeface="Courier New" charset="0"/>
            </a:endParaRPr>
          </a:p>
        </p:txBody>
      </p:sp>
      <p:sp>
        <p:nvSpPr>
          <p:cNvPr id="8" name="Rectangle à coins arrondis 4"/>
          <p:cNvSpPr/>
          <p:nvPr/>
        </p:nvSpPr>
        <p:spPr>
          <a:xfrm>
            <a:off x="179512" y="4153644"/>
            <a:ext cx="8784976" cy="100811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48"/>
              </a:spcAft>
              <a:buClr>
                <a:schemeClr val="hlink"/>
              </a:buClr>
              <a:buFont typeface="Wingdings" charset="0"/>
              <a:buNone/>
            </a:pPr>
            <a:r>
              <a:rPr lang="fr-CH" b="1" dirty="0" smtClean="0">
                <a:solidFill>
                  <a:schemeClr val="tx1"/>
                </a:solidFill>
                <a:latin typeface="Courier New" charset="0"/>
              </a:rPr>
              <a:t>0 : peach</a:t>
            </a:r>
          </a:p>
          <a:p>
            <a:pPr eaLnBrk="1" hangingPunct="1">
              <a:spcBef>
                <a:spcPts val="0"/>
              </a:spcBef>
              <a:spcAft>
                <a:spcPts val="48"/>
              </a:spcAft>
              <a:buClr>
                <a:schemeClr val="hlink"/>
              </a:buClr>
              <a:buFont typeface="Wingdings" charset="0"/>
              <a:buNone/>
            </a:pPr>
            <a:r>
              <a:rPr lang="fr-CH" b="1" dirty="0" smtClean="0">
                <a:solidFill>
                  <a:schemeClr val="tx1"/>
                </a:solidFill>
                <a:latin typeface="Courier New" charset="0"/>
              </a:rPr>
              <a:t>1 : banana</a:t>
            </a:r>
          </a:p>
          <a:p>
            <a:pPr eaLnBrk="1" hangingPunct="1">
              <a:spcBef>
                <a:spcPts val="0"/>
              </a:spcBef>
              <a:spcAft>
                <a:spcPts val="48"/>
              </a:spcAft>
              <a:buClr>
                <a:schemeClr val="hlink"/>
              </a:buClr>
              <a:buFont typeface="Wingdings" charset="0"/>
              <a:buNone/>
            </a:pPr>
            <a:r>
              <a:rPr lang="fr-CH" b="1" dirty="0" smtClean="0">
                <a:solidFill>
                  <a:schemeClr val="tx1"/>
                </a:solidFill>
                <a:latin typeface="Courier New" charset="0"/>
              </a:rPr>
              <a:t>2 : apple</a:t>
            </a:r>
            <a:endParaRPr lang="fr-CH" b="1" dirty="0">
              <a:solidFill>
                <a:schemeClr val="tx1"/>
              </a:solidFill>
              <a:latin typeface="Courier New" charset="0"/>
            </a:endParaRPr>
          </a:p>
        </p:txBody>
      </p:sp>
    </p:spTree>
    <p:extLst>
      <p:ext uri="{BB962C8B-B14F-4D97-AF65-F5344CB8AC3E}">
        <p14:creationId xmlns:p14="http://schemas.microsoft.com/office/powerpoint/2010/main" val="16146341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Foreach</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endParaRPr lang="en-US" sz="3200" dirty="0" smtClean="0">
              <a:ea typeface="ＭＳ Ｐゴシック" pitchFamily="34" charset="-128"/>
            </a:endParaRPr>
          </a:p>
          <a:p>
            <a:pPr>
              <a:spcBef>
                <a:spcPts val="0"/>
              </a:spcBef>
              <a:spcAft>
                <a:spcPts val="0"/>
              </a:spcAft>
            </a:pPr>
            <a:r>
              <a:rPr lang="en-US" sz="3200" dirty="0" smtClean="0">
                <a:ea typeface="ＭＳ Ｐゴシック" pitchFamily="34" charset="-128"/>
              </a:rPr>
              <a:t>Stops </a:t>
            </a:r>
            <a:r>
              <a:rPr lang="en-US" sz="3200" dirty="0">
                <a:ea typeface="ＭＳ Ｐゴシック" pitchFamily="34" charset="-128"/>
              </a:rPr>
              <a:t>control </a:t>
            </a:r>
            <a:r>
              <a:rPr lang="en-US" sz="3200" dirty="0" smtClean="0">
                <a:ea typeface="ＭＳ Ｐゴシック" pitchFamily="34" charset="-128"/>
              </a:rPr>
              <a:t/>
            </a:r>
            <a:br>
              <a:rPr lang="en-US" sz="3200" dirty="0" smtClean="0">
                <a:ea typeface="ＭＳ Ｐゴシック" pitchFamily="34" charset="-128"/>
              </a:rPr>
            </a:br>
            <a:r>
              <a:rPr lang="en-US" sz="3200" dirty="0" smtClean="0">
                <a:ea typeface="ＭＳ Ｐゴシック" pitchFamily="34" charset="-128"/>
              </a:rPr>
              <a:t>structure</a:t>
            </a:r>
            <a:endParaRPr lang="en-US" sz="3200" dirty="0">
              <a:ea typeface="ＭＳ Ｐゴシック" pitchFamily="34" charset="-128"/>
            </a:endParaRPr>
          </a:p>
          <a:p>
            <a:pPr>
              <a:spcBef>
                <a:spcPts val="0"/>
              </a:spcBef>
              <a:spcAft>
                <a:spcPts val="0"/>
              </a:spcAft>
            </a:pPr>
            <a:endParaRPr lang="en-US" sz="3200" dirty="0">
              <a:ea typeface="ＭＳ Ｐゴシック" pitchFamily="34" charset="-128"/>
            </a:endParaRPr>
          </a:p>
          <a:p>
            <a:pPr>
              <a:spcBef>
                <a:spcPts val="2400"/>
              </a:spcBef>
              <a:spcAft>
                <a:spcPts val="0"/>
              </a:spcAft>
            </a:pPr>
            <a:r>
              <a:rPr lang="en-US" sz="3200" dirty="0" smtClean="0">
                <a:ea typeface="ＭＳ Ｐゴシック" pitchFamily="34" charset="-128"/>
              </a:rPr>
              <a:t>Possibility </a:t>
            </a:r>
            <a:r>
              <a:rPr lang="en-US" sz="3200" dirty="0">
                <a:ea typeface="ＭＳ Ｐゴシック" pitchFamily="34" charset="-128"/>
              </a:rPr>
              <a:t>to stop </a:t>
            </a:r>
            <a:r>
              <a:rPr lang="en-US" sz="3200" dirty="0" smtClean="0">
                <a:ea typeface="ＭＳ Ｐゴシック" pitchFamily="34" charset="-128"/>
              </a:rPr>
              <a:t/>
            </a:r>
            <a:br>
              <a:rPr lang="en-US" sz="3200" dirty="0" smtClean="0">
                <a:ea typeface="ＭＳ Ｐゴシック" pitchFamily="34" charset="-128"/>
              </a:rPr>
            </a:br>
            <a:r>
              <a:rPr lang="en-US" sz="3200" dirty="0" smtClean="0">
                <a:ea typeface="ＭＳ Ｐゴシック" pitchFamily="34" charset="-128"/>
              </a:rPr>
              <a:t>several </a:t>
            </a:r>
            <a:r>
              <a:rPr lang="en-US" sz="3200" dirty="0">
                <a:ea typeface="ＭＳ Ｐゴシック" pitchFamily="34" charset="-128"/>
              </a:rPr>
              <a:t>control </a:t>
            </a:r>
            <a:r>
              <a:rPr lang="en-US" sz="3200" dirty="0" smtClean="0">
                <a:ea typeface="ＭＳ Ｐゴシック" pitchFamily="34" charset="-128"/>
              </a:rPr>
              <a:t/>
            </a:r>
            <a:br>
              <a:rPr lang="en-US" sz="3200" dirty="0" smtClean="0">
                <a:ea typeface="ＭＳ Ｐゴシック" pitchFamily="34" charset="-128"/>
              </a:rPr>
            </a:br>
            <a:r>
              <a:rPr lang="en-US" sz="3200" dirty="0" smtClean="0">
                <a:ea typeface="ＭＳ Ｐゴシック" pitchFamily="34" charset="-128"/>
              </a:rPr>
              <a:t>structures</a:t>
            </a:r>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4427984" y="1561356"/>
            <a:ext cx="4392488" cy="129614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CH" b="1" dirty="0">
                <a:solidFill>
                  <a:srgbClr val="0070C0"/>
                </a:solidFill>
                <a:latin typeface="Courier New" charset="0"/>
              </a:rPr>
              <a:t>while</a:t>
            </a:r>
            <a:r>
              <a:rPr lang="fr-CH" b="1" dirty="0">
                <a:solidFill>
                  <a:srgbClr val="4D4D4D"/>
                </a:solidFill>
                <a:latin typeface="Courier New" charset="0"/>
              </a:rPr>
              <a:t> </a:t>
            </a:r>
            <a:r>
              <a:rPr lang="fr-CH" b="1" dirty="0">
                <a:solidFill>
                  <a:schemeClr val="tx1"/>
                </a:solidFill>
                <a:latin typeface="Courier New" charset="0"/>
              </a:rPr>
              <a:t>($int &lt; </a:t>
            </a:r>
            <a:r>
              <a:rPr lang="fr-CH" b="1" dirty="0">
                <a:solidFill>
                  <a:srgbClr val="EA8B00"/>
                </a:solidFill>
                <a:latin typeface="Courier New" charset="0"/>
              </a:rPr>
              <a:t>10</a:t>
            </a:r>
            <a:r>
              <a:rPr lang="fr-CH" b="1" dirty="0">
                <a:solidFill>
                  <a:schemeClr val="tx1"/>
                </a:solidFill>
                <a:latin typeface="Courier New" charset="0"/>
              </a:rPr>
              <a:t>) {</a:t>
            </a:r>
            <a:endParaRPr lang="fr-FR" b="1" dirty="0">
              <a:solidFill>
                <a:schemeClr val="tx1"/>
              </a:solidFill>
              <a:latin typeface="Courier New" charset="0"/>
            </a:endParaRP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rgbClr val="0070C0"/>
                </a:solidFill>
                <a:latin typeface="Courier New" charset="0"/>
              </a:rPr>
              <a:t>break</a:t>
            </a:r>
            <a:r>
              <a:rPr lang="fr-FR" b="1" dirty="0">
                <a:solidFill>
                  <a:schemeClr val="tx1"/>
                </a:solidFill>
                <a:latin typeface="Courier New" charset="0"/>
              </a:rPr>
              <a:t>;</a:t>
            </a:r>
            <a:endParaRPr lang="fr-CH" b="1" dirty="0">
              <a:solidFill>
                <a:schemeClr val="tx1"/>
              </a:solidFill>
              <a:latin typeface="Courier New" charset="0"/>
            </a:endParaRP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a:t>
            </a:r>
          </a:p>
        </p:txBody>
      </p:sp>
      <p:sp>
        <p:nvSpPr>
          <p:cNvPr id="9" name="Rectangle à coins arrondis 4"/>
          <p:cNvSpPr/>
          <p:nvPr/>
        </p:nvSpPr>
        <p:spPr>
          <a:xfrm>
            <a:off x="4427984" y="3073524"/>
            <a:ext cx="4392488" cy="201622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CH" b="1" dirty="0">
                <a:solidFill>
                  <a:srgbClr val="0070C0"/>
                </a:solidFill>
                <a:latin typeface="Courier New" charset="0"/>
              </a:rPr>
              <a:t>while</a:t>
            </a:r>
            <a:r>
              <a:rPr lang="fr-CH" b="1" dirty="0">
                <a:solidFill>
                  <a:srgbClr val="4D4D4D"/>
                </a:solidFill>
                <a:latin typeface="Courier New" charset="0"/>
              </a:rPr>
              <a:t> </a:t>
            </a:r>
            <a:r>
              <a:rPr lang="fr-CH" b="1" dirty="0">
                <a:solidFill>
                  <a:schemeClr val="tx1"/>
                </a:solidFill>
                <a:latin typeface="Courier New" charset="0"/>
              </a:rPr>
              <a:t>($int &lt;</a:t>
            </a:r>
            <a:r>
              <a:rPr lang="fr-CH" b="1" dirty="0">
                <a:solidFill>
                  <a:srgbClr val="4D4D4D"/>
                </a:solidFill>
                <a:latin typeface="Courier New" charset="0"/>
              </a:rPr>
              <a:t> </a:t>
            </a:r>
            <a:r>
              <a:rPr lang="fr-CH" b="1" dirty="0">
                <a:solidFill>
                  <a:srgbClr val="EA8B00"/>
                </a:solidFill>
                <a:latin typeface="Courier New" charset="0"/>
              </a:rPr>
              <a:t>10</a:t>
            </a:r>
            <a:r>
              <a:rPr lang="fr-CH"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while</a:t>
            </a:r>
            <a:r>
              <a:rPr lang="fr-CH" b="1" dirty="0">
                <a:solidFill>
                  <a:srgbClr val="4D4D4D"/>
                </a:solidFill>
                <a:latin typeface="Courier New" charset="0"/>
              </a:rPr>
              <a:t> </a:t>
            </a:r>
            <a:r>
              <a:rPr lang="fr-CH" b="1" dirty="0">
                <a:solidFill>
                  <a:schemeClr val="tx1"/>
                </a:solidFill>
                <a:latin typeface="Courier New" charset="0"/>
              </a:rPr>
              <a:t>(</a:t>
            </a:r>
            <a:r>
              <a:rPr lang="fr-CH" b="1" dirty="0">
                <a:solidFill>
                  <a:srgbClr val="0070C0"/>
                </a:solidFill>
                <a:latin typeface="Courier New" charset="0"/>
              </a:rPr>
              <a:t>true</a:t>
            </a:r>
            <a:r>
              <a:rPr lang="fr-CH"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break</a:t>
            </a:r>
            <a:r>
              <a:rPr lang="fr-CH" b="1" dirty="0">
                <a:solidFill>
                  <a:srgbClr val="4D4D4D"/>
                </a:solidFill>
                <a:latin typeface="Courier New" charset="0"/>
              </a:rPr>
              <a:t> </a:t>
            </a:r>
            <a:r>
              <a:rPr lang="fr-CH" b="1" dirty="0">
                <a:solidFill>
                  <a:schemeClr val="accent6">
                    <a:lumMod val="75000"/>
                  </a:schemeClr>
                </a:solidFill>
                <a:latin typeface="Courier New" charset="0"/>
              </a:rPr>
              <a:t>2</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a:t>
            </a:r>
          </a:p>
        </p:txBody>
      </p:sp>
    </p:spTree>
    <p:extLst>
      <p:ext uri="{BB962C8B-B14F-4D97-AF65-F5344CB8AC3E}">
        <p14:creationId xmlns:p14="http://schemas.microsoft.com/office/powerpoint/2010/main" val="11899050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Continue</a:t>
            </a: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r>
              <a:rPr lang="en-US" sz="3200" dirty="0" smtClean="0">
                <a:ea typeface="ＭＳ Ｐゴシック" pitchFamily="34" charset="-128"/>
              </a:rPr>
              <a:t>Goes directly to the next iteration</a:t>
            </a:r>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2137420"/>
            <a:ext cx="8784976" cy="23042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CH" b="1" dirty="0">
                <a:solidFill>
                  <a:srgbClr val="0070C0"/>
                </a:solidFill>
                <a:latin typeface="Courier New" charset="0"/>
              </a:rPr>
              <a:t>for</a:t>
            </a:r>
            <a:r>
              <a:rPr lang="fr-CH" b="1" dirty="0">
                <a:solidFill>
                  <a:srgbClr val="4D4D4D"/>
                </a:solidFill>
                <a:latin typeface="Courier New" charset="0"/>
              </a:rPr>
              <a:t> </a:t>
            </a:r>
            <a:r>
              <a:rPr lang="fr-CH" b="1" dirty="0">
                <a:solidFill>
                  <a:schemeClr val="tx1"/>
                </a:solidFill>
                <a:latin typeface="Courier New" charset="0"/>
              </a:rPr>
              <a:t>($i = </a:t>
            </a:r>
            <a:r>
              <a:rPr lang="fr-CH" b="1" dirty="0">
                <a:solidFill>
                  <a:srgbClr val="EA8B00"/>
                </a:solidFill>
                <a:latin typeface="Courier New" charset="0"/>
              </a:rPr>
              <a:t>0</a:t>
            </a:r>
            <a:r>
              <a:rPr lang="fr-CH" b="1" dirty="0">
                <a:solidFill>
                  <a:schemeClr val="tx1"/>
                </a:solidFill>
                <a:latin typeface="Courier New" charset="0"/>
              </a:rPr>
              <a:t> ;</a:t>
            </a:r>
            <a:r>
              <a:rPr lang="fr-CH" b="1" dirty="0">
                <a:solidFill>
                  <a:srgbClr val="4D4D4D"/>
                </a:solidFill>
                <a:latin typeface="Courier New" charset="0"/>
              </a:rPr>
              <a:t> </a:t>
            </a:r>
            <a:r>
              <a:rPr lang="fr-CH" b="1" dirty="0">
                <a:solidFill>
                  <a:schemeClr val="tx1"/>
                </a:solidFill>
                <a:latin typeface="Courier New" charset="0"/>
              </a:rPr>
              <a:t>$i &lt; </a:t>
            </a:r>
            <a:r>
              <a:rPr lang="fr-CH" b="1" dirty="0">
                <a:solidFill>
                  <a:srgbClr val="EA8B00"/>
                </a:solidFill>
                <a:latin typeface="Courier New" charset="0"/>
              </a:rPr>
              <a:t>10</a:t>
            </a:r>
            <a:r>
              <a:rPr lang="fr-CH" b="1" dirty="0">
                <a:solidFill>
                  <a:srgbClr val="4D4D4D"/>
                </a:solidFill>
                <a:latin typeface="Courier New" charset="0"/>
              </a:rPr>
              <a:t> </a:t>
            </a:r>
            <a:r>
              <a:rPr lang="fr-CH" b="1" dirty="0">
                <a:solidFill>
                  <a:schemeClr val="tx1"/>
                </a:solidFill>
                <a:latin typeface="Courier New" charset="0"/>
              </a:rPr>
              <a:t>; $i++) {</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if</a:t>
            </a:r>
            <a:r>
              <a:rPr lang="fr-CH" b="1" dirty="0">
                <a:solidFill>
                  <a:srgbClr val="4D4D4D"/>
                </a:solidFill>
                <a:latin typeface="Courier New" charset="0"/>
              </a:rPr>
              <a:t> </a:t>
            </a:r>
            <a:r>
              <a:rPr lang="fr-CH" b="1" dirty="0">
                <a:solidFill>
                  <a:schemeClr val="tx1"/>
                </a:solidFill>
                <a:latin typeface="Courier New" charset="0"/>
              </a:rPr>
              <a:t>($i == </a:t>
            </a:r>
            <a:r>
              <a:rPr lang="fr-CH" b="1" dirty="0">
                <a:solidFill>
                  <a:srgbClr val="EA8B00"/>
                </a:solidFill>
                <a:latin typeface="Courier New" charset="0"/>
              </a:rPr>
              <a:t>1</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continue</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echo</a:t>
            </a:r>
            <a:r>
              <a:rPr lang="fr-CH" b="1" dirty="0">
                <a:solidFill>
                  <a:srgbClr val="4D4D4D"/>
                </a:solidFill>
                <a:latin typeface="Courier New" charset="0"/>
              </a:rPr>
              <a:t> </a:t>
            </a:r>
            <a:r>
              <a:rPr lang="fr-CH" b="1" dirty="0">
                <a:solidFill>
                  <a:schemeClr val="tx1"/>
                </a:solidFill>
                <a:latin typeface="Courier New" charset="0"/>
              </a:rPr>
              <a:t>$i;</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rgbClr val="479B8F"/>
                </a:solidFill>
                <a:latin typeface="Courier New" charset="0"/>
              </a:rPr>
              <a:t>// Displays 023456789</a:t>
            </a:r>
            <a:endParaRPr lang="fr-CH" b="1" dirty="0">
              <a:solidFill>
                <a:srgbClr val="4D4D4D"/>
              </a:solidFill>
              <a:latin typeface="Courier New" charset="0"/>
            </a:endParaRPr>
          </a:p>
        </p:txBody>
      </p:sp>
    </p:spTree>
    <p:extLst>
      <p:ext uri="{BB962C8B-B14F-4D97-AF65-F5344CB8AC3E}">
        <p14:creationId xmlns:p14="http://schemas.microsoft.com/office/powerpoint/2010/main" val="3475158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Continue</a:t>
            </a: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r>
              <a:rPr lang="en-US" sz="3200" dirty="0" smtClean="0">
                <a:ea typeface="ＭＳ Ｐゴシック" pitchFamily="34" charset="-128"/>
              </a:rPr>
              <a:t>Goes directly to the next other loop’s iteration</a:t>
            </a:r>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Control structures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1849388"/>
            <a:ext cx="8784976" cy="309634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$i = </a:t>
            </a:r>
            <a:r>
              <a:rPr lang="fr-CH" b="1" dirty="0">
                <a:solidFill>
                  <a:srgbClr val="EA8B00"/>
                </a:solidFill>
                <a:latin typeface="Courier New" charset="0"/>
              </a:rPr>
              <a:t>0</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rgbClr val="0070C0"/>
                </a:solidFill>
                <a:latin typeface="Courier New" charset="0"/>
              </a:rPr>
              <a:t>while</a:t>
            </a:r>
            <a:r>
              <a:rPr lang="fr-CH" b="1" dirty="0">
                <a:solidFill>
                  <a:srgbClr val="4D4D4D"/>
                </a:solidFill>
                <a:latin typeface="Courier New" charset="0"/>
              </a:rPr>
              <a:t> </a:t>
            </a:r>
            <a:r>
              <a:rPr lang="fr-CH" b="1" dirty="0">
                <a:solidFill>
                  <a:schemeClr val="tx1"/>
                </a:solidFill>
                <a:latin typeface="Courier New" charset="0"/>
              </a:rPr>
              <a:t>($i++ &lt; </a:t>
            </a:r>
            <a:r>
              <a:rPr lang="fr-CH" b="1" dirty="0">
                <a:solidFill>
                  <a:srgbClr val="EA8B00"/>
                </a:solidFill>
                <a:latin typeface="Courier New" charset="0"/>
              </a:rPr>
              <a:t>5</a:t>
            </a:r>
            <a:r>
              <a:rPr lang="fr-CH"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for</a:t>
            </a:r>
            <a:r>
              <a:rPr lang="fr-CH" b="1" dirty="0">
                <a:solidFill>
                  <a:srgbClr val="4D4D4D"/>
                </a:solidFill>
                <a:latin typeface="Courier New" charset="0"/>
              </a:rPr>
              <a:t> </a:t>
            </a:r>
            <a:r>
              <a:rPr lang="fr-CH" b="1" dirty="0">
                <a:solidFill>
                  <a:schemeClr val="tx1"/>
                </a:solidFill>
                <a:latin typeface="Courier New" charset="0"/>
              </a:rPr>
              <a:t>($j = </a:t>
            </a:r>
            <a:r>
              <a:rPr lang="fr-CH" b="1" dirty="0">
                <a:solidFill>
                  <a:srgbClr val="EA8B00"/>
                </a:solidFill>
                <a:latin typeface="Courier New" charset="0"/>
              </a:rPr>
              <a:t>0</a:t>
            </a:r>
            <a:r>
              <a:rPr lang="fr-CH" b="1" dirty="0">
                <a:solidFill>
                  <a:srgbClr val="4D4D4D"/>
                </a:solidFill>
                <a:latin typeface="Courier New" charset="0"/>
              </a:rPr>
              <a:t> </a:t>
            </a:r>
            <a:r>
              <a:rPr lang="fr-CH" b="1" dirty="0">
                <a:solidFill>
                  <a:schemeClr val="tx1"/>
                </a:solidFill>
                <a:latin typeface="Courier New" charset="0"/>
              </a:rPr>
              <a:t>; $j &lt; </a:t>
            </a:r>
            <a:r>
              <a:rPr lang="fr-CH" b="1" dirty="0">
                <a:solidFill>
                  <a:srgbClr val="EA8B00"/>
                </a:solidFill>
                <a:latin typeface="Courier New" charset="0"/>
              </a:rPr>
              <a:t>4</a:t>
            </a:r>
            <a:r>
              <a:rPr lang="fr-CH" b="1" dirty="0">
                <a:solidFill>
                  <a:schemeClr val="tx1"/>
                </a:solidFill>
                <a:latin typeface="Courier New" charset="0"/>
              </a:rPr>
              <a:t>; $j++) {</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if</a:t>
            </a:r>
            <a:r>
              <a:rPr lang="fr-CH" b="1" dirty="0">
                <a:solidFill>
                  <a:srgbClr val="4D4D4D"/>
                </a:solidFill>
                <a:latin typeface="Courier New" charset="0"/>
              </a:rPr>
              <a:t> </a:t>
            </a:r>
            <a:r>
              <a:rPr lang="fr-CH" b="1" dirty="0">
                <a:solidFill>
                  <a:schemeClr val="tx1"/>
                </a:solidFill>
                <a:latin typeface="Courier New" charset="0"/>
              </a:rPr>
              <a:t>($j == </a:t>
            </a:r>
            <a:r>
              <a:rPr lang="fr-CH" b="1" dirty="0">
                <a:solidFill>
                  <a:srgbClr val="EA8B00"/>
                </a:solidFill>
                <a:latin typeface="Courier New" charset="0"/>
              </a:rPr>
              <a:t>3</a:t>
            </a:r>
            <a:r>
              <a:rPr lang="fr-CH" b="1" dirty="0">
                <a:solidFill>
                  <a:schemeClr val="tx1"/>
                </a:solidFill>
                <a:latin typeface="Courier New" charset="0"/>
              </a:rPr>
              <a:t>) </a:t>
            </a:r>
            <a:r>
              <a:rPr lang="fr-CH" b="1" dirty="0">
                <a:solidFill>
                  <a:srgbClr val="0070C0"/>
                </a:solidFill>
                <a:latin typeface="Courier New" charset="0"/>
              </a:rPr>
              <a:t>continue</a:t>
            </a:r>
            <a:r>
              <a:rPr lang="fr-CH" b="1" dirty="0">
                <a:solidFill>
                  <a:srgbClr val="4D4D4D"/>
                </a:solidFill>
                <a:latin typeface="Courier New" charset="0"/>
              </a:rPr>
              <a:t> </a:t>
            </a:r>
            <a:r>
              <a:rPr lang="fr-CH" b="1" dirty="0">
                <a:solidFill>
                  <a:srgbClr val="EA8B00"/>
                </a:solidFill>
                <a:latin typeface="Courier New" charset="0"/>
              </a:rPr>
              <a:t>2</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rgbClr val="0070C0"/>
                </a:solidFill>
                <a:latin typeface="Courier New" charset="0"/>
              </a:rPr>
              <a:t>echo</a:t>
            </a:r>
            <a:r>
              <a:rPr lang="fr-CH" b="1" dirty="0">
                <a:solidFill>
                  <a:srgbClr val="4D4D4D"/>
                </a:solidFill>
                <a:latin typeface="Courier New" charset="0"/>
              </a:rPr>
              <a:t> </a:t>
            </a:r>
            <a:r>
              <a:rPr lang="fr-CH" b="1" dirty="0">
                <a:solidFill>
                  <a:schemeClr val="tx1"/>
                </a:solidFill>
                <a:latin typeface="Courier New" charset="0"/>
              </a:rPr>
              <a:t>$j;</a:t>
            </a:r>
          </a:p>
          <a:p>
            <a:pPr eaLnBrk="1" hangingPunct="1">
              <a:spcBef>
                <a:spcPts val="0"/>
              </a:spcBef>
              <a:spcAft>
                <a:spcPct val="30000"/>
              </a:spcAft>
              <a:buClr>
                <a:schemeClr val="hlink"/>
              </a:buClr>
              <a:buFont typeface="Wingdings" charset="0"/>
              <a:buNone/>
            </a:pPr>
            <a:r>
              <a:rPr lang="fr-CH" b="1" dirty="0">
                <a:solidFill>
                  <a:srgbClr val="4D4D4D"/>
                </a:solidFill>
                <a:latin typeface="Courier New" charset="0"/>
              </a:rPr>
              <a:t>	</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rgbClr val="479B8F"/>
                </a:solidFill>
                <a:latin typeface="Courier New" charset="0"/>
              </a:rPr>
              <a:t>// Displays : 012012012012012</a:t>
            </a:r>
            <a:endParaRPr lang="fr-CH" b="1" dirty="0">
              <a:solidFill>
                <a:srgbClr val="4D4D4D"/>
              </a:solidFill>
              <a:latin typeface="Courier New" charset="0"/>
            </a:endParaRPr>
          </a:p>
        </p:txBody>
      </p:sp>
    </p:spTree>
    <p:extLst>
      <p:ext uri="{BB962C8B-B14F-4D97-AF65-F5344CB8AC3E}">
        <p14:creationId xmlns:p14="http://schemas.microsoft.com/office/powerpoint/2010/main" val="1905047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98067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Tags and </a:t>
            </a:r>
            <a:r>
              <a:rPr lang="fr-FR" dirty="0" err="1" smtClean="0">
                <a:ea typeface="ＭＳ Ｐゴシック" pitchFamily="34" charset="-128"/>
              </a:rPr>
              <a:t>comments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ea typeface="ＭＳ Ｐゴシック" pitchFamily="34" charset="-128"/>
              </a:rPr>
              <a:t>PHP instructions are between tags:</a:t>
            </a:r>
          </a:p>
          <a:p>
            <a:pPr marL="0" indent="0" algn="ctr">
              <a:spcAft>
                <a:spcPts val="1200"/>
              </a:spcAft>
              <a:buNone/>
            </a:pPr>
            <a:r>
              <a:rPr lang="en-US" sz="2400" dirty="0" smtClean="0">
                <a:latin typeface="Courier New"/>
                <a:ea typeface="ＭＳ Ｐゴシック" pitchFamily="34" charset="-128"/>
                <a:cs typeface="Courier New"/>
              </a:rPr>
              <a:t>&lt;?</a:t>
            </a:r>
            <a:r>
              <a:rPr lang="en-US" sz="2400" dirty="0" err="1" smtClean="0">
                <a:latin typeface="Courier New"/>
                <a:ea typeface="ＭＳ Ｐゴシック" pitchFamily="34" charset="-128"/>
                <a:cs typeface="Courier New"/>
              </a:rPr>
              <a:t>php</a:t>
            </a:r>
            <a:r>
              <a:rPr lang="en-US" sz="2400" dirty="0" smtClean="0">
                <a:latin typeface="Courier New"/>
                <a:ea typeface="ＭＳ Ｐゴシック" pitchFamily="34" charset="-128"/>
                <a:cs typeface="Courier New"/>
              </a:rPr>
              <a:t> ... </a:t>
            </a:r>
            <a:r>
              <a:rPr lang="en-US" sz="2400" dirty="0" smtClean="0">
                <a:latin typeface="Courier New"/>
                <a:ea typeface="ＭＳ Ｐゴシック" pitchFamily="34" charset="-128"/>
                <a:cs typeface="Courier New"/>
              </a:rPr>
              <a:t>?&gt;</a:t>
            </a:r>
          </a:p>
          <a:p>
            <a:pPr marL="0" indent="0" algn="ctr">
              <a:spcAft>
                <a:spcPts val="1200"/>
              </a:spcAft>
              <a:buNone/>
            </a:pPr>
            <a:r>
              <a:rPr lang="fr-FR" sz="2400" dirty="0" smtClean="0">
                <a:latin typeface="Courier New"/>
                <a:ea typeface="ＭＳ Ｐゴシック" pitchFamily="34" charset="-128"/>
                <a:cs typeface="Courier New"/>
              </a:rPr>
              <a:t>&lt;? ... ?&gt;</a:t>
            </a:r>
            <a:endParaRPr lang="en-US" sz="2400" dirty="0">
              <a:latin typeface="Courier New"/>
              <a:ea typeface="ＭＳ Ｐゴシック" pitchFamily="34" charset="-128"/>
              <a:cs typeface="Courier New"/>
            </a:endParaRPr>
          </a:p>
          <a:p>
            <a:r>
              <a:rPr lang="en-US" dirty="0" smtClean="0">
                <a:ea typeface="ＭＳ Ｐゴシック" pitchFamily="34" charset="-128"/>
              </a:rPr>
              <a:t>Other tags, but deprecated</a:t>
            </a:r>
            <a:r>
              <a:rPr lang="en-US" dirty="0" smtClean="0">
                <a:ea typeface="ＭＳ Ｐゴシック" pitchFamily="34" charset="-128"/>
              </a:rPr>
              <a:t>:</a:t>
            </a:r>
            <a:endParaRPr lang="en-US" sz="2400" dirty="0" smtClean="0">
              <a:latin typeface="Courier New"/>
              <a:ea typeface="ＭＳ Ｐゴシック" pitchFamily="34" charset="-128"/>
              <a:cs typeface="Courier New"/>
            </a:endParaRPr>
          </a:p>
          <a:p>
            <a:pPr lvl="1"/>
            <a:r>
              <a:rPr lang="en-US" dirty="0" smtClean="0">
                <a:latin typeface="Courier New"/>
                <a:ea typeface="ＭＳ Ｐゴシック" pitchFamily="34" charset="-128"/>
                <a:cs typeface="Courier New"/>
              </a:rPr>
              <a:t>&lt;% </a:t>
            </a:r>
            <a:r>
              <a:rPr lang="en-US" dirty="0" smtClean="0">
                <a:latin typeface="Courier New"/>
                <a:ea typeface="ＭＳ Ｐゴシック" pitchFamily="34" charset="-128"/>
                <a:cs typeface="Courier New"/>
              </a:rPr>
              <a:t>... </a:t>
            </a:r>
            <a:r>
              <a:rPr lang="en-US" dirty="0" smtClean="0">
                <a:latin typeface="Courier New"/>
                <a:ea typeface="ＭＳ Ｐゴシック" pitchFamily="34" charset="-128"/>
                <a:cs typeface="Courier New"/>
              </a:rPr>
              <a:t>%&gt;</a:t>
            </a:r>
          </a:p>
          <a:p>
            <a:pPr lvl="1"/>
            <a:r>
              <a:rPr lang="en-US" dirty="0" smtClean="0">
                <a:latin typeface="Courier New"/>
                <a:ea typeface="ＭＳ Ｐゴシック" pitchFamily="34" charset="-128"/>
                <a:cs typeface="Courier New"/>
              </a:rPr>
              <a:t>&lt;script language="</a:t>
            </a:r>
            <a:r>
              <a:rPr lang="en-US" dirty="0" err="1" smtClean="0">
                <a:latin typeface="Courier New"/>
                <a:ea typeface="ＭＳ Ｐゴシック" pitchFamily="34" charset="-128"/>
                <a:cs typeface="Courier New"/>
              </a:rPr>
              <a:t>php</a:t>
            </a:r>
            <a:r>
              <a:rPr lang="en-US" dirty="0" smtClean="0">
                <a:latin typeface="Courier New"/>
                <a:ea typeface="ＭＳ Ｐゴシック" pitchFamily="34" charset="-128"/>
                <a:cs typeface="Courier New"/>
              </a:rPr>
              <a:t>"&gt;…&lt;/script&gt;</a:t>
            </a:r>
          </a:p>
          <a:p>
            <a:pPr>
              <a:spcBef>
                <a:spcPts val="1968"/>
              </a:spcBef>
            </a:pPr>
            <a:r>
              <a:rPr lang="en-US" dirty="0" smtClean="0">
                <a:ea typeface="ＭＳ Ｐゴシック" pitchFamily="34" charset="-128"/>
                <a:cs typeface="Courier New"/>
              </a:rPr>
              <a:t>All instructions must end with a </a:t>
            </a:r>
            <a:r>
              <a:rPr lang="en-US" dirty="0" smtClean="0">
                <a:ea typeface="ＭＳ Ｐゴシック" pitchFamily="34" charset="-128"/>
                <a:cs typeface="Courier New"/>
              </a:rPr>
              <a:t>semi-colon</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1/3)</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fr-FR" dirty="0" err="1" smtClean="0"/>
              <a:t>Create</a:t>
            </a:r>
            <a:r>
              <a:rPr lang="fr-FR" dirty="0" smtClean="0"/>
              <a:t> a simple HTML page </a:t>
            </a:r>
            <a:r>
              <a:rPr lang="fr-FR" dirty="0" err="1" smtClean="0"/>
              <a:t>called</a:t>
            </a:r>
            <a:r>
              <a:rPr lang="fr-FR" dirty="0" smtClean="0"/>
              <a:t> menu.html</a:t>
            </a:r>
          </a:p>
          <a:p>
            <a:pPr lvl="1"/>
            <a:r>
              <a:rPr lang="fr-FR" dirty="0" smtClean="0"/>
              <a:t>It </a:t>
            </a:r>
            <a:r>
              <a:rPr lang="fr-FR" dirty="0" err="1" smtClean="0"/>
              <a:t>should</a:t>
            </a:r>
            <a:r>
              <a:rPr lang="fr-FR" dirty="0" smtClean="0"/>
              <a:t> display a question </a:t>
            </a:r>
            <a:r>
              <a:rPr lang="fr-FR" dirty="0" err="1" smtClean="0"/>
              <a:t>with</a:t>
            </a:r>
            <a:r>
              <a:rPr lang="fr-FR" dirty="0" smtClean="0"/>
              <a:t> four options:</a:t>
            </a:r>
          </a:p>
          <a:p>
            <a:pPr lvl="2"/>
            <a:endParaRPr lang="fr-FR" sz="2400" dirty="0" smtClean="0"/>
          </a:p>
        </p:txBody>
      </p:sp>
      <p:sp>
        <p:nvSpPr>
          <p:cNvPr id="4" name="Espace réservé du contenu 3"/>
          <p:cNvSpPr>
            <a:spLocks noGrp="1"/>
          </p:cNvSpPr>
          <p:nvPr>
            <p:ph sz="quarter" idx="13"/>
          </p:nvPr>
        </p:nvSpPr>
        <p:spPr/>
        <p:txBody>
          <a:bodyPr/>
          <a:lstStyle/>
          <a:p>
            <a:r>
              <a:rPr lang="fr-FR" dirty="0" smtClean="0"/>
              <a:t>Control Structures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Image 5"/>
          <p:cNvPicPr>
            <a:picLocks noChangeAspect="1"/>
          </p:cNvPicPr>
          <p:nvPr/>
        </p:nvPicPr>
        <p:blipFill>
          <a:blip r:embed="rId4"/>
          <a:stretch>
            <a:fillRect/>
          </a:stretch>
        </p:blipFill>
        <p:spPr>
          <a:xfrm>
            <a:off x="1381125" y="2571353"/>
            <a:ext cx="6381750" cy="14382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6118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a:t>
            </a:r>
            <a:r>
              <a:rPr lang="fr-FR" dirty="0" smtClean="0"/>
              <a:t>2/3</a:t>
            </a:r>
            <a:r>
              <a:rPr lang="fr-FR" dirty="0" smtClean="0"/>
              <a:t>)</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fr-FR" dirty="0" smtClean="0"/>
              <a:t>On a </a:t>
            </a:r>
            <a:r>
              <a:rPr lang="fr-FR" dirty="0" err="1" smtClean="0"/>
              <a:t>button</a:t>
            </a:r>
            <a:r>
              <a:rPr lang="fr-FR" dirty="0" smtClean="0"/>
              <a:t> click:</a:t>
            </a:r>
          </a:p>
          <a:p>
            <a:pPr lvl="1"/>
            <a:r>
              <a:rPr lang="fr-FR" dirty="0" err="1" smtClean="0"/>
              <a:t>Should</a:t>
            </a:r>
            <a:r>
              <a:rPr lang="fr-FR" dirty="0" smtClean="0"/>
              <a:t> trigger an AJAX </a:t>
            </a:r>
            <a:r>
              <a:rPr lang="fr-FR" dirty="0" err="1" smtClean="0"/>
              <a:t>request</a:t>
            </a:r>
            <a:r>
              <a:rPr lang="fr-FR" dirty="0" smtClean="0"/>
              <a:t> on </a:t>
            </a:r>
            <a:r>
              <a:rPr lang="fr-FR" dirty="0" err="1" smtClean="0"/>
              <a:t>response.php</a:t>
            </a:r>
            <a:r>
              <a:rPr lang="fr-FR" dirty="0" smtClean="0"/>
              <a:t> file</a:t>
            </a:r>
            <a:endParaRPr lang="fr-FR" dirty="0"/>
          </a:p>
          <a:p>
            <a:pPr lvl="2"/>
            <a:r>
              <a:rPr lang="fr-FR" dirty="0" err="1" smtClean="0"/>
              <a:t>Send</a:t>
            </a:r>
            <a:r>
              <a:rPr lang="fr-FR" dirty="0" smtClean="0"/>
              <a:t> the </a:t>
            </a:r>
            <a:r>
              <a:rPr lang="fr-FR" dirty="0" err="1" smtClean="0"/>
              <a:t>clicked</a:t>
            </a:r>
            <a:r>
              <a:rPr lang="fr-FR" dirty="0" smtClean="0"/>
              <a:t> </a:t>
            </a:r>
            <a:r>
              <a:rPr lang="fr-FR" dirty="0" err="1" smtClean="0"/>
              <a:t>button</a:t>
            </a:r>
            <a:r>
              <a:rPr lang="fr-FR" dirty="0" smtClean="0"/>
              <a:t> </a:t>
            </a:r>
            <a:r>
              <a:rPr lang="fr-FR" dirty="0" err="1" smtClean="0"/>
              <a:t>innerText</a:t>
            </a:r>
            <a:r>
              <a:rPr lang="fr-FR" dirty="0" smtClean="0"/>
              <a:t>. </a:t>
            </a:r>
            <a:r>
              <a:rPr lang="fr-FR" dirty="0" err="1" smtClean="0"/>
              <a:t>Here</a:t>
            </a:r>
            <a:r>
              <a:rPr lang="fr-FR" dirty="0" smtClean="0"/>
              <a:t>, HTML, CSS, JS or PHP</a:t>
            </a:r>
          </a:p>
          <a:p>
            <a:pPr lvl="1"/>
            <a:r>
              <a:rPr lang="fr-FR" dirty="0" smtClean="0"/>
              <a:t>The </a:t>
            </a:r>
            <a:r>
              <a:rPr lang="fr-FR" dirty="0" err="1" smtClean="0"/>
              <a:t>called</a:t>
            </a:r>
            <a:r>
              <a:rPr lang="fr-FR" dirty="0" smtClean="0"/>
              <a:t> script </a:t>
            </a:r>
            <a:r>
              <a:rPr lang="fr-FR" dirty="0" err="1" smtClean="0"/>
              <a:t>should</a:t>
            </a:r>
            <a:r>
              <a:rPr lang="fr-FR" dirty="0" smtClean="0"/>
              <a:t> </a:t>
            </a:r>
            <a:r>
              <a:rPr lang="fr-FR" dirty="0" err="1" smtClean="0"/>
              <a:t>be</a:t>
            </a:r>
            <a:r>
              <a:rPr lang="fr-FR" dirty="0" smtClean="0"/>
              <a:t> </a:t>
            </a:r>
            <a:r>
              <a:rPr lang="fr-FR" dirty="0" err="1" smtClean="0"/>
              <a:t>only</a:t>
            </a:r>
            <a:r>
              <a:rPr lang="fr-FR" dirty="0" smtClean="0"/>
              <a:t> PHP</a:t>
            </a:r>
          </a:p>
          <a:p>
            <a:pPr lvl="2"/>
            <a:endParaRPr lang="fr-FR" sz="2400" dirty="0" smtClean="0"/>
          </a:p>
          <a:p>
            <a:r>
              <a:rPr lang="fr-FR" dirty="0" smtClean="0"/>
              <a:t>In </a:t>
            </a:r>
            <a:r>
              <a:rPr lang="fr-FR" dirty="0" err="1" smtClean="0"/>
              <a:t>response.php</a:t>
            </a:r>
            <a:r>
              <a:rPr lang="fr-FR" dirty="0" smtClean="0"/>
              <a:t>:</a:t>
            </a:r>
          </a:p>
          <a:p>
            <a:pPr lvl="1"/>
            <a:r>
              <a:rPr lang="fr-FR" dirty="0" err="1" smtClean="0"/>
              <a:t>Answer</a:t>
            </a:r>
            <a:r>
              <a:rPr lang="fr-FR" dirty="0" smtClean="0"/>
              <a:t> </a:t>
            </a:r>
            <a:r>
              <a:rPr lang="fr-FR" dirty="0" err="1" smtClean="0"/>
              <a:t>depending</a:t>
            </a:r>
            <a:r>
              <a:rPr lang="fr-FR" dirty="0" smtClean="0"/>
              <a:t> on the </a:t>
            </a:r>
            <a:r>
              <a:rPr lang="fr-FR" dirty="0" err="1" smtClean="0"/>
              <a:t>button</a:t>
            </a:r>
            <a:r>
              <a:rPr lang="fr-FR" dirty="0" smtClean="0"/>
              <a:t> </a:t>
            </a:r>
            <a:r>
              <a:rPr lang="fr-FR" dirty="0" err="1" smtClean="0"/>
              <a:t>clicked</a:t>
            </a:r>
            <a:endParaRPr lang="fr-FR" dirty="0" smtClean="0"/>
          </a:p>
          <a:p>
            <a:pPr lvl="1"/>
            <a:r>
              <a:rPr lang="fr-FR" dirty="0" smtClean="0"/>
              <a:t>Use if or switch </a:t>
            </a:r>
            <a:r>
              <a:rPr lang="fr-FR" dirty="0" err="1" smtClean="0"/>
              <a:t>statement</a:t>
            </a:r>
            <a:endParaRPr lang="fr-FR" dirty="0" smtClean="0"/>
          </a:p>
          <a:p>
            <a:pPr lvl="1"/>
            <a:r>
              <a:rPr lang="fr-FR" dirty="0" smtClean="0"/>
              <a:t>Echo the </a:t>
            </a:r>
            <a:r>
              <a:rPr lang="fr-FR" dirty="0" err="1" smtClean="0"/>
              <a:t>result</a:t>
            </a:r>
            <a:r>
              <a:rPr lang="fr-FR" dirty="0" smtClean="0"/>
              <a:t> in the end of file</a:t>
            </a:r>
          </a:p>
        </p:txBody>
      </p:sp>
      <p:sp>
        <p:nvSpPr>
          <p:cNvPr id="4" name="Espace réservé du contenu 3"/>
          <p:cNvSpPr>
            <a:spLocks noGrp="1"/>
          </p:cNvSpPr>
          <p:nvPr>
            <p:ph sz="quarter" idx="13"/>
          </p:nvPr>
        </p:nvSpPr>
        <p:spPr/>
        <p:txBody>
          <a:bodyPr/>
          <a:lstStyle/>
          <a:p>
            <a:r>
              <a:rPr lang="fr-FR" dirty="0" smtClean="0"/>
              <a:t>Control Structures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211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a:t>
            </a:r>
            <a:r>
              <a:rPr lang="fr-FR" dirty="0" smtClean="0"/>
              <a:t>(</a:t>
            </a:r>
            <a:r>
              <a:rPr lang="fr-FR" dirty="0" smtClean="0"/>
              <a:t>3/3</a:t>
            </a:r>
            <a:r>
              <a:rPr lang="fr-FR" dirty="0" smtClean="0"/>
              <a:t>)</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fr-FR" dirty="0" err="1" smtClean="0"/>
              <a:t>After</a:t>
            </a:r>
            <a:r>
              <a:rPr lang="fr-FR" dirty="0" smtClean="0"/>
              <a:t> AJAX </a:t>
            </a:r>
            <a:r>
              <a:rPr lang="fr-FR" dirty="0" err="1" smtClean="0"/>
              <a:t>response</a:t>
            </a:r>
            <a:r>
              <a:rPr lang="fr-FR" dirty="0" smtClean="0"/>
              <a:t>:</a:t>
            </a:r>
          </a:p>
          <a:p>
            <a:pPr lvl="1"/>
            <a:r>
              <a:rPr lang="fr-FR" dirty="0" err="1" smtClean="0"/>
              <a:t>Alert</a:t>
            </a:r>
            <a:r>
              <a:rPr lang="fr-FR" dirty="0" smtClean="0"/>
              <a:t> the </a:t>
            </a:r>
            <a:r>
              <a:rPr lang="fr-FR" dirty="0" err="1" smtClean="0"/>
              <a:t>result</a:t>
            </a:r>
            <a:endParaRPr lang="fr-FR" dirty="0" smtClean="0"/>
          </a:p>
        </p:txBody>
      </p:sp>
      <p:sp>
        <p:nvSpPr>
          <p:cNvPr id="4" name="Espace réservé du contenu 3"/>
          <p:cNvSpPr>
            <a:spLocks noGrp="1"/>
          </p:cNvSpPr>
          <p:nvPr>
            <p:ph sz="quarter" idx="13"/>
          </p:nvPr>
        </p:nvSpPr>
        <p:spPr/>
        <p:txBody>
          <a:bodyPr/>
          <a:lstStyle/>
          <a:p>
            <a:r>
              <a:rPr lang="fr-FR" dirty="0" smtClean="0"/>
              <a:t>Control Structures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Image 4"/>
          <p:cNvPicPr>
            <a:picLocks noChangeAspect="1"/>
          </p:cNvPicPr>
          <p:nvPr/>
        </p:nvPicPr>
        <p:blipFill>
          <a:blip r:embed="rId4"/>
          <a:stretch>
            <a:fillRect/>
          </a:stretch>
        </p:blipFill>
        <p:spPr>
          <a:xfrm>
            <a:off x="3347864" y="1921396"/>
            <a:ext cx="5372100" cy="305752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2782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Arrays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4" name="Picture 3"/>
          <p:cNvPicPr>
            <a:picLocks noChangeAspect="1"/>
          </p:cNvPicPr>
          <p:nvPr/>
        </p:nvPicPr>
        <p:blipFill>
          <a:blip r:embed="rId2"/>
          <a:stretch>
            <a:fillRect/>
          </a:stretch>
        </p:blipFill>
        <p:spPr>
          <a:xfrm>
            <a:off x="6300192" y="1849388"/>
            <a:ext cx="2065665" cy="30096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842288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Declaration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r>
              <a:rPr lang="en-US" sz="3200" dirty="0">
                <a:ea typeface="ＭＳ Ｐゴシック" pitchFamily="34" charset="-128"/>
              </a:rPr>
              <a:t>Key value association</a:t>
            </a:r>
          </a:p>
          <a:p>
            <a:pPr>
              <a:spcBef>
                <a:spcPts val="0"/>
              </a:spcBef>
              <a:spcAft>
                <a:spcPts val="0"/>
              </a:spcAft>
            </a:pPr>
            <a:endParaRPr lang="en-US" sz="3200" dirty="0" smtClean="0">
              <a:ea typeface="ＭＳ Ｐゴシック" pitchFamily="34" charset="-128"/>
            </a:endParaRPr>
          </a:p>
          <a:p>
            <a:pPr>
              <a:spcBef>
                <a:spcPts val="0"/>
              </a:spcBef>
              <a:spcAft>
                <a:spcPts val="0"/>
              </a:spcAft>
            </a:pPr>
            <a:r>
              <a:rPr lang="en-US" sz="3200" dirty="0" smtClean="0">
                <a:ea typeface="ＭＳ Ｐゴシック" pitchFamily="34" charset="-128"/>
              </a:rPr>
              <a:t>Syntax</a:t>
            </a:r>
            <a:r>
              <a:rPr lang="en-US" sz="3200" dirty="0">
                <a:ea typeface="ＭＳ Ｐゴシック" pitchFamily="34" charset="-128"/>
              </a:rPr>
              <a:t>:</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2857500"/>
            <a:ext cx="8784976" cy="72008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a:solidFill>
                  <a:schemeClr val="tx1"/>
                </a:solidFill>
                <a:latin typeface="Courier New" charset="0"/>
              </a:rPr>
              <a:t>$fruits = </a:t>
            </a:r>
            <a:r>
              <a:rPr lang="fr-FR" b="1" dirty="0" err="1">
                <a:solidFill>
                  <a:srgbClr val="0070C0"/>
                </a:solidFill>
                <a:latin typeface="Courier New" charset="0"/>
              </a:rPr>
              <a:t>array</a:t>
            </a:r>
            <a:r>
              <a:rPr lang="fr-FR" b="1" dirty="0">
                <a:solidFill>
                  <a:schemeClr val="tx1"/>
                </a:solidFill>
                <a:latin typeface="Courier New" charset="0"/>
              </a:rPr>
              <a:t>(</a:t>
            </a:r>
            <a:r>
              <a:rPr lang="fr-FR" b="1" dirty="0">
                <a:solidFill>
                  <a:srgbClr val="00B050"/>
                </a:solidFill>
                <a:latin typeface="Courier New" charset="0"/>
              </a:rPr>
              <a:t>'</a:t>
            </a:r>
            <a:r>
              <a:rPr lang="fr-FR" b="1" dirty="0" err="1">
                <a:solidFill>
                  <a:srgbClr val="00B050"/>
                </a:solidFill>
                <a:latin typeface="Courier New" charset="0"/>
              </a:rPr>
              <a:t>apple</a:t>
            </a:r>
            <a:r>
              <a:rPr lang="fr-FR" b="1" dirty="0">
                <a:solidFill>
                  <a:srgbClr val="00B050"/>
                </a:solidFill>
                <a:latin typeface="Courier New" charset="0"/>
              </a:rPr>
              <a:t>'</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pear</a:t>
            </a:r>
            <a:r>
              <a:rPr lang="fr-FR" b="1" dirty="0">
                <a:solidFill>
                  <a:srgbClr val="00B050"/>
                </a:solidFill>
                <a:latin typeface="Courier New" charset="0"/>
              </a:rPr>
              <a:t>'</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peach</a:t>
            </a:r>
            <a:r>
              <a:rPr lang="fr-FR" b="1" dirty="0">
                <a:solidFill>
                  <a:srgbClr val="00B050"/>
                </a:solidFill>
                <a:latin typeface="Courier New" charset="0"/>
              </a:rPr>
              <a:t>'</a:t>
            </a:r>
            <a:r>
              <a:rPr lang="fr-FR" b="1" dirty="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13544602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Use</a:t>
            </a: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0"/>
              </a:spcAft>
            </a:pPr>
            <a:r>
              <a:rPr lang="en-US" sz="3200" dirty="0">
                <a:ea typeface="ＭＳ Ｐゴシック" pitchFamily="34" charset="-128"/>
              </a:rPr>
              <a:t>Handling an element with its index (or its key</a:t>
            </a:r>
            <a:r>
              <a:rPr lang="en-US" sz="3200" dirty="0" smtClean="0">
                <a:ea typeface="ＭＳ Ｐゴシック" pitchFamily="34" charset="-128"/>
              </a:rPr>
              <a:t>)</a:t>
            </a:r>
          </a:p>
          <a:p>
            <a:pPr>
              <a:spcBef>
                <a:spcPts val="0"/>
              </a:spcBef>
              <a:spcAft>
                <a:spcPts val="0"/>
              </a:spcAft>
            </a:pPr>
            <a:endParaRPr lang="en-US" sz="3200" dirty="0">
              <a:ea typeface="ＭＳ Ｐゴシック" pitchFamily="34" charset="-128"/>
            </a:endParaRPr>
          </a:p>
          <a:p>
            <a:pPr>
              <a:spcBef>
                <a:spcPts val="0"/>
              </a:spcBef>
              <a:spcAft>
                <a:spcPts val="0"/>
              </a:spcAft>
            </a:pPr>
            <a:endParaRPr lang="en-US" sz="3200" dirty="0" smtClean="0">
              <a:ea typeface="ＭＳ Ｐゴシック" pitchFamily="34" charset="-128"/>
            </a:endParaRPr>
          </a:p>
          <a:p>
            <a:pPr>
              <a:spcBef>
                <a:spcPts val="0"/>
              </a:spcBef>
              <a:spcAft>
                <a:spcPts val="0"/>
              </a:spcAft>
            </a:pPr>
            <a:endParaRPr lang="en-US" sz="3200" dirty="0">
              <a:ea typeface="ＭＳ Ｐゴシック" pitchFamily="34" charset="-128"/>
            </a:endParaRPr>
          </a:p>
          <a:p>
            <a:pPr>
              <a:spcBef>
                <a:spcPts val="0"/>
              </a:spcBef>
              <a:spcAft>
                <a:spcPts val="0"/>
              </a:spcAft>
            </a:pPr>
            <a:endParaRPr lang="en-US" sz="3200" dirty="0" smtClean="0">
              <a:ea typeface="ＭＳ Ｐゴシック" pitchFamily="34" charset="-128"/>
            </a:endParaRPr>
          </a:p>
          <a:p>
            <a:pPr>
              <a:spcBef>
                <a:spcPts val="0"/>
              </a:spcBef>
              <a:spcAft>
                <a:spcPts val="0"/>
              </a:spcAft>
            </a:pPr>
            <a:endParaRPr lang="en-US" sz="3200" dirty="0">
              <a:ea typeface="ＭＳ Ｐゴシック" pitchFamily="34" charset="-128"/>
            </a:endParaRPr>
          </a:p>
          <a:p>
            <a:pPr>
              <a:spcBef>
                <a:spcPts val="0"/>
              </a:spcBef>
              <a:spcAft>
                <a:spcPts val="0"/>
              </a:spcAft>
            </a:pPr>
            <a:r>
              <a:rPr lang="en-US" sz="3200" dirty="0" smtClean="0">
                <a:ea typeface="ＭＳ Ｐゴシック" pitchFamily="34" charset="-128"/>
              </a:rPr>
              <a:t>The first index of an array is 0</a:t>
            </a:r>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1849388"/>
            <a:ext cx="8784976" cy="208823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$fruits =</a:t>
            </a:r>
            <a:r>
              <a:rPr lang="fr-FR" b="1" dirty="0">
                <a:solidFill>
                  <a:srgbClr val="4D4D4D"/>
                </a:solidFill>
                <a:latin typeface="Courier New" charset="0"/>
              </a:rPr>
              <a:t> </a:t>
            </a:r>
            <a:r>
              <a:rPr lang="fr-FR" b="1" dirty="0" err="1">
                <a:solidFill>
                  <a:srgbClr val="0070C0"/>
                </a:solidFill>
                <a:latin typeface="Courier New" charset="0"/>
              </a:rPr>
              <a:t>array</a:t>
            </a:r>
            <a:r>
              <a:rPr lang="fr-FR" b="1" dirty="0">
                <a:solidFill>
                  <a:schemeClr val="tx1"/>
                </a:solidFill>
                <a:latin typeface="Courier New" charset="0"/>
              </a:rPr>
              <a:t>(</a:t>
            </a:r>
            <a:r>
              <a:rPr lang="fr-FR" b="1" dirty="0">
                <a:solidFill>
                  <a:srgbClr val="00B050"/>
                </a:solidFill>
                <a:latin typeface="Courier New" charset="0"/>
              </a:rPr>
              <a:t>'</a:t>
            </a:r>
            <a:r>
              <a:rPr lang="fr-FR" b="1" dirty="0" err="1">
                <a:solidFill>
                  <a:srgbClr val="00B050"/>
                </a:solidFill>
                <a:latin typeface="Courier New" charset="0"/>
              </a:rPr>
              <a:t>apple</a:t>
            </a:r>
            <a:r>
              <a:rPr lang="fr-FR" b="1" dirty="0">
                <a:solidFill>
                  <a:srgbClr val="00B050"/>
                </a:solidFill>
                <a:latin typeface="Courier New" charset="0"/>
              </a:rPr>
              <a:t>'</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p</a:t>
            </a:r>
            <a:r>
              <a:rPr lang="fr-FR" altLang="ja-JP" b="1" dirty="0" err="1">
                <a:solidFill>
                  <a:srgbClr val="00B050"/>
                </a:solidFill>
                <a:latin typeface="Courier New" charset="0"/>
              </a:rPr>
              <a:t>each</a:t>
            </a:r>
            <a:r>
              <a:rPr lang="fr-FR" b="1" dirty="0">
                <a:solidFill>
                  <a:srgbClr val="00B050"/>
                </a:solidFill>
                <a:latin typeface="Courier New" charset="0"/>
              </a:rPr>
              <a:t>'</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pear</a:t>
            </a:r>
            <a:r>
              <a:rPr lang="fr-FR" b="1" dirty="0">
                <a:solidFill>
                  <a:srgbClr val="00B050"/>
                </a:solidFill>
                <a:latin typeface="Courier New" charset="0"/>
              </a:rPr>
              <a:t>'</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echo</a:t>
            </a:r>
            <a:r>
              <a:rPr lang="fr-FR" b="1" dirty="0">
                <a:solidFill>
                  <a:srgbClr val="4D4D4D"/>
                </a:solidFill>
                <a:latin typeface="Courier New" charset="0"/>
              </a:rPr>
              <a:t> </a:t>
            </a:r>
            <a:r>
              <a:rPr lang="fr-FR" b="1" dirty="0">
                <a:solidFill>
                  <a:schemeClr val="tx1"/>
                </a:solidFill>
                <a:latin typeface="Courier New" charset="0"/>
              </a:rPr>
              <a:t>$fruits[</a:t>
            </a:r>
            <a:r>
              <a:rPr lang="fr-FR" b="1" dirty="0">
                <a:solidFill>
                  <a:srgbClr val="EA8B00"/>
                </a:solidFill>
                <a:latin typeface="Courier New" charset="0"/>
              </a:rPr>
              <a:t>2</a:t>
            </a:r>
            <a:r>
              <a:rPr lang="fr-FR" b="1" dirty="0">
                <a:solidFill>
                  <a:schemeClr val="tx1"/>
                </a:solidFill>
                <a:latin typeface="Courier New" charset="0"/>
              </a:rPr>
              <a:t>];</a:t>
            </a:r>
            <a:r>
              <a:rPr lang="fr-FR" b="1" dirty="0">
                <a:solidFill>
                  <a:srgbClr val="4D4D4D"/>
                </a:solidFill>
                <a:latin typeface="Courier New" charset="0"/>
              </a:rPr>
              <a:t> </a:t>
            </a:r>
            <a:r>
              <a:rPr lang="fr-FR" b="1" dirty="0">
                <a:solidFill>
                  <a:srgbClr val="479B8F"/>
                </a:solidFill>
                <a:latin typeface="Courier New" charset="0"/>
              </a:rPr>
              <a:t>// Displays </a:t>
            </a:r>
            <a:r>
              <a:rPr lang="fr-FR" b="1" dirty="0" err="1">
                <a:solidFill>
                  <a:srgbClr val="479B8F"/>
                </a:solidFill>
                <a:latin typeface="Courier New" charset="0"/>
              </a:rPr>
              <a:t>pear</a:t>
            </a:r>
            <a:endParaRPr lang="fr-FR" b="1" dirty="0">
              <a:solidFill>
                <a:srgbClr val="4D4D4D"/>
              </a:solidFill>
              <a:latin typeface="Courier New" charset="0"/>
            </a:endParaRPr>
          </a:p>
          <a:p>
            <a:pPr eaLnBrk="1" hangingPunct="1">
              <a:spcBef>
                <a:spcPts val="0"/>
              </a:spcBef>
              <a:spcAft>
                <a:spcPct val="30000"/>
              </a:spcAft>
              <a:buClr>
                <a:schemeClr val="hlink"/>
              </a:buClr>
            </a:pPr>
            <a:r>
              <a:rPr lang="fr-FR" b="1" dirty="0" err="1">
                <a:solidFill>
                  <a:srgbClr val="0070C0"/>
                </a:solidFill>
                <a:latin typeface="Courier New" charset="0"/>
              </a:rPr>
              <a:t>echo</a:t>
            </a:r>
            <a:r>
              <a:rPr lang="fr-FR" b="1" dirty="0">
                <a:solidFill>
                  <a:srgbClr val="4D4D4D"/>
                </a:solidFill>
                <a:latin typeface="Courier New" charset="0"/>
              </a:rPr>
              <a:t> </a:t>
            </a:r>
            <a:r>
              <a:rPr lang="fr-FR" b="1" dirty="0">
                <a:solidFill>
                  <a:schemeClr val="tx1"/>
                </a:solidFill>
                <a:latin typeface="Courier New" charset="0"/>
              </a:rPr>
              <a:t>$fruits[</a:t>
            </a:r>
            <a:r>
              <a:rPr lang="fr-FR" b="1" dirty="0">
                <a:solidFill>
                  <a:srgbClr val="EA8B00"/>
                </a:solidFill>
                <a:latin typeface="Courier New" charset="0"/>
              </a:rPr>
              <a:t>0</a:t>
            </a:r>
            <a:r>
              <a:rPr lang="fr-FR" b="1" dirty="0">
                <a:solidFill>
                  <a:schemeClr val="tx1"/>
                </a:solidFill>
                <a:latin typeface="Courier New" charset="0"/>
              </a:rPr>
              <a:t>];</a:t>
            </a:r>
            <a:r>
              <a:rPr lang="fr-FR" b="1" dirty="0">
                <a:solidFill>
                  <a:srgbClr val="4D4D4D"/>
                </a:solidFill>
                <a:latin typeface="Courier New" charset="0"/>
              </a:rPr>
              <a:t> </a:t>
            </a:r>
            <a:r>
              <a:rPr lang="fr-FR" b="1" dirty="0">
                <a:solidFill>
                  <a:srgbClr val="479B8F"/>
                </a:solidFill>
                <a:latin typeface="Courier New" charset="0"/>
              </a:rPr>
              <a:t>// Displays </a:t>
            </a:r>
            <a:r>
              <a:rPr lang="fr-FR" b="1" dirty="0" err="1">
                <a:solidFill>
                  <a:srgbClr val="479B8F"/>
                </a:solidFill>
                <a:latin typeface="Courier New" charset="0"/>
              </a:rPr>
              <a:t>apple</a:t>
            </a:r>
            <a:endParaRPr lang="fr-FR" b="1" dirty="0">
              <a:solidFill>
                <a:srgbClr val="4D4D4D"/>
              </a:solidFill>
              <a:latin typeface="Courier New" charset="0"/>
            </a:endParaRP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$fruits[</a:t>
            </a:r>
            <a:r>
              <a:rPr lang="fr-CH" b="1" dirty="0">
                <a:solidFill>
                  <a:srgbClr val="EA8B00"/>
                </a:solidFill>
                <a:latin typeface="Courier New" charset="0"/>
              </a:rPr>
              <a:t>2</a:t>
            </a:r>
            <a:r>
              <a:rPr lang="fr-CH" b="1" dirty="0">
                <a:solidFill>
                  <a:schemeClr val="tx1"/>
                </a:solidFill>
                <a:latin typeface="Courier New" charset="0"/>
              </a:rPr>
              <a:t>] = </a:t>
            </a:r>
            <a:r>
              <a:rPr lang="fr-FR" b="1" dirty="0">
                <a:solidFill>
                  <a:srgbClr val="00B050"/>
                </a:solidFill>
                <a:latin typeface="Courier New" charset="0"/>
              </a:rPr>
              <a:t>'</a:t>
            </a:r>
            <a:r>
              <a:rPr lang="fr-FR" b="1" dirty="0" err="1">
                <a:solidFill>
                  <a:srgbClr val="00B050"/>
                </a:solidFill>
                <a:latin typeface="Courier New" charset="0"/>
              </a:rPr>
              <a:t>apricot</a:t>
            </a:r>
            <a:r>
              <a:rPr lang="fr-FR" b="1" dirty="0">
                <a:solidFill>
                  <a:srgbClr val="00B050"/>
                </a:solidFill>
                <a:latin typeface="Courier New" charset="0"/>
              </a:rPr>
              <a:t>'</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echo</a:t>
            </a:r>
            <a:r>
              <a:rPr lang="fr-FR" b="1" dirty="0">
                <a:solidFill>
                  <a:srgbClr val="4D4D4D"/>
                </a:solidFill>
                <a:latin typeface="Courier New" charset="0"/>
              </a:rPr>
              <a:t> </a:t>
            </a:r>
            <a:r>
              <a:rPr lang="fr-FR" b="1" dirty="0">
                <a:solidFill>
                  <a:schemeClr val="tx1"/>
                </a:solidFill>
                <a:latin typeface="Courier New" charset="0"/>
              </a:rPr>
              <a:t>$fruits[</a:t>
            </a:r>
            <a:r>
              <a:rPr lang="fr-FR" b="1" dirty="0">
                <a:solidFill>
                  <a:srgbClr val="EA8B00"/>
                </a:solidFill>
                <a:latin typeface="Courier New" charset="0"/>
              </a:rPr>
              <a:t>2</a:t>
            </a:r>
            <a:r>
              <a:rPr lang="fr-FR" b="1" dirty="0">
                <a:solidFill>
                  <a:schemeClr val="tx1"/>
                </a:solidFill>
                <a:latin typeface="Courier New" charset="0"/>
              </a:rPr>
              <a:t>];</a:t>
            </a:r>
            <a:r>
              <a:rPr lang="fr-FR" b="1" dirty="0">
                <a:solidFill>
                  <a:srgbClr val="4D4D4D"/>
                </a:solidFill>
                <a:latin typeface="Courier New" charset="0"/>
              </a:rPr>
              <a:t> </a:t>
            </a:r>
            <a:r>
              <a:rPr lang="fr-FR" b="1" dirty="0">
                <a:solidFill>
                  <a:srgbClr val="479B8F"/>
                </a:solidFill>
                <a:latin typeface="Courier New" charset="0"/>
              </a:rPr>
              <a:t>// Displays </a:t>
            </a:r>
            <a:r>
              <a:rPr lang="fr-FR" b="1" dirty="0" err="1">
                <a:solidFill>
                  <a:srgbClr val="479B8F"/>
                </a:solidFill>
                <a:latin typeface="Courier New" charset="0"/>
              </a:rPr>
              <a:t>apricot</a:t>
            </a:r>
            <a:endParaRPr lang="fr-CH" dirty="0">
              <a:solidFill>
                <a:srgbClr val="479B8F"/>
              </a:solidFill>
              <a:latin typeface="Courier New" charset="0"/>
            </a:endParaRPr>
          </a:p>
        </p:txBody>
      </p:sp>
    </p:spTree>
    <p:extLst>
      <p:ext uri="{BB962C8B-B14F-4D97-AF65-F5344CB8AC3E}">
        <p14:creationId xmlns:p14="http://schemas.microsoft.com/office/powerpoint/2010/main" val="982420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Use</a:t>
            </a: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600"/>
              </a:spcAft>
            </a:pPr>
            <a:r>
              <a:rPr lang="en-US" sz="3200" dirty="0" err="1">
                <a:latin typeface="Courier New"/>
                <a:ea typeface="ＭＳ Ｐゴシック" pitchFamily="34" charset="-128"/>
                <a:cs typeface="Courier New"/>
              </a:rPr>
              <a:t>print_r</a:t>
            </a:r>
            <a:r>
              <a:rPr lang="en-US" sz="3200" dirty="0">
                <a:latin typeface="Courier New"/>
                <a:ea typeface="ＭＳ Ｐゴシック" pitchFamily="34" charset="-128"/>
                <a:cs typeface="Courier New"/>
              </a:rPr>
              <a:t>() </a:t>
            </a:r>
            <a:r>
              <a:rPr lang="en-US" sz="3200" dirty="0">
                <a:ea typeface="ＭＳ Ｐゴシック" pitchFamily="34" charset="-128"/>
              </a:rPr>
              <a:t>is used to show the content of an array (key and value)</a:t>
            </a:r>
          </a:p>
          <a:p>
            <a:pPr>
              <a:spcBef>
                <a:spcPts val="0"/>
              </a:spcBef>
              <a:spcAft>
                <a:spcPts val="600"/>
              </a:spcAft>
            </a:pPr>
            <a:r>
              <a:rPr lang="en-US" sz="3200" dirty="0">
                <a:ea typeface="ＭＳ Ｐゴシック" pitchFamily="34" charset="-128"/>
              </a:rPr>
              <a:t>Handy to </a:t>
            </a:r>
            <a:r>
              <a:rPr lang="en-US" sz="3200" dirty="0" smtClean="0">
                <a:ea typeface="ＭＳ Ｐゴシック" pitchFamily="34" charset="-128"/>
              </a:rPr>
              <a:t>debug</a:t>
            </a:r>
            <a:endParaRPr lang="en-US" sz="3200"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929508"/>
            <a:ext cx="8784976" cy="208823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ts val="0"/>
              </a:spcAft>
              <a:buClr>
                <a:schemeClr val="hlink"/>
              </a:buClr>
              <a:buFont typeface="Wingdings" charset="0"/>
              <a:buNone/>
            </a:pPr>
            <a:r>
              <a:rPr lang="fr-FR" b="1" dirty="0">
                <a:solidFill>
                  <a:schemeClr val="tx1"/>
                </a:solidFill>
                <a:latin typeface="Courier New" charset="0"/>
              </a:rPr>
              <a:t>$fruits = </a:t>
            </a:r>
            <a:r>
              <a:rPr lang="fr-FR" b="1" dirty="0" err="1">
                <a:solidFill>
                  <a:srgbClr val="0070C0"/>
                </a:solidFill>
                <a:latin typeface="Courier New" charset="0"/>
              </a:rPr>
              <a:t>array</a:t>
            </a:r>
            <a:r>
              <a:rPr lang="fr-FR" b="1" dirty="0">
                <a:solidFill>
                  <a:schemeClr val="tx1"/>
                </a:solidFill>
                <a:latin typeface="Courier New" charset="0"/>
              </a:rPr>
              <a:t>(</a:t>
            </a:r>
            <a:r>
              <a:rPr lang="fr-FR" b="1" dirty="0">
                <a:solidFill>
                  <a:srgbClr val="00B050"/>
                </a:solidFill>
                <a:latin typeface="Courier New" charset="0"/>
              </a:rPr>
              <a:t>'</a:t>
            </a:r>
            <a:r>
              <a:rPr lang="fr-FR" b="1" dirty="0" err="1">
                <a:solidFill>
                  <a:srgbClr val="00B050"/>
                </a:solidFill>
                <a:latin typeface="Courier New" charset="0"/>
              </a:rPr>
              <a:t>apple</a:t>
            </a:r>
            <a:r>
              <a:rPr lang="fr-FR" b="1" dirty="0">
                <a:solidFill>
                  <a:srgbClr val="00B050"/>
                </a:solidFill>
                <a:latin typeface="Courier New" charset="0"/>
              </a:rPr>
              <a:t>'</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pear</a:t>
            </a:r>
            <a:r>
              <a:rPr lang="fr-FR" b="1" dirty="0">
                <a:solidFill>
                  <a:srgbClr val="00B050"/>
                </a:solidFill>
                <a:latin typeface="Courier New" charset="0"/>
              </a:rPr>
              <a:t>'</a:t>
            </a:r>
            <a:r>
              <a:rPr lang="fr-FR" b="1" dirty="0">
                <a:solidFill>
                  <a:schemeClr val="tx1"/>
                </a:solidFill>
                <a:latin typeface="Courier New" charset="0"/>
              </a:rPr>
              <a:t>, </a:t>
            </a:r>
            <a:r>
              <a:rPr lang="fr-FR" b="1" dirty="0">
                <a:solidFill>
                  <a:srgbClr val="00B050"/>
                </a:solidFill>
                <a:latin typeface="Courier New" charset="0"/>
              </a:rPr>
              <a:t>'</a:t>
            </a:r>
            <a:r>
              <a:rPr lang="fr-FR" b="1" dirty="0" err="1">
                <a:solidFill>
                  <a:srgbClr val="00B050"/>
                </a:solidFill>
                <a:latin typeface="Courier New" charset="0"/>
              </a:rPr>
              <a:t>peach</a:t>
            </a:r>
            <a:r>
              <a:rPr lang="fr-FR" b="1" dirty="0">
                <a:solidFill>
                  <a:srgbClr val="00B050"/>
                </a:solidFill>
                <a:latin typeface="Courier New" charset="0"/>
              </a:rPr>
              <a:t>'</a:t>
            </a:r>
            <a:r>
              <a:rPr lang="fr-FR" b="1" dirty="0">
                <a:solidFill>
                  <a:schemeClr val="tx1"/>
                </a:solidFill>
                <a:latin typeface="Courier New" charset="0"/>
              </a:rPr>
              <a:t>);</a:t>
            </a:r>
          </a:p>
          <a:p>
            <a:pPr eaLnBrk="1" hangingPunct="1">
              <a:spcBef>
                <a:spcPts val="0"/>
              </a:spcBef>
              <a:spcAft>
                <a:spcPts val="0"/>
              </a:spcAft>
              <a:buClr>
                <a:schemeClr val="hlink"/>
              </a:buClr>
              <a:buFont typeface="Wingdings" charset="0"/>
              <a:buNone/>
            </a:pPr>
            <a:r>
              <a:rPr lang="fr-FR" b="1" dirty="0" err="1">
                <a:solidFill>
                  <a:srgbClr val="0070C0"/>
                </a:solidFill>
                <a:latin typeface="Courier New" charset="0"/>
              </a:rPr>
              <a:t>print_r</a:t>
            </a:r>
            <a:r>
              <a:rPr lang="fr-FR" b="1" dirty="0">
                <a:solidFill>
                  <a:schemeClr val="tx1"/>
                </a:solidFill>
                <a:latin typeface="Courier New" charset="0"/>
              </a:rPr>
              <a:t>($fruits);</a:t>
            </a:r>
          </a:p>
          <a:p>
            <a:pPr eaLnBrk="1" hangingPunct="1">
              <a:spcBef>
                <a:spcPts val="0"/>
              </a:spcBef>
              <a:spcAft>
                <a:spcPts val="0"/>
              </a:spcAft>
              <a:buClr>
                <a:schemeClr val="hlink"/>
              </a:buClr>
              <a:buFont typeface="Wingdings" charset="0"/>
              <a:buNone/>
            </a:pPr>
            <a:endParaRPr lang="fr-FR" b="1" dirty="0">
              <a:solidFill>
                <a:schemeClr val="tx1"/>
              </a:solidFill>
              <a:latin typeface="Courier New" charset="0"/>
            </a:endParaRPr>
          </a:p>
          <a:p>
            <a:pPr eaLnBrk="1" hangingPunct="1">
              <a:spcBef>
                <a:spcPts val="0"/>
              </a:spcBef>
              <a:spcAft>
                <a:spcPts val="0"/>
              </a:spcAft>
              <a:buClr>
                <a:schemeClr val="hlink"/>
              </a:buClr>
              <a:buFont typeface="Wingdings" charset="0"/>
              <a:buNone/>
            </a:pPr>
            <a:r>
              <a:rPr lang="fr-FR" b="1" dirty="0">
                <a:solidFill>
                  <a:srgbClr val="479B8F"/>
                </a:solidFill>
                <a:latin typeface="Courier New" charset="0"/>
              </a:rPr>
              <a:t>/* </a:t>
            </a:r>
            <a:r>
              <a:rPr lang="fr-FR" b="1" dirty="0" err="1">
                <a:solidFill>
                  <a:srgbClr val="479B8F"/>
                </a:solidFill>
                <a:latin typeface="Courier New" charset="0"/>
              </a:rPr>
              <a:t>Result</a:t>
            </a:r>
            <a:r>
              <a:rPr lang="fr-FR" b="1" dirty="0">
                <a:solidFill>
                  <a:srgbClr val="479B8F"/>
                </a:solidFill>
                <a:latin typeface="Courier New" charset="0"/>
              </a:rPr>
              <a:t>:</a:t>
            </a:r>
          </a:p>
          <a:p>
            <a:pPr lvl="1" eaLnBrk="1" hangingPunct="1">
              <a:spcBef>
                <a:spcPts val="0"/>
              </a:spcBef>
              <a:spcAft>
                <a:spcPts val="0"/>
              </a:spcAft>
              <a:buClr>
                <a:schemeClr val="hlink"/>
              </a:buClr>
            </a:pPr>
            <a:r>
              <a:rPr lang="fr-FR" b="1" dirty="0" err="1" smtClean="0">
                <a:solidFill>
                  <a:srgbClr val="479B8F"/>
                </a:solidFill>
                <a:latin typeface="Courier New" charset="0"/>
              </a:rPr>
              <a:t>Array</a:t>
            </a:r>
            <a:r>
              <a:rPr lang="fr-FR" b="1" dirty="0" smtClean="0">
                <a:solidFill>
                  <a:srgbClr val="479B8F"/>
                </a:solidFill>
                <a:latin typeface="Courier New" charset="0"/>
              </a:rPr>
              <a:t> ( [</a:t>
            </a:r>
            <a:r>
              <a:rPr lang="fr-FR" b="1" dirty="0">
                <a:solidFill>
                  <a:srgbClr val="479B8F"/>
                </a:solidFill>
                <a:latin typeface="Courier New" charset="0"/>
              </a:rPr>
              <a:t>0] =&gt; </a:t>
            </a:r>
            <a:r>
              <a:rPr lang="fr-FR" b="1" dirty="0" err="1" smtClean="0">
                <a:solidFill>
                  <a:srgbClr val="479B8F"/>
                </a:solidFill>
                <a:latin typeface="Courier New" charset="0"/>
              </a:rPr>
              <a:t>apple</a:t>
            </a:r>
            <a:r>
              <a:rPr lang="fr-FR" b="1" dirty="0" smtClean="0">
                <a:solidFill>
                  <a:srgbClr val="479B8F"/>
                </a:solidFill>
                <a:latin typeface="Courier New" charset="0"/>
              </a:rPr>
              <a:t> [1] =&gt; </a:t>
            </a:r>
            <a:r>
              <a:rPr lang="fr-FR" b="1" dirty="0" err="1" smtClean="0">
                <a:solidFill>
                  <a:srgbClr val="479B8F"/>
                </a:solidFill>
                <a:latin typeface="Courier New" charset="0"/>
              </a:rPr>
              <a:t>pear</a:t>
            </a:r>
            <a:r>
              <a:rPr lang="fr-FR" b="1" dirty="0" smtClean="0">
                <a:solidFill>
                  <a:srgbClr val="479B8F"/>
                </a:solidFill>
                <a:latin typeface="Courier New" charset="0"/>
              </a:rPr>
              <a:t> [2] =&gt; </a:t>
            </a:r>
            <a:r>
              <a:rPr lang="fr-FR" b="1" dirty="0" err="1" smtClean="0">
                <a:solidFill>
                  <a:srgbClr val="479B8F"/>
                </a:solidFill>
                <a:latin typeface="Courier New" charset="0"/>
              </a:rPr>
              <a:t>peach</a:t>
            </a:r>
            <a:r>
              <a:rPr lang="fr-FR" b="1" dirty="0">
                <a:solidFill>
                  <a:srgbClr val="479B8F"/>
                </a:solidFill>
                <a:latin typeface="Courier New" charset="0"/>
              </a:rPr>
              <a:t> </a:t>
            </a:r>
            <a:r>
              <a:rPr lang="fr-FR" b="1" dirty="0" smtClean="0">
                <a:solidFill>
                  <a:srgbClr val="479B8F"/>
                </a:solidFill>
                <a:latin typeface="Courier New" charset="0"/>
              </a:rPr>
              <a:t>)</a:t>
            </a:r>
            <a:endParaRPr lang="fr-FR" b="1" dirty="0">
              <a:solidFill>
                <a:srgbClr val="479B8F"/>
              </a:solidFill>
              <a:latin typeface="Courier New" charset="0"/>
            </a:endParaRPr>
          </a:p>
          <a:p>
            <a:pPr eaLnBrk="1" hangingPunct="1">
              <a:spcBef>
                <a:spcPts val="0"/>
              </a:spcBef>
              <a:spcAft>
                <a:spcPts val="0"/>
              </a:spcAft>
              <a:buClr>
                <a:schemeClr val="hlink"/>
              </a:buClr>
            </a:pPr>
            <a:r>
              <a:rPr lang="fr-FR" b="1" dirty="0">
                <a:solidFill>
                  <a:srgbClr val="479B8F"/>
                </a:solidFill>
                <a:latin typeface="Courier New" charset="0"/>
              </a:rPr>
              <a:t>*/</a:t>
            </a:r>
            <a:endParaRPr lang="fr-CH" dirty="0">
              <a:solidFill>
                <a:srgbClr val="479B8F"/>
              </a:solidFill>
              <a:latin typeface="Courier New" charset="0"/>
            </a:endParaRPr>
          </a:p>
        </p:txBody>
      </p:sp>
    </p:spTree>
    <p:extLst>
      <p:ext uri="{BB962C8B-B14F-4D97-AF65-F5344CB8AC3E}">
        <p14:creationId xmlns:p14="http://schemas.microsoft.com/office/powerpoint/2010/main" val="9241987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Associative </a:t>
            </a:r>
            <a:r>
              <a:rPr lang="fr-FR" dirty="0" err="1" smtClean="0">
                <a:ea typeface="ＭＳ Ｐゴシック" pitchFamily="34" charset="-128"/>
              </a:rPr>
              <a:t>arrays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600"/>
              </a:spcAft>
            </a:pPr>
            <a:r>
              <a:rPr lang="en-US" sz="3200" dirty="0">
                <a:ea typeface="ＭＳ Ｐゴシック" pitchFamily="34" charset="-128"/>
                <a:cs typeface="Courier New"/>
              </a:rPr>
              <a:t>Explicit key value association</a:t>
            </a:r>
          </a:p>
          <a:p>
            <a:pPr lvl="1">
              <a:spcBef>
                <a:spcPts val="0"/>
              </a:spcBef>
              <a:spcAft>
                <a:spcPts val="600"/>
              </a:spcAft>
            </a:pPr>
            <a:r>
              <a:rPr lang="en-US" sz="2800" dirty="0">
                <a:ea typeface="ＭＳ Ｐゴシック" pitchFamily="34" charset="-128"/>
                <a:cs typeface="Courier New"/>
              </a:rPr>
              <a:t>The key is defined by the developer</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2353444"/>
            <a:ext cx="8784976" cy="23762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en-GB" b="1" dirty="0">
                <a:latin typeface="Courier New" charset="0"/>
              </a:rPr>
              <a:t>$promos = </a:t>
            </a:r>
            <a:r>
              <a:rPr lang="en-GB" b="1" dirty="0">
                <a:solidFill>
                  <a:srgbClr val="0070C0"/>
                </a:solidFill>
                <a:latin typeface="Courier New" charset="0"/>
              </a:rPr>
              <a:t>array</a:t>
            </a:r>
            <a:r>
              <a:rPr lang="en-GB"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en-GB" b="1" dirty="0">
                <a:solidFill>
                  <a:srgbClr val="00B050"/>
                </a:solidFill>
                <a:latin typeface="Courier New" charset="0"/>
              </a:rPr>
              <a:t>'B1' </a:t>
            </a:r>
            <a:r>
              <a:rPr lang="en-GB" b="1" dirty="0">
                <a:solidFill>
                  <a:srgbClr val="0070C0"/>
                </a:solidFill>
                <a:latin typeface="Courier New" charset="0"/>
              </a:rPr>
              <a:t>=&gt;</a:t>
            </a:r>
            <a:r>
              <a:rPr lang="en-GB" b="1" dirty="0">
                <a:solidFill>
                  <a:schemeClr val="tx1"/>
                </a:solidFill>
                <a:latin typeface="Courier New" charset="0"/>
              </a:rPr>
              <a:t> </a:t>
            </a:r>
            <a:r>
              <a:rPr lang="en-GB" b="1" dirty="0">
                <a:solidFill>
                  <a:srgbClr val="00B050"/>
                </a:solidFill>
                <a:latin typeface="Courier New" charset="0"/>
              </a:rPr>
              <a:t>'Promo 2013'</a:t>
            </a:r>
            <a:r>
              <a:rPr lang="en-GB"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en-GB" b="1" dirty="0">
                <a:solidFill>
                  <a:srgbClr val="00B050"/>
                </a:solidFill>
                <a:latin typeface="Courier New" charset="0"/>
              </a:rPr>
              <a:t>'B2' </a:t>
            </a:r>
            <a:r>
              <a:rPr lang="en-GB" b="1" dirty="0">
                <a:solidFill>
                  <a:srgbClr val="0070C0"/>
                </a:solidFill>
                <a:latin typeface="Courier New" charset="0"/>
              </a:rPr>
              <a:t>=&gt;</a:t>
            </a:r>
            <a:r>
              <a:rPr lang="en-GB" b="1" dirty="0">
                <a:solidFill>
                  <a:schemeClr val="tx1"/>
                </a:solidFill>
                <a:latin typeface="Courier New" charset="0"/>
              </a:rPr>
              <a:t> </a:t>
            </a:r>
            <a:r>
              <a:rPr lang="en-GB" b="1" dirty="0">
                <a:solidFill>
                  <a:srgbClr val="00B050"/>
                </a:solidFill>
                <a:latin typeface="Courier New" charset="0"/>
              </a:rPr>
              <a:t>'Promo 2012'</a:t>
            </a:r>
            <a:r>
              <a:rPr lang="en-GB"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en-GB" b="1" dirty="0">
                <a:solidFill>
                  <a:srgbClr val="00B050"/>
                </a:solidFill>
                <a:latin typeface="Courier New" charset="0"/>
              </a:rPr>
              <a:t>'B3' </a:t>
            </a:r>
            <a:r>
              <a:rPr lang="en-GB" b="1" dirty="0">
                <a:solidFill>
                  <a:srgbClr val="0070C0"/>
                </a:solidFill>
                <a:latin typeface="Courier New" charset="0"/>
              </a:rPr>
              <a:t>=&gt;</a:t>
            </a:r>
            <a:r>
              <a:rPr lang="en-GB" b="1" dirty="0">
                <a:solidFill>
                  <a:schemeClr val="tx1"/>
                </a:solidFill>
                <a:latin typeface="Courier New" charset="0"/>
              </a:rPr>
              <a:t> </a:t>
            </a:r>
            <a:r>
              <a:rPr lang="en-GB" b="1" dirty="0">
                <a:solidFill>
                  <a:srgbClr val="00B050"/>
                </a:solidFill>
                <a:latin typeface="Courier New" charset="0"/>
              </a:rPr>
              <a:t>'Promo 2011'</a:t>
            </a:r>
            <a:r>
              <a:rPr lang="en-GB"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en-GB" b="1" dirty="0">
                <a:solidFill>
                  <a:srgbClr val="00B050"/>
                </a:solidFill>
                <a:latin typeface="Courier New" charset="0"/>
              </a:rPr>
              <a:t>'M1' </a:t>
            </a:r>
            <a:r>
              <a:rPr lang="en-GB" b="1" dirty="0">
                <a:solidFill>
                  <a:srgbClr val="0070C0"/>
                </a:solidFill>
                <a:latin typeface="Courier New" charset="0"/>
              </a:rPr>
              <a:t>=&gt;</a:t>
            </a:r>
            <a:r>
              <a:rPr lang="en-GB" b="1" dirty="0">
                <a:solidFill>
                  <a:schemeClr val="tx1"/>
                </a:solidFill>
                <a:latin typeface="Courier New" charset="0"/>
              </a:rPr>
              <a:t> </a:t>
            </a:r>
            <a:r>
              <a:rPr lang="en-GB" b="1" dirty="0">
                <a:solidFill>
                  <a:srgbClr val="00B050"/>
                </a:solidFill>
                <a:latin typeface="Courier New" charset="0"/>
              </a:rPr>
              <a:t>'Promo 2010'</a:t>
            </a:r>
            <a:r>
              <a:rPr lang="en-GB"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en-GB" b="1" dirty="0">
                <a:solidFill>
                  <a:srgbClr val="00B050"/>
                </a:solidFill>
                <a:latin typeface="Courier New" charset="0"/>
              </a:rPr>
              <a:t>'M2' </a:t>
            </a:r>
            <a:r>
              <a:rPr lang="en-GB" b="1" dirty="0">
                <a:solidFill>
                  <a:srgbClr val="0070C0"/>
                </a:solidFill>
                <a:latin typeface="Courier New" charset="0"/>
              </a:rPr>
              <a:t>=&gt;</a:t>
            </a:r>
            <a:r>
              <a:rPr lang="en-GB" b="1" dirty="0">
                <a:solidFill>
                  <a:schemeClr val="tx1"/>
                </a:solidFill>
                <a:latin typeface="Courier New" charset="0"/>
              </a:rPr>
              <a:t> </a:t>
            </a:r>
            <a:r>
              <a:rPr lang="en-GB" b="1" dirty="0">
                <a:solidFill>
                  <a:srgbClr val="00B050"/>
                </a:solidFill>
                <a:latin typeface="Courier New" charset="0"/>
              </a:rPr>
              <a:t>'Promo 2009'</a:t>
            </a:r>
            <a:r>
              <a:rPr lang="en-GB" b="1" dirty="0">
                <a:solidFill>
                  <a:schemeClr val="tx1"/>
                </a:solidFill>
                <a:latin typeface="Courier New" charset="0"/>
              </a:rPr>
              <a:t>);</a:t>
            </a:r>
            <a:r>
              <a:rPr lang="en-GB" dirty="0">
                <a:solidFill>
                  <a:schemeClr val="tx1"/>
                </a:solidFill>
                <a:latin typeface="Courier New" charset="0"/>
              </a:rPr>
              <a:t> </a:t>
            </a:r>
            <a:endParaRPr lang="fr-CH" dirty="0">
              <a:solidFill>
                <a:schemeClr val="tx1"/>
              </a:solidFill>
              <a:latin typeface="Courier New" charset="0"/>
            </a:endParaRPr>
          </a:p>
        </p:txBody>
      </p:sp>
    </p:spTree>
    <p:extLst>
      <p:ext uri="{BB962C8B-B14F-4D97-AF65-F5344CB8AC3E}">
        <p14:creationId xmlns:p14="http://schemas.microsoft.com/office/powerpoint/2010/main" val="18258143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Count and </a:t>
            </a:r>
            <a:r>
              <a:rPr lang="fr-FR" dirty="0" err="1" smtClean="0">
                <a:ea typeface="ＭＳ Ｐゴシック" pitchFamily="34" charset="-128"/>
              </a:rPr>
              <a:t>Sizeof</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600"/>
              </a:spcAft>
            </a:pPr>
            <a:r>
              <a:rPr lang="en-US" sz="3200" dirty="0">
                <a:ea typeface="ＭＳ Ｐゴシック" pitchFamily="34" charset="-128"/>
                <a:cs typeface="Courier New"/>
              </a:rPr>
              <a:t>Count elements of the array</a:t>
            </a:r>
          </a:p>
          <a:p>
            <a:pPr>
              <a:spcBef>
                <a:spcPts val="0"/>
              </a:spcBef>
              <a:spcAft>
                <a:spcPts val="600"/>
              </a:spcAft>
            </a:pPr>
            <a:endParaRPr lang="en-US" sz="3200" dirty="0">
              <a:ea typeface="ＭＳ Ｐゴシック" pitchFamily="34" charset="-128"/>
              <a:cs typeface="Courier New"/>
            </a:endParaRPr>
          </a:p>
          <a:p>
            <a:pPr>
              <a:spcBef>
                <a:spcPts val="0"/>
              </a:spcBef>
              <a:spcAft>
                <a:spcPts val="600"/>
              </a:spcAft>
            </a:pPr>
            <a:endParaRPr lang="en-US" sz="3200" dirty="0">
              <a:ea typeface="ＭＳ Ｐゴシック" pitchFamily="34" charset="-128"/>
              <a:cs typeface="Courier New"/>
            </a:endParaRPr>
          </a:p>
          <a:p>
            <a:pPr>
              <a:spcBef>
                <a:spcPts val="0"/>
              </a:spcBef>
              <a:spcAft>
                <a:spcPts val="600"/>
              </a:spcAft>
            </a:pPr>
            <a:r>
              <a:rPr lang="en-US" sz="3200" dirty="0">
                <a:ea typeface="ＭＳ Ｐゴシック" pitchFamily="34" charset="-128"/>
                <a:cs typeface="Courier New"/>
              </a:rPr>
              <a:t>Function </a:t>
            </a:r>
            <a:r>
              <a:rPr lang="en-US" sz="3200" dirty="0" err="1">
                <a:ea typeface="ＭＳ Ｐゴシック" pitchFamily="34" charset="-128"/>
                <a:cs typeface="Courier New"/>
              </a:rPr>
              <a:t>sizeof</a:t>
            </a:r>
            <a:r>
              <a:rPr lang="en-US" sz="3200" dirty="0">
                <a:ea typeface="ＭＳ Ｐゴシック" pitchFamily="34" charset="-128"/>
                <a:cs typeface="Courier New"/>
              </a:rPr>
              <a:t>() is a count() alias</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1921396"/>
            <a:ext cx="8784976" cy="72008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a:solidFill>
                  <a:srgbClr val="0070C0"/>
                </a:solidFill>
                <a:latin typeface="Courier New" charset="0"/>
              </a:rPr>
              <a:t>count</a:t>
            </a:r>
            <a:r>
              <a:rPr lang="fr-FR" b="1" dirty="0">
                <a:latin typeface="Courier New" charset="0"/>
              </a:rPr>
              <a:t>($fruits); </a:t>
            </a:r>
            <a:r>
              <a:rPr lang="fr-FR" b="1" dirty="0">
                <a:solidFill>
                  <a:srgbClr val="479B8F"/>
                </a:solidFill>
                <a:latin typeface="Courier New" charset="0"/>
              </a:rPr>
              <a:t>// 3</a:t>
            </a:r>
            <a:endParaRPr lang="fr-CH" b="1" dirty="0">
              <a:solidFill>
                <a:srgbClr val="479B8F"/>
              </a:solidFill>
              <a:latin typeface="Courier New" charset="0"/>
            </a:endParaRPr>
          </a:p>
        </p:txBody>
      </p:sp>
      <p:sp>
        <p:nvSpPr>
          <p:cNvPr id="8" name="Rectangle à coins arrondis 4"/>
          <p:cNvSpPr/>
          <p:nvPr/>
        </p:nvSpPr>
        <p:spPr>
          <a:xfrm>
            <a:off x="179512" y="3649588"/>
            <a:ext cx="8784976" cy="72008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smtClean="0">
                <a:solidFill>
                  <a:srgbClr val="0070C0"/>
                </a:solidFill>
                <a:latin typeface="Courier New" charset="0"/>
              </a:rPr>
              <a:t>sizeof</a:t>
            </a:r>
            <a:r>
              <a:rPr lang="fr-FR" b="1" dirty="0" smtClean="0">
                <a:latin typeface="Courier New" charset="0"/>
              </a:rPr>
              <a:t>(</a:t>
            </a:r>
            <a:r>
              <a:rPr lang="fr-FR" b="1" dirty="0">
                <a:latin typeface="Courier New" charset="0"/>
              </a:rPr>
              <a:t>$fruits); </a:t>
            </a:r>
            <a:r>
              <a:rPr lang="fr-FR" b="1" dirty="0">
                <a:solidFill>
                  <a:srgbClr val="479B8F"/>
                </a:solidFill>
                <a:latin typeface="Courier New" charset="0"/>
              </a:rPr>
              <a:t>// 3</a:t>
            </a:r>
            <a:endParaRPr lang="fr-CH" b="1" dirty="0">
              <a:solidFill>
                <a:srgbClr val="479B8F"/>
              </a:solidFill>
              <a:latin typeface="Courier New" charset="0"/>
            </a:endParaRPr>
          </a:p>
        </p:txBody>
      </p:sp>
    </p:spTree>
    <p:extLst>
      <p:ext uri="{BB962C8B-B14F-4D97-AF65-F5344CB8AC3E}">
        <p14:creationId xmlns:p14="http://schemas.microsoft.com/office/powerpoint/2010/main" val="1578152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Add</a:t>
            </a:r>
            <a:r>
              <a:rPr lang="fr-FR" dirty="0" smtClean="0">
                <a:ea typeface="ＭＳ Ｐゴシック" pitchFamily="34" charset="-128"/>
              </a:rPr>
              <a:t> and </a:t>
            </a:r>
            <a:r>
              <a:rPr lang="fr-FR" dirty="0" err="1" smtClean="0">
                <a:ea typeface="ＭＳ Ｐゴシック" pitchFamily="34" charset="-128"/>
              </a:rPr>
              <a:t>delete</a:t>
            </a:r>
            <a:r>
              <a:rPr lang="fr-FR" dirty="0" smtClean="0">
                <a:ea typeface="ＭＳ Ｐゴシック" pitchFamily="34" charset="-128"/>
              </a:rPr>
              <a:t> </a:t>
            </a:r>
            <a:r>
              <a:rPr lang="fr-FR" dirty="0" err="1" smtClean="0">
                <a:ea typeface="ＭＳ Ｐゴシック" pitchFamily="34" charset="-128"/>
              </a:rPr>
              <a:t>elements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9308"/>
            <a:ext cx="8424936" cy="4230687"/>
          </a:xfrm>
        </p:spPr>
        <p:txBody>
          <a:bodyPr/>
          <a:lstStyle/>
          <a:p>
            <a:pPr>
              <a:spcBef>
                <a:spcPts val="0"/>
              </a:spcBef>
              <a:spcAft>
                <a:spcPts val="600"/>
              </a:spcAft>
            </a:pPr>
            <a:r>
              <a:rPr lang="en-US" sz="3200" dirty="0" err="1">
                <a:latin typeface="Courier New"/>
                <a:ea typeface="ＭＳ Ｐゴシック" pitchFamily="34" charset="-128"/>
                <a:cs typeface="Courier New"/>
              </a:rPr>
              <a:t>array_push</a:t>
            </a:r>
            <a:r>
              <a:rPr lang="en-US" sz="3200" dirty="0" smtClean="0">
                <a:latin typeface="Courier New"/>
                <a:ea typeface="ＭＳ Ｐゴシック" pitchFamily="34" charset="-128"/>
                <a:cs typeface="Courier New"/>
              </a:rPr>
              <a:t>()</a:t>
            </a:r>
            <a:r>
              <a:rPr lang="en-US" sz="3200" dirty="0" smtClean="0">
                <a:ea typeface="ＭＳ Ｐゴシック" pitchFamily="34" charset="-128"/>
                <a:cs typeface="Courier New"/>
              </a:rPr>
              <a:t>: </a:t>
            </a:r>
          </a:p>
          <a:p>
            <a:pPr lvl="1">
              <a:spcBef>
                <a:spcPts val="0"/>
              </a:spcBef>
              <a:spcAft>
                <a:spcPts val="600"/>
              </a:spcAft>
            </a:pPr>
            <a:r>
              <a:rPr lang="en-US" sz="2800" dirty="0" smtClean="0">
                <a:ea typeface="ＭＳ Ｐゴシック" pitchFamily="34" charset="-128"/>
                <a:cs typeface="Courier New"/>
              </a:rPr>
              <a:t>Add </a:t>
            </a:r>
            <a:r>
              <a:rPr lang="en-US" sz="2800" dirty="0">
                <a:ea typeface="ＭＳ Ｐゴシック" pitchFamily="34" charset="-128"/>
                <a:cs typeface="Courier New"/>
              </a:rPr>
              <a:t>an element at the end of array</a:t>
            </a:r>
          </a:p>
          <a:p>
            <a:pPr lvl="1">
              <a:spcBef>
                <a:spcPts val="0"/>
              </a:spcBef>
              <a:spcAft>
                <a:spcPts val="600"/>
              </a:spcAft>
            </a:pPr>
            <a:r>
              <a:rPr lang="en-US" sz="2800" dirty="0">
                <a:ea typeface="ＭＳ Ｐゴシック" pitchFamily="34" charset="-128"/>
                <a:cs typeface="Courier New"/>
              </a:rPr>
              <a:t>Possibility to add more than one </a:t>
            </a:r>
            <a:r>
              <a:rPr lang="en-US" sz="2800" dirty="0" smtClean="0">
                <a:ea typeface="ＭＳ Ｐゴシック" pitchFamily="34" charset="-128"/>
                <a:cs typeface="Courier New"/>
              </a:rPr>
              <a:t>element</a:t>
            </a:r>
            <a:endParaRPr lang="en-US" sz="2800" dirty="0">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3145532"/>
            <a:ext cx="8784976" cy="100811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array_push</a:t>
            </a:r>
            <a:r>
              <a:rPr lang="fr-FR" b="1" dirty="0">
                <a:solidFill>
                  <a:schemeClr val="tx1"/>
                </a:solidFill>
                <a:latin typeface="Courier New" charset="0"/>
              </a:rPr>
              <a:t>($fruits, </a:t>
            </a:r>
            <a:r>
              <a:rPr lang="fr-FR" b="1" dirty="0">
                <a:solidFill>
                  <a:srgbClr val="00B050"/>
                </a:solidFill>
                <a:latin typeface="Courier New" charset="0"/>
              </a:rPr>
              <a:t>'banana'</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echo</a:t>
            </a:r>
            <a:r>
              <a:rPr lang="fr-FR" b="1" dirty="0">
                <a:solidFill>
                  <a:srgbClr val="4D4D4D"/>
                </a:solidFill>
                <a:latin typeface="Courier New" charset="0"/>
              </a:rPr>
              <a:t> </a:t>
            </a:r>
            <a:r>
              <a:rPr lang="fr-FR" b="1" dirty="0">
                <a:solidFill>
                  <a:schemeClr val="tx1"/>
                </a:solidFill>
                <a:latin typeface="Courier New" charset="0"/>
              </a:rPr>
              <a:t>$fruits[</a:t>
            </a:r>
            <a:r>
              <a:rPr lang="fr-FR" b="1" dirty="0">
                <a:solidFill>
                  <a:srgbClr val="EA8B00"/>
                </a:solidFill>
                <a:latin typeface="Courier New" charset="0"/>
              </a:rPr>
              <a:t>3</a:t>
            </a:r>
            <a:r>
              <a:rPr lang="fr-FR" b="1" dirty="0">
                <a:solidFill>
                  <a:schemeClr val="tx1"/>
                </a:solidFill>
                <a:latin typeface="Courier New" charset="0"/>
              </a:rPr>
              <a:t>];</a:t>
            </a:r>
            <a:r>
              <a:rPr lang="fr-FR" b="1" dirty="0">
                <a:solidFill>
                  <a:srgbClr val="4D4D4D"/>
                </a:solidFill>
                <a:latin typeface="Courier New" charset="0"/>
              </a:rPr>
              <a:t> </a:t>
            </a:r>
            <a:r>
              <a:rPr lang="fr-FR" b="1" dirty="0">
                <a:solidFill>
                  <a:srgbClr val="479B8F"/>
                </a:solidFill>
                <a:latin typeface="Courier New" charset="0"/>
              </a:rPr>
              <a:t>// Display banana</a:t>
            </a:r>
            <a:endParaRPr lang="fr-CH" b="1" dirty="0">
              <a:solidFill>
                <a:srgbClr val="479B8F"/>
              </a:solidFill>
              <a:latin typeface="Courier New" charset="0"/>
            </a:endParaRPr>
          </a:p>
        </p:txBody>
      </p:sp>
    </p:spTree>
    <p:extLst>
      <p:ext uri="{BB962C8B-B14F-4D97-AF65-F5344CB8AC3E}">
        <p14:creationId xmlns:p14="http://schemas.microsoft.com/office/powerpoint/2010/main" val="2162435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Tags and </a:t>
            </a:r>
            <a:r>
              <a:rPr lang="fr-FR" dirty="0" err="1" smtClean="0">
                <a:ea typeface="ＭＳ Ｐゴシック" pitchFamily="34" charset="-128"/>
              </a:rPr>
              <a:t>comments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dirty="0" smtClean="0">
                <a:ea typeface="ＭＳ Ｐゴシック" pitchFamily="34" charset="-128"/>
              </a:rPr>
              <a:t>One line comment:</a:t>
            </a:r>
          </a:p>
          <a:p>
            <a:pPr marL="0" indent="0" algn="ctr">
              <a:spcAft>
                <a:spcPts val="1200"/>
              </a:spcAft>
              <a:buNone/>
            </a:pPr>
            <a:r>
              <a:rPr lang="en-US" sz="2400" dirty="0" smtClean="0">
                <a:latin typeface="Courier New"/>
                <a:ea typeface="ＭＳ Ｐゴシック" pitchFamily="34" charset="-128"/>
                <a:cs typeface="Courier New"/>
              </a:rPr>
              <a:t>// ... </a:t>
            </a:r>
            <a:endParaRPr lang="en-US" sz="2400" dirty="0">
              <a:latin typeface="Courier New"/>
              <a:ea typeface="ＭＳ Ｐゴシック" pitchFamily="34" charset="-128"/>
              <a:cs typeface="Courier New"/>
            </a:endParaRPr>
          </a:p>
          <a:p>
            <a:r>
              <a:rPr lang="en-US" dirty="0" smtClean="0">
                <a:ea typeface="ＭＳ Ｐゴシック" pitchFamily="34" charset="-128"/>
              </a:rPr>
              <a:t>Multi-line comments:</a:t>
            </a:r>
            <a:endParaRPr lang="en-US" dirty="0" smtClean="0">
              <a:ea typeface="ＭＳ Ｐゴシック" pitchFamily="34" charset="-128"/>
              <a:cs typeface="Courier New"/>
            </a:endParaRPr>
          </a:p>
          <a:p>
            <a:pPr marL="0" indent="0" algn="ctr">
              <a:buNone/>
            </a:pPr>
            <a:r>
              <a:rPr lang="en-US" sz="2400" dirty="0" smtClean="0">
                <a:latin typeface="Courier New"/>
                <a:ea typeface="ＭＳ Ｐゴシック" pitchFamily="34" charset="-128"/>
                <a:cs typeface="Courier New"/>
              </a:rPr>
              <a:t>/* Multi line</a:t>
            </a:r>
          </a:p>
          <a:p>
            <a:pPr marL="0" indent="0" algn="ctr">
              <a:buNone/>
            </a:pPr>
            <a:r>
              <a:rPr lang="en-US" sz="2400" dirty="0" smtClean="0">
                <a:latin typeface="Courier New"/>
                <a:ea typeface="ＭＳ Ｐゴシック" pitchFamily="34" charset="-128"/>
                <a:cs typeface="Courier New"/>
              </a:rPr>
              <a:t>comment */</a:t>
            </a:r>
          </a:p>
          <a:p>
            <a:pPr>
              <a:spcBef>
                <a:spcPts val="2424"/>
              </a:spcBef>
              <a:spcAft>
                <a:spcPts val="0"/>
              </a:spcAft>
            </a:pPr>
            <a:r>
              <a:rPr lang="en-US" dirty="0" smtClean="0">
                <a:ea typeface="ＭＳ Ｐゴシック" pitchFamily="34" charset="-128"/>
              </a:rPr>
              <a:t>Not viewable by users (unlike HTML comments)</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952748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Add</a:t>
            </a:r>
            <a:r>
              <a:rPr lang="fr-FR" dirty="0" smtClean="0">
                <a:ea typeface="ＭＳ Ｐゴシック" pitchFamily="34" charset="-128"/>
              </a:rPr>
              <a:t> and </a:t>
            </a:r>
            <a:r>
              <a:rPr lang="fr-FR" dirty="0" err="1" smtClean="0">
                <a:ea typeface="ＭＳ Ｐゴシック" pitchFamily="34" charset="-128"/>
              </a:rPr>
              <a:t>delete</a:t>
            </a:r>
            <a:r>
              <a:rPr lang="fr-FR" dirty="0" smtClean="0">
                <a:ea typeface="ＭＳ Ｐゴシック" pitchFamily="34" charset="-128"/>
              </a:rPr>
              <a:t> </a:t>
            </a:r>
            <a:r>
              <a:rPr lang="fr-FR" dirty="0" err="1" smtClean="0">
                <a:ea typeface="ＭＳ Ｐゴシック" pitchFamily="34" charset="-128"/>
              </a:rPr>
              <a:t>elements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9308"/>
            <a:ext cx="8424936" cy="4230687"/>
          </a:xfrm>
        </p:spPr>
        <p:txBody>
          <a:bodyPr/>
          <a:lstStyle/>
          <a:p>
            <a:pPr>
              <a:spcBef>
                <a:spcPts val="3600"/>
              </a:spcBef>
              <a:spcAft>
                <a:spcPts val="600"/>
              </a:spcAft>
            </a:pPr>
            <a:r>
              <a:rPr lang="en-US" sz="3200" dirty="0" err="1" smtClean="0">
                <a:latin typeface="Courier New"/>
                <a:ea typeface="ＭＳ Ｐゴシック" pitchFamily="34" charset="-128"/>
                <a:cs typeface="Courier New"/>
              </a:rPr>
              <a:t>array_pop</a:t>
            </a:r>
            <a:r>
              <a:rPr lang="en-US" sz="3200" dirty="0" smtClean="0">
                <a:latin typeface="Courier New"/>
                <a:ea typeface="ＭＳ Ｐゴシック" pitchFamily="34" charset="-128"/>
                <a:cs typeface="Courier New"/>
              </a:rPr>
              <a:t>()</a:t>
            </a:r>
            <a:r>
              <a:rPr lang="en-US" sz="3200" dirty="0" smtClean="0">
                <a:ea typeface="ＭＳ Ｐゴシック" pitchFamily="34" charset="-128"/>
                <a:cs typeface="Courier New"/>
              </a:rPr>
              <a:t>:</a:t>
            </a:r>
          </a:p>
          <a:p>
            <a:pPr lvl="1">
              <a:spcBef>
                <a:spcPts val="0"/>
              </a:spcBef>
              <a:spcAft>
                <a:spcPts val="600"/>
              </a:spcAft>
            </a:pPr>
            <a:r>
              <a:rPr lang="en-US" sz="2800" dirty="0" smtClean="0">
                <a:ea typeface="ＭＳ Ｐゴシック" pitchFamily="34" charset="-128"/>
                <a:cs typeface="Courier New"/>
              </a:rPr>
              <a:t>Deletes </a:t>
            </a:r>
            <a:r>
              <a:rPr lang="en-US" sz="2800" dirty="0">
                <a:ea typeface="ＭＳ Ｐゴシック" pitchFamily="34" charset="-128"/>
                <a:cs typeface="Courier New"/>
              </a:rPr>
              <a:t>an element at the end of array</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2785492"/>
            <a:ext cx="8784976"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a:solidFill>
                  <a:srgbClr val="0070C0"/>
                </a:solidFill>
                <a:latin typeface="Courier New" charset="0"/>
              </a:rPr>
              <a:t>array_pop</a:t>
            </a:r>
            <a:r>
              <a:rPr lang="fr-FR" b="1" dirty="0">
                <a:solidFill>
                  <a:schemeClr val="tx1"/>
                </a:solidFill>
                <a:latin typeface="Courier New" charset="0"/>
              </a:rPr>
              <a:t>($fruits); </a:t>
            </a:r>
            <a:r>
              <a:rPr lang="fr-FR" b="1" dirty="0">
                <a:solidFill>
                  <a:srgbClr val="479B8F"/>
                </a:solidFill>
                <a:latin typeface="Courier New" charset="0"/>
              </a:rPr>
              <a:t>// </a:t>
            </a:r>
            <a:r>
              <a:rPr lang="fr-FR" b="1" dirty="0" err="1">
                <a:solidFill>
                  <a:srgbClr val="479B8F"/>
                </a:solidFill>
                <a:latin typeface="Courier New" charset="0"/>
              </a:rPr>
              <a:t>Delete</a:t>
            </a:r>
            <a:r>
              <a:rPr lang="fr-FR" b="1" dirty="0">
                <a:solidFill>
                  <a:srgbClr val="479B8F"/>
                </a:solidFill>
                <a:latin typeface="Courier New" charset="0"/>
              </a:rPr>
              <a:t> </a:t>
            </a:r>
            <a:r>
              <a:rPr lang="fr-FR" b="1" dirty="0" err="1">
                <a:solidFill>
                  <a:srgbClr val="479B8F"/>
                </a:solidFill>
                <a:latin typeface="Courier New" charset="0"/>
              </a:rPr>
              <a:t>peach</a:t>
            </a:r>
            <a:endParaRPr lang="fr-FR" b="1" dirty="0">
              <a:solidFill>
                <a:srgbClr val="479B8F"/>
              </a:solidFill>
              <a:latin typeface="Courier New" charset="0"/>
            </a:endParaRPr>
          </a:p>
        </p:txBody>
      </p:sp>
    </p:spTree>
    <p:extLst>
      <p:ext uri="{BB962C8B-B14F-4D97-AF65-F5344CB8AC3E}">
        <p14:creationId xmlns:p14="http://schemas.microsoft.com/office/powerpoint/2010/main" val="34689204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Add</a:t>
            </a:r>
            <a:r>
              <a:rPr lang="fr-FR" dirty="0" smtClean="0">
                <a:ea typeface="ＭＳ Ｐゴシック" pitchFamily="34" charset="-128"/>
              </a:rPr>
              <a:t> and </a:t>
            </a:r>
            <a:r>
              <a:rPr lang="fr-FR" dirty="0" err="1" smtClean="0">
                <a:ea typeface="ＭＳ Ｐゴシック" pitchFamily="34" charset="-128"/>
              </a:rPr>
              <a:t>delete</a:t>
            </a:r>
            <a:r>
              <a:rPr lang="fr-FR" dirty="0" smtClean="0">
                <a:ea typeface="ＭＳ Ｐゴシック" pitchFamily="34" charset="-128"/>
              </a:rPr>
              <a:t> </a:t>
            </a:r>
            <a:r>
              <a:rPr lang="fr-FR" dirty="0" err="1" smtClean="0">
                <a:ea typeface="ＭＳ Ｐゴシック" pitchFamily="34" charset="-128"/>
              </a:rPr>
              <a:t>elements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0"/>
              </a:spcBef>
              <a:spcAft>
                <a:spcPts val="600"/>
              </a:spcAft>
            </a:pPr>
            <a:r>
              <a:rPr lang="en-US" sz="3200" dirty="0" err="1" smtClean="0">
                <a:latin typeface="Courier New"/>
                <a:ea typeface="ＭＳ Ｐゴシック" pitchFamily="34" charset="-128"/>
                <a:cs typeface="Courier New"/>
              </a:rPr>
              <a:t>array_shift</a:t>
            </a:r>
            <a:r>
              <a:rPr lang="en-US" sz="3200" dirty="0" smtClean="0">
                <a:latin typeface="Courier New"/>
                <a:ea typeface="ＭＳ Ｐゴシック" pitchFamily="34" charset="-128"/>
                <a:cs typeface="Courier New"/>
              </a:rPr>
              <a:t>()</a:t>
            </a:r>
            <a:r>
              <a:rPr lang="en-US" sz="3200" dirty="0" smtClean="0">
                <a:ea typeface="ＭＳ Ｐゴシック" pitchFamily="34" charset="-128"/>
                <a:cs typeface="Courier New"/>
              </a:rPr>
              <a:t>: </a:t>
            </a:r>
          </a:p>
          <a:p>
            <a:pPr lvl="1">
              <a:spcBef>
                <a:spcPts val="0"/>
              </a:spcBef>
              <a:spcAft>
                <a:spcPts val="600"/>
              </a:spcAft>
            </a:pPr>
            <a:r>
              <a:rPr lang="en-US" sz="2800" dirty="0">
                <a:ea typeface="ＭＳ Ｐゴシック" pitchFamily="34" charset="-128"/>
                <a:cs typeface="Courier New"/>
              </a:rPr>
              <a:t>Delete an element at the beginning of the </a:t>
            </a:r>
            <a:r>
              <a:rPr lang="en-US" sz="2800" dirty="0" smtClean="0">
                <a:ea typeface="ＭＳ Ｐゴシック" pitchFamily="34" charset="-128"/>
                <a:cs typeface="Courier New"/>
              </a:rPr>
              <a:t>array</a:t>
            </a:r>
          </a:p>
          <a:p>
            <a:pPr marL="0" indent="0">
              <a:spcBef>
                <a:spcPts val="0"/>
              </a:spcBef>
              <a:spcAft>
                <a:spcPts val="600"/>
              </a:spcAft>
              <a:buNone/>
            </a:pPr>
            <a:endParaRPr lang="en-US" sz="3200" dirty="0" smtClean="0">
              <a:latin typeface="Courier New"/>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512" y="2569468"/>
            <a:ext cx="8784976"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a:solidFill>
                  <a:srgbClr val="0070C0"/>
                </a:solidFill>
                <a:latin typeface="Courier New" charset="0"/>
              </a:rPr>
              <a:t>array_shift</a:t>
            </a:r>
            <a:r>
              <a:rPr lang="fr-FR" b="1" dirty="0">
                <a:latin typeface="Courier New" charset="0"/>
              </a:rPr>
              <a:t>($fruits); </a:t>
            </a:r>
            <a:r>
              <a:rPr lang="fr-FR" b="1" dirty="0">
                <a:solidFill>
                  <a:srgbClr val="479B8F"/>
                </a:solidFill>
                <a:latin typeface="Courier New" charset="0"/>
              </a:rPr>
              <a:t>/* </a:t>
            </a:r>
            <a:r>
              <a:rPr lang="fr-FR" b="1" dirty="0" err="1">
                <a:solidFill>
                  <a:srgbClr val="479B8F"/>
                </a:solidFill>
                <a:latin typeface="Courier New" charset="0"/>
              </a:rPr>
              <a:t>Delete</a:t>
            </a:r>
            <a:r>
              <a:rPr lang="fr-FR" b="1" dirty="0">
                <a:solidFill>
                  <a:srgbClr val="479B8F"/>
                </a:solidFill>
                <a:latin typeface="Courier New" charset="0"/>
              </a:rPr>
              <a:t> the first occurrence */</a:t>
            </a:r>
            <a:endParaRPr lang="fr-CH" b="1" dirty="0">
              <a:solidFill>
                <a:srgbClr val="479B8F"/>
              </a:solidFill>
              <a:latin typeface="Courier New" charset="0"/>
            </a:endParaRPr>
          </a:p>
        </p:txBody>
      </p:sp>
    </p:spTree>
    <p:extLst>
      <p:ext uri="{BB962C8B-B14F-4D97-AF65-F5344CB8AC3E}">
        <p14:creationId xmlns:p14="http://schemas.microsoft.com/office/powerpoint/2010/main" val="20935579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Add</a:t>
            </a:r>
            <a:r>
              <a:rPr lang="fr-FR" dirty="0" smtClean="0">
                <a:ea typeface="ＭＳ Ｐゴシック" pitchFamily="34" charset="-128"/>
              </a:rPr>
              <a:t> and </a:t>
            </a:r>
            <a:r>
              <a:rPr lang="fr-FR" dirty="0" err="1" smtClean="0">
                <a:ea typeface="ＭＳ Ｐゴシック" pitchFamily="34" charset="-128"/>
              </a:rPr>
              <a:t>delete</a:t>
            </a:r>
            <a:r>
              <a:rPr lang="fr-FR" dirty="0" smtClean="0">
                <a:ea typeface="ＭＳ Ｐゴシック" pitchFamily="34" charset="-128"/>
              </a:rPr>
              <a:t> </a:t>
            </a:r>
            <a:r>
              <a:rPr lang="fr-FR" dirty="0" err="1" smtClean="0">
                <a:ea typeface="ＭＳ Ｐゴシック" pitchFamily="34" charset="-128"/>
              </a:rPr>
              <a:t>elements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1200"/>
              </a:spcBef>
              <a:spcAft>
                <a:spcPts val="600"/>
              </a:spcAft>
            </a:pPr>
            <a:r>
              <a:rPr lang="en-US" sz="3200" dirty="0" err="1" smtClean="0">
                <a:latin typeface="Courier New"/>
                <a:ea typeface="ＭＳ Ｐゴシック" pitchFamily="34" charset="-128"/>
                <a:cs typeface="Courier New"/>
              </a:rPr>
              <a:t>array_unshift</a:t>
            </a:r>
            <a:r>
              <a:rPr lang="en-US" sz="3200" dirty="0" smtClean="0">
                <a:latin typeface="Courier New"/>
                <a:ea typeface="ＭＳ Ｐゴシック" pitchFamily="34" charset="-128"/>
                <a:cs typeface="Courier New"/>
              </a:rPr>
              <a:t>()</a:t>
            </a:r>
            <a:r>
              <a:rPr lang="en-US" sz="3200" dirty="0" smtClean="0">
                <a:ea typeface="ＭＳ Ｐゴシック" pitchFamily="34" charset="-128"/>
                <a:cs typeface="Courier New"/>
              </a:rPr>
              <a:t>:</a:t>
            </a:r>
          </a:p>
          <a:p>
            <a:pPr lvl="1">
              <a:spcBef>
                <a:spcPts val="0"/>
              </a:spcBef>
              <a:spcAft>
                <a:spcPts val="600"/>
              </a:spcAft>
            </a:pPr>
            <a:r>
              <a:rPr lang="en-US" sz="2800" dirty="0">
                <a:ea typeface="ＭＳ Ｐゴシック" pitchFamily="34" charset="-128"/>
                <a:cs typeface="Courier New"/>
              </a:rPr>
              <a:t>Add an element at the beginning of </a:t>
            </a:r>
            <a:r>
              <a:rPr lang="en-US" sz="2800" dirty="0" smtClean="0">
                <a:ea typeface="ＭＳ Ｐゴシック" pitchFamily="34" charset="-128"/>
                <a:cs typeface="Courier New"/>
              </a:rPr>
              <a:t>array</a:t>
            </a:r>
          </a:p>
          <a:p>
            <a:pPr lvl="1">
              <a:spcBef>
                <a:spcPts val="0"/>
              </a:spcBef>
              <a:spcAft>
                <a:spcPts val="600"/>
              </a:spcAft>
            </a:pPr>
            <a:r>
              <a:rPr lang="en-US" sz="2800" dirty="0" smtClean="0">
                <a:ea typeface="ＭＳ Ｐゴシック" pitchFamily="34" charset="-128"/>
                <a:cs typeface="Courier New"/>
              </a:rPr>
              <a:t>Can add multiple values</a:t>
            </a:r>
            <a:endParaRPr lang="en-US" sz="2800" dirty="0">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3073524"/>
            <a:ext cx="8784976" cy="5760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ct val="20000"/>
              </a:spcBef>
              <a:spcAft>
                <a:spcPct val="30000"/>
              </a:spcAft>
              <a:buClr>
                <a:schemeClr val="hlink"/>
              </a:buClr>
              <a:buFont typeface="Wingdings" charset="0"/>
              <a:buNone/>
            </a:pPr>
            <a:r>
              <a:rPr lang="fr-FR" b="1" dirty="0" err="1">
                <a:solidFill>
                  <a:srgbClr val="0070C0"/>
                </a:solidFill>
                <a:latin typeface="Courier New" charset="0"/>
              </a:rPr>
              <a:t>array_unshift</a:t>
            </a:r>
            <a:r>
              <a:rPr lang="fr-FR" b="1" dirty="0">
                <a:latin typeface="Courier New" charset="0"/>
              </a:rPr>
              <a:t>($fruits, </a:t>
            </a:r>
            <a:r>
              <a:rPr lang="fr-FR" b="1" dirty="0">
                <a:solidFill>
                  <a:srgbClr val="00B050"/>
                </a:solidFill>
                <a:latin typeface="Courier New" charset="0"/>
              </a:rPr>
              <a:t>'banana'</a:t>
            </a:r>
            <a:r>
              <a:rPr lang="fr-FR" b="1" dirty="0">
                <a:latin typeface="Courier New" charset="0"/>
              </a:rPr>
              <a:t>); </a:t>
            </a:r>
            <a:r>
              <a:rPr lang="fr-FR" b="1" dirty="0" smtClean="0">
                <a:solidFill>
                  <a:srgbClr val="479B8F"/>
                </a:solidFill>
                <a:latin typeface="Courier New" charset="0"/>
              </a:rPr>
              <a:t>// </a:t>
            </a:r>
            <a:r>
              <a:rPr lang="fr-FR" b="1" dirty="0" err="1">
                <a:solidFill>
                  <a:srgbClr val="479B8F"/>
                </a:solidFill>
                <a:latin typeface="Courier New" charset="0"/>
              </a:rPr>
              <a:t>Adds</a:t>
            </a:r>
            <a:r>
              <a:rPr lang="fr-FR" b="1" dirty="0">
                <a:solidFill>
                  <a:srgbClr val="479B8F"/>
                </a:solidFill>
                <a:latin typeface="Courier New" charset="0"/>
              </a:rPr>
              <a:t> banana </a:t>
            </a:r>
            <a:r>
              <a:rPr lang="fr-FR" b="1" dirty="0" err="1" smtClean="0">
                <a:solidFill>
                  <a:srgbClr val="479B8F"/>
                </a:solidFill>
                <a:latin typeface="Courier New" charset="0"/>
              </a:rPr>
              <a:t>at</a:t>
            </a:r>
            <a:r>
              <a:rPr lang="fr-FR" b="1" dirty="0" smtClean="0">
                <a:solidFill>
                  <a:srgbClr val="479B8F"/>
                </a:solidFill>
                <a:latin typeface="Courier New" charset="0"/>
              </a:rPr>
              <a:t> </a:t>
            </a:r>
            <a:r>
              <a:rPr lang="fr-FR" b="1" dirty="0" err="1" smtClean="0">
                <a:solidFill>
                  <a:srgbClr val="479B8F"/>
                </a:solidFill>
                <a:latin typeface="Courier New" charset="0"/>
              </a:rPr>
              <a:t>beginning</a:t>
            </a:r>
            <a:endParaRPr lang="fr-FR" b="1" dirty="0">
              <a:solidFill>
                <a:srgbClr val="479B8F"/>
              </a:solidFill>
              <a:latin typeface="Courier New" charset="0"/>
            </a:endParaRPr>
          </a:p>
        </p:txBody>
      </p:sp>
    </p:spTree>
    <p:extLst>
      <p:ext uri="{BB962C8B-B14F-4D97-AF65-F5344CB8AC3E}">
        <p14:creationId xmlns:p14="http://schemas.microsoft.com/office/powerpoint/2010/main" val="39073215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Sorting</a:t>
            </a:r>
            <a:r>
              <a:rPr lang="fr-FR" dirty="0" smtClean="0">
                <a:ea typeface="ＭＳ Ｐゴシック" pitchFamily="34" charset="-128"/>
              </a:rPr>
              <a:t> </a:t>
            </a:r>
            <a:r>
              <a:rPr lang="fr-FR" dirty="0" err="1" smtClean="0">
                <a:ea typeface="ＭＳ Ｐゴシック" pitchFamily="34" charset="-128"/>
              </a:rPr>
              <a:t>arrays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a:latin typeface="Courier New"/>
                <a:ea typeface="ＭＳ Ｐゴシック" pitchFamily="34" charset="-128"/>
                <a:cs typeface="Courier New"/>
              </a:rPr>
              <a:t>sort()</a:t>
            </a:r>
            <a:r>
              <a:rPr lang="en-US" sz="3200" dirty="0" smtClean="0">
                <a:ea typeface="ＭＳ Ｐゴシック" pitchFamily="34" charset="-128"/>
                <a:cs typeface="Courier New"/>
              </a:rPr>
              <a:t>:</a:t>
            </a:r>
          </a:p>
          <a:p>
            <a:pPr lvl="1">
              <a:spcBef>
                <a:spcPts val="600"/>
              </a:spcBef>
              <a:spcAft>
                <a:spcPts val="0"/>
              </a:spcAft>
            </a:pPr>
            <a:r>
              <a:rPr lang="en-US" sz="2800" dirty="0" smtClean="0">
                <a:ea typeface="ＭＳ Ｐゴシック" pitchFamily="34" charset="-128"/>
                <a:cs typeface="Courier New"/>
              </a:rPr>
              <a:t>Sorts </a:t>
            </a:r>
            <a:r>
              <a:rPr lang="en-US" sz="2800" dirty="0">
                <a:ea typeface="ＭＳ Ｐゴシック" pitchFamily="34" charset="-128"/>
                <a:cs typeface="Courier New"/>
              </a:rPr>
              <a:t>elements in ascendant order </a:t>
            </a:r>
            <a:br>
              <a:rPr lang="en-US" sz="2800" dirty="0">
                <a:ea typeface="ＭＳ Ｐゴシック" pitchFamily="34" charset="-128"/>
                <a:cs typeface="Courier New"/>
              </a:rPr>
            </a:br>
            <a:r>
              <a:rPr lang="en-US" sz="2800" dirty="0">
                <a:ea typeface="ＭＳ Ｐゴシック" pitchFamily="34" charset="-128"/>
                <a:cs typeface="Courier New"/>
              </a:rPr>
              <a:t>(</a:t>
            </a:r>
            <a:r>
              <a:rPr lang="en-US" sz="2800" dirty="0" smtClean="0">
                <a:ea typeface="ＭＳ Ｐゴシック" pitchFamily="34" charset="-128"/>
                <a:cs typeface="Courier New"/>
              </a:rPr>
              <a:t>A to Z </a:t>
            </a:r>
            <a:r>
              <a:rPr lang="en-US" sz="2800" dirty="0">
                <a:ea typeface="ＭＳ Ｐゴシック" pitchFamily="34" charset="-128"/>
                <a:cs typeface="Courier New"/>
              </a:rPr>
              <a:t>and </a:t>
            </a:r>
            <a:r>
              <a:rPr lang="en-US" sz="2800" dirty="0" smtClean="0">
                <a:ea typeface="ＭＳ Ｐゴシック" pitchFamily="34" charset="-128"/>
                <a:cs typeface="Courier New"/>
              </a:rPr>
              <a:t>0 to 9 </a:t>
            </a:r>
            <a:r>
              <a:rPr lang="en-US" sz="2800" dirty="0">
                <a:ea typeface="ＭＳ Ｐゴシック" pitchFamily="34" charset="-128"/>
                <a:cs typeface="Courier New"/>
              </a:rPr>
              <a:t>for numeric values)</a:t>
            </a:r>
          </a:p>
          <a:p>
            <a:pPr marL="0" indent="0">
              <a:spcBef>
                <a:spcPts val="600"/>
              </a:spcBef>
              <a:spcAft>
                <a:spcPts val="0"/>
              </a:spcAft>
              <a:buNone/>
            </a:pPr>
            <a:endParaRPr lang="en-US" sz="3200" dirty="0">
              <a:ea typeface="ＭＳ Ｐゴシック" pitchFamily="34" charset="-128"/>
              <a:cs typeface="Courier New"/>
            </a:endParaRPr>
          </a:p>
          <a:p>
            <a:pPr>
              <a:spcBef>
                <a:spcPts val="2400"/>
              </a:spcBef>
              <a:spcAft>
                <a:spcPts val="0"/>
              </a:spcAft>
            </a:pPr>
            <a:r>
              <a:rPr lang="en-US" sz="3200" dirty="0" err="1">
                <a:latin typeface="Courier New"/>
                <a:ea typeface="ＭＳ Ｐゴシック" pitchFamily="34" charset="-128"/>
                <a:cs typeface="Courier New"/>
              </a:rPr>
              <a:t>rsort</a:t>
            </a:r>
            <a:r>
              <a:rPr lang="en-US" sz="3200" dirty="0">
                <a:latin typeface="Courier New"/>
                <a:ea typeface="ＭＳ Ｐゴシック" pitchFamily="34" charset="-128"/>
                <a:cs typeface="Courier New"/>
              </a:rPr>
              <a:t>()</a:t>
            </a:r>
            <a:r>
              <a:rPr lang="en-US" sz="3200" dirty="0" smtClean="0">
                <a:ea typeface="ＭＳ Ｐゴシック" pitchFamily="34" charset="-128"/>
                <a:cs typeface="Courier New"/>
              </a:rPr>
              <a:t>:</a:t>
            </a:r>
          </a:p>
          <a:p>
            <a:pPr lvl="1">
              <a:spcBef>
                <a:spcPts val="600"/>
              </a:spcBef>
              <a:spcAft>
                <a:spcPts val="0"/>
              </a:spcAft>
            </a:pPr>
            <a:r>
              <a:rPr lang="en-US" sz="2800" dirty="0" smtClean="0">
                <a:ea typeface="ＭＳ Ｐゴシック" pitchFamily="34" charset="-128"/>
                <a:cs typeface="Courier New"/>
              </a:rPr>
              <a:t>Sorts </a:t>
            </a:r>
            <a:r>
              <a:rPr lang="en-US" sz="2800" dirty="0">
                <a:ea typeface="ＭＳ Ｐゴシック" pitchFamily="34" charset="-128"/>
                <a:cs typeface="Courier New"/>
              </a:rPr>
              <a:t>elements in descendant order</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Arrays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2857500"/>
            <a:ext cx="8784976" cy="5040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smtClean="0">
                <a:solidFill>
                  <a:srgbClr val="0070C0"/>
                </a:solidFill>
                <a:latin typeface="Courier New" charset="0"/>
              </a:rPr>
              <a:t>sort</a:t>
            </a:r>
            <a:r>
              <a:rPr lang="fr-FR" b="1" dirty="0" smtClean="0">
                <a:latin typeface="Courier New" charset="0"/>
              </a:rPr>
              <a:t>($fruits);</a:t>
            </a:r>
            <a:endParaRPr lang="fr-FR" b="1" dirty="0">
              <a:solidFill>
                <a:srgbClr val="479B8F"/>
              </a:solidFill>
              <a:latin typeface="Courier New" charset="0"/>
            </a:endParaRPr>
          </a:p>
        </p:txBody>
      </p:sp>
      <p:sp>
        <p:nvSpPr>
          <p:cNvPr id="11" name="Rectangle à coins arrondis 4"/>
          <p:cNvSpPr/>
          <p:nvPr/>
        </p:nvSpPr>
        <p:spPr>
          <a:xfrm>
            <a:off x="179512" y="4585692"/>
            <a:ext cx="8784976" cy="50405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smtClean="0">
                <a:solidFill>
                  <a:srgbClr val="0070C0"/>
                </a:solidFill>
                <a:latin typeface="Courier New" charset="0"/>
              </a:rPr>
              <a:t>rsort</a:t>
            </a:r>
            <a:r>
              <a:rPr lang="fr-FR" b="1" dirty="0" smtClean="0">
                <a:latin typeface="Courier New" charset="0"/>
              </a:rPr>
              <a:t>($fruits);</a:t>
            </a:r>
            <a:endParaRPr lang="fr-FR" b="1" dirty="0">
              <a:solidFill>
                <a:srgbClr val="479B8F"/>
              </a:solidFill>
              <a:latin typeface="Courier New" charset="0"/>
            </a:endParaRPr>
          </a:p>
        </p:txBody>
      </p:sp>
    </p:spTree>
    <p:extLst>
      <p:ext uri="{BB962C8B-B14F-4D97-AF65-F5344CB8AC3E}">
        <p14:creationId xmlns:p14="http://schemas.microsoft.com/office/powerpoint/2010/main" val="28474920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8984208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Functions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8" name="Picture 7"/>
          <p:cNvPicPr>
            <a:picLocks noChangeAspect="1"/>
          </p:cNvPicPr>
          <p:nvPr/>
        </p:nvPicPr>
        <p:blipFill>
          <a:blip r:embed="rId2"/>
          <a:stretch>
            <a:fillRect/>
          </a:stretch>
        </p:blipFill>
        <p:spPr>
          <a:xfrm>
            <a:off x="5076056" y="2209428"/>
            <a:ext cx="3643424" cy="2785492"/>
          </a:xfrm>
          <a:prstGeom prst="rect">
            <a:avLst/>
          </a:prstGeom>
        </p:spPr>
      </p:pic>
    </p:spTree>
    <p:extLst>
      <p:ext uri="{BB962C8B-B14F-4D97-AF65-F5344CB8AC3E}">
        <p14:creationId xmlns:p14="http://schemas.microsoft.com/office/powerpoint/2010/main" val="42449510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Declaration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smtClean="0">
                <a:ea typeface="ＭＳ Ｐゴシック" pitchFamily="34" charset="-128"/>
                <a:cs typeface="Courier New"/>
              </a:rPr>
              <a:t>A function may </a:t>
            </a:r>
            <a:r>
              <a:rPr lang="en-US" sz="3200" dirty="0">
                <a:ea typeface="ＭＳ Ｐゴシック" pitchFamily="34" charset="-128"/>
                <a:cs typeface="Courier New"/>
              </a:rPr>
              <a:t>take </a:t>
            </a:r>
            <a:r>
              <a:rPr lang="en-US" sz="3200" dirty="0" smtClean="0">
                <a:ea typeface="ＭＳ Ｐゴシック" pitchFamily="34" charset="-128"/>
                <a:cs typeface="Courier New"/>
              </a:rPr>
              <a:t>several arguments</a:t>
            </a:r>
          </a:p>
          <a:p>
            <a:pPr>
              <a:spcBef>
                <a:spcPts val="600"/>
              </a:spcBef>
              <a:spcAft>
                <a:spcPts val="0"/>
              </a:spcAft>
            </a:pPr>
            <a:r>
              <a:rPr lang="en-US" sz="3200" dirty="0" smtClean="0">
                <a:ea typeface="ＭＳ Ｐゴシック" pitchFamily="34" charset="-128"/>
                <a:cs typeface="Courier New"/>
              </a:rPr>
              <a:t>Syntax:</a:t>
            </a:r>
            <a:endParaRPr lang="en-US" sz="3200" dirty="0">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3865612"/>
            <a:ext cx="8784976" cy="115212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function</a:t>
            </a:r>
            <a:r>
              <a:rPr lang="fr-FR" b="1" dirty="0">
                <a:solidFill>
                  <a:srgbClr val="336699"/>
                </a:solidFill>
                <a:latin typeface="Courier New" charset="0"/>
              </a:rPr>
              <a:t> </a:t>
            </a:r>
            <a:r>
              <a:rPr lang="fr-FR" b="1" dirty="0" err="1">
                <a:solidFill>
                  <a:schemeClr val="tx1"/>
                </a:solidFill>
                <a:latin typeface="Courier New" charset="0"/>
              </a:rPr>
              <a:t>foo</a:t>
            </a:r>
            <a:r>
              <a:rPr lang="fr-FR" b="1" dirty="0">
                <a:solidFill>
                  <a:schemeClr val="tx1"/>
                </a:solidFill>
                <a:latin typeface="Courier New" charset="0"/>
              </a:rPr>
              <a:t>($arg1, $arg2, </a:t>
            </a:r>
            <a:r>
              <a:rPr lang="fr-FR" b="1" dirty="0" smtClean="0">
                <a:solidFill>
                  <a:schemeClr val="tx1"/>
                </a:solidFill>
                <a:latin typeface="Courier New" charset="0"/>
              </a:rPr>
              <a:t>$arg3, $arg4, $arg5) </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rgbClr val="479B8F"/>
                </a:solidFill>
                <a:latin typeface="Courier New" charset="0"/>
              </a:rPr>
              <a:t>// Code</a:t>
            </a:r>
            <a:endParaRPr lang="fr-FR" b="1" dirty="0">
              <a:solidFill>
                <a:srgbClr val="4D4D4D"/>
              </a:solidFill>
              <a:latin typeface="Courier New" charset="0"/>
            </a:endParaRP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a:t>
            </a:r>
            <a:endParaRPr lang="fr-CH" b="1" dirty="0">
              <a:solidFill>
                <a:schemeClr val="tx1"/>
              </a:solidFill>
              <a:latin typeface="Courier New" charset="0"/>
            </a:endParaRPr>
          </a:p>
        </p:txBody>
      </p:sp>
      <p:sp>
        <p:nvSpPr>
          <p:cNvPr id="9" name="Rectangle à coins arrondis 4"/>
          <p:cNvSpPr/>
          <p:nvPr/>
        </p:nvSpPr>
        <p:spPr>
          <a:xfrm>
            <a:off x="179512" y="2425452"/>
            <a:ext cx="8784976" cy="115212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function</a:t>
            </a:r>
            <a:r>
              <a:rPr lang="fr-FR" b="1" dirty="0">
                <a:solidFill>
                  <a:srgbClr val="336699"/>
                </a:solidFill>
                <a:latin typeface="Courier New" charset="0"/>
              </a:rPr>
              <a:t> </a:t>
            </a:r>
            <a:r>
              <a:rPr lang="fr-FR" b="1" dirty="0" err="1">
                <a:solidFill>
                  <a:schemeClr val="tx1"/>
                </a:solidFill>
                <a:latin typeface="Courier New" charset="0"/>
              </a:rPr>
              <a:t>foo</a:t>
            </a:r>
            <a:r>
              <a:rPr lang="fr-FR" b="1" dirty="0">
                <a:solidFill>
                  <a:schemeClr val="tx1"/>
                </a:solidFill>
                <a:latin typeface="Courier New" charset="0"/>
              </a:rPr>
              <a:t>($</a:t>
            </a:r>
            <a:r>
              <a:rPr lang="fr-FR" b="1" dirty="0" smtClean="0">
                <a:solidFill>
                  <a:schemeClr val="tx1"/>
                </a:solidFill>
                <a:latin typeface="Courier New" charset="0"/>
              </a:rPr>
              <a:t>arg1) </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rgbClr val="479B8F"/>
                </a:solidFill>
                <a:latin typeface="Courier New" charset="0"/>
              </a:rPr>
              <a:t>// Code</a:t>
            </a:r>
            <a:endParaRPr lang="fr-FR" b="1" dirty="0">
              <a:solidFill>
                <a:srgbClr val="4D4D4D"/>
              </a:solidFill>
              <a:latin typeface="Courier New" charset="0"/>
            </a:endParaRP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11694401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Declaration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a:ea typeface="ＭＳ Ｐゴシック" pitchFamily="34" charset="-128"/>
                <a:cs typeface="Courier New"/>
              </a:rPr>
              <a:t>Arguments may take default values</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2209428"/>
            <a:ext cx="8784976" cy="115212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function</a:t>
            </a:r>
            <a:r>
              <a:rPr lang="fr-FR" b="1" dirty="0">
                <a:solidFill>
                  <a:srgbClr val="4D4D4D"/>
                </a:solidFill>
                <a:latin typeface="Courier New" charset="0"/>
              </a:rPr>
              <a:t> </a:t>
            </a:r>
            <a:r>
              <a:rPr lang="fr-FR" b="1" dirty="0" err="1">
                <a:solidFill>
                  <a:schemeClr val="tx1"/>
                </a:solidFill>
                <a:latin typeface="Courier New" charset="0"/>
              </a:rPr>
              <a:t>foo</a:t>
            </a:r>
            <a:r>
              <a:rPr lang="fr-FR" b="1" dirty="0">
                <a:solidFill>
                  <a:schemeClr val="tx1"/>
                </a:solidFill>
                <a:latin typeface="Courier New" charset="0"/>
              </a:rPr>
              <a:t>($arg1 = 1, $arg2 = </a:t>
            </a:r>
            <a:r>
              <a:rPr lang="fr-FR" b="1" dirty="0">
                <a:solidFill>
                  <a:srgbClr val="00B050"/>
                </a:solidFill>
                <a:latin typeface="Courier New" charset="0"/>
              </a:rPr>
              <a:t>"Bye</a:t>
            </a:r>
            <a:r>
              <a:rPr lang="fr-FR" dirty="0">
                <a:solidFill>
                  <a:srgbClr val="00B050"/>
                </a:solidFill>
                <a:latin typeface="Courier New" charset="0"/>
              </a:rPr>
              <a:t>"</a:t>
            </a:r>
            <a:r>
              <a:rPr lang="fr-FR"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rgbClr val="479B8F"/>
                </a:solidFill>
                <a:latin typeface="Courier New" charset="0"/>
              </a:rPr>
              <a:t>// Code</a:t>
            </a: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a:t>
            </a:r>
            <a:endParaRPr lang="fr-CH" b="1" dirty="0">
              <a:solidFill>
                <a:schemeClr val="tx1"/>
              </a:solidFill>
              <a:latin typeface="Courier New" charset="0"/>
            </a:endParaRPr>
          </a:p>
        </p:txBody>
      </p:sp>
    </p:spTree>
    <p:extLst>
      <p:ext uri="{BB962C8B-B14F-4D97-AF65-F5344CB8AC3E}">
        <p14:creationId xmlns:p14="http://schemas.microsoft.com/office/powerpoint/2010/main" val="25308189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Use</a:t>
            </a: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a:ea typeface="ＭＳ Ｐゴシック" pitchFamily="34" charset="-128"/>
                <a:cs typeface="Courier New"/>
              </a:rPr>
              <a:t>Arguments may take default values</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1993404"/>
            <a:ext cx="8784976" cy="216024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function</a:t>
            </a:r>
            <a:r>
              <a:rPr lang="fr-FR" b="1" dirty="0">
                <a:solidFill>
                  <a:srgbClr val="4D4D4D"/>
                </a:solidFill>
                <a:latin typeface="Courier New" charset="0"/>
              </a:rPr>
              <a:t> </a:t>
            </a:r>
            <a:r>
              <a:rPr lang="fr-FR" b="1" dirty="0" err="1">
                <a:solidFill>
                  <a:schemeClr val="tx1"/>
                </a:solidFill>
                <a:latin typeface="Courier New" charset="0"/>
              </a:rPr>
              <a:t>foo</a:t>
            </a:r>
            <a:r>
              <a:rPr lang="fr-FR" b="1" dirty="0">
                <a:solidFill>
                  <a:schemeClr val="tx1"/>
                </a:solidFill>
                <a:latin typeface="Courier New" charset="0"/>
              </a:rPr>
              <a:t>($arg1, $arg2 = </a:t>
            </a:r>
            <a:r>
              <a:rPr lang="fr-FR" b="1" dirty="0">
                <a:solidFill>
                  <a:srgbClr val="00B050"/>
                </a:solidFill>
                <a:latin typeface="Courier New" charset="0"/>
              </a:rPr>
              <a:t>"World</a:t>
            </a:r>
            <a:r>
              <a:rPr lang="fr-FR" dirty="0">
                <a:solidFill>
                  <a:srgbClr val="00B050"/>
                </a:solidFill>
                <a:latin typeface="Courier New" charset="0"/>
              </a:rPr>
              <a:t>"</a:t>
            </a:r>
            <a:r>
              <a:rPr lang="fr-FR"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err="1">
                <a:solidFill>
                  <a:srgbClr val="0070C0"/>
                </a:solidFill>
                <a:latin typeface="Courier New" charset="0"/>
              </a:rPr>
              <a:t>echo</a:t>
            </a:r>
            <a:r>
              <a:rPr lang="fr-FR" b="1" dirty="0">
                <a:solidFill>
                  <a:srgbClr val="4D4D4D"/>
                </a:solidFill>
                <a:latin typeface="Courier New" charset="0"/>
              </a:rPr>
              <a:t> </a:t>
            </a:r>
            <a:r>
              <a:rPr lang="fr-FR" b="1" dirty="0">
                <a:solidFill>
                  <a:schemeClr val="tx1"/>
                </a:solidFill>
                <a:latin typeface="Courier New" charset="0"/>
              </a:rPr>
              <a:t>$arg1 . $arg2;</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a:t>
            </a:r>
          </a:p>
          <a:p>
            <a:pPr eaLnBrk="1" hangingPunct="1">
              <a:spcBef>
                <a:spcPts val="0"/>
              </a:spcBef>
              <a:spcAft>
                <a:spcPct val="30000"/>
              </a:spcAft>
              <a:buClr>
                <a:schemeClr val="hlink"/>
              </a:buClr>
              <a:buFont typeface="Wingdings" charset="0"/>
              <a:buNone/>
            </a:pPr>
            <a:r>
              <a:rPr lang="fr-FR" b="1" dirty="0" err="1">
                <a:solidFill>
                  <a:schemeClr val="tx1"/>
                </a:solidFill>
                <a:latin typeface="Courier New" charset="0"/>
              </a:rPr>
              <a:t>foo</a:t>
            </a:r>
            <a:r>
              <a:rPr lang="fr-FR" b="1" dirty="0">
                <a:solidFill>
                  <a:schemeClr val="tx1"/>
                </a:solidFill>
                <a:latin typeface="Courier New" charset="0"/>
              </a:rPr>
              <a:t>(</a:t>
            </a:r>
            <a:r>
              <a:rPr lang="fr-FR" b="1" dirty="0">
                <a:solidFill>
                  <a:srgbClr val="00B050"/>
                </a:solidFill>
                <a:latin typeface="Courier New" charset="0"/>
              </a:rPr>
              <a:t>"Hello</a:t>
            </a:r>
            <a:r>
              <a:rPr lang="fr-FR" dirty="0">
                <a:solidFill>
                  <a:srgbClr val="00B050"/>
                </a:solidFill>
                <a:latin typeface="Courier New" charset="0"/>
              </a:rPr>
              <a:t>"</a:t>
            </a:r>
            <a:r>
              <a:rPr lang="fr-FR" b="1" dirty="0">
                <a:solidFill>
                  <a:schemeClr val="tx1"/>
                </a:solidFill>
                <a:latin typeface="Courier New" charset="0"/>
              </a:rPr>
              <a:t>); </a:t>
            </a:r>
            <a:r>
              <a:rPr lang="fr-FR" b="1" dirty="0">
                <a:solidFill>
                  <a:srgbClr val="479B8F"/>
                </a:solidFill>
                <a:latin typeface="Courier New" charset="0"/>
              </a:rPr>
              <a:t>// Displays </a:t>
            </a:r>
            <a:r>
              <a:rPr lang="fr-FR" b="1" dirty="0" err="1">
                <a:solidFill>
                  <a:srgbClr val="479B8F"/>
                </a:solidFill>
                <a:latin typeface="Courier New" charset="0"/>
              </a:rPr>
              <a:t>HelloWorld</a:t>
            </a:r>
            <a:endParaRPr lang="fr-FR" b="1" dirty="0">
              <a:solidFill>
                <a:srgbClr val="4D4D4D"/>
              </a:solidFill>
              <a:latin typeface="Courier New" charset="0"/>
            </a:endParaRPr>
          </a:p>
          <a:p>
            <a:pPr eaLnBrk="1" hangingPunct="1">
              <a:spcBef>
                <a:spcPts val="0"/>
              </a:spcBef>
              <a:spcAft>
                <a:spcPct val="30000"/>
              </a:spcAft>
              <a:buClr>
                <a:schemeClr val="hlink"/>
              </a:buClr>
              <a:buFont typeface="Wingdings" charset="0"/>
              <a:buNone/>
            </a:pPr>
            <a:r>
              <a:rPr lang="fr-FR" b="1" dirty="0" err="1">
                <a:solidFill>
                  <a:schemeClr val="tx1"/>
                </a:solidFill>
                <a:latin typeface="Courier New" charset="0"/>
              </a:rPr>
              <a:t>foo</a:t>
            </a:r>
            <a:r>
              <a:rPr lang="fr-FR" b="1" dirty="0">
                <a:solidFill>
                  <a:schemeClr val="tx1"/>
                </a:solidFill>
                <a:latin typeface="Courier New" charset="0"/>
              </a:rPr>
              <a:t>(</a:t>
            </a:r>
            <a:r>
              <a:rPr lang="fr-FR" b="1" dirty="0">
                <a:solidFill>
                  <a:srgbClr val="00B050"/>
                </a:solidFill>
                <a:latin typeface="Courier New" charset="0"/>
              </a:rPr>
              <a:t>"Good</a:t>
            </a:r>
            <a:r>
              <a:rPr lang="fr-FR" dirty="0">
                <a:solidFill>
                  <a:srgbClr val="00B050"/>
                </a:solidFill>
                <a:latin typeface="Courier New" charset="0"/>
              </a:rPr>
              <a:t>"</a:t>
            </a:r>
            <a:r>
              <a:rPr lang="fr-FR" dirty="0">
                <a:solidFill>
                  <a:schemeClr val="tx1"/>
                </a:solidFill>
                <a:latin typeface="Courier New" charset="0"/>
              </a:rPr>
              <a:t>, </a:t>
            </a:r>
            <a:r>
              <a:rPr lang="fr-FR" b="1" dirty="0">
                <a:solidFill>
                  <a:srgbClr val="00B050"/>
                </a:solidFill>
                <a:latin typeface="Courier New" charset="0"/>
              </a:rPr>
              <a:t>"Bye</a:t>
            </a:r>
            <a:r>
              <a:rPr lang="fr-FR" dirty="0">
                <a:solidFill>
                  <a:srgbClr val="00B050"/>
                </a:solidFill>
                <a:latin typeface="Courier New" charset="0"/>
              </a:rPr>
              <a:t>"</a:t>
            </a:r>
            <a:r>
              <a:rPr lang="fr-FR" b="1" dirty="0">
                <a:solidFill>
                  <a:schemeClr val="tx1"/>
                </a:solidFill>
                <a:latin typeface="Courier New" charset="0"/>
              </a:rPr>
              <a:t>);</a:t>
            </a:r>
            <a:r>
              <a:rPr lang="fr-FR" dirty="0">
                <a:solidFill>
                  <a:schemeClr val="tx1"/>
                </a:solidFill>
                <a:latin typeface="Courier New" charset="0"/>
              </a:rPr>
              <a:t> </a:t>
            </a:r>
            <a:r>
              <a:rPr lang="fr-FR" b="1" dirty="0">
                <a:solidFill>
                  <a:srgbClr val="479B8F"/>
                </a:solidFill>
                <a:latin typeface="Courier New" charset="0"/>
              </a:rPr>
              <a:t>// Displays </a:t>
            </a:r>
            <a:r>
              <a:rPr lang="fr-FR" b="1" dirty="0" err="1">
                <a:solidFill>
                  <a:srgbClr val="479B8F"/>
                </a:solidFill>
                <a:latin typeface="Courier New" charset="0"/>
              </a:rPr>
              <a:t>GoodBye</a:t>
            </a:r>
            <a:endParaRPr lang="fr-CH" b="1" dirty="0">
              <a:solidFill>
                <a:srgbClr val="4D4D4D"/>
              </a:solidFill>
              <a:latin typeface="Courier New" charset="0"/>
            </a:endParaRPr>
          </a:p>
        </p:txBody>
      </p:sp>
    </p:spTree>
    <p:extLst>
      <p:ext uri="{BB962C8B-B14F-4D97-AF65-F5344CB8AC3E}">
        <p14:creationId xmlns:p14="http://schemas.microsoft.com/office/powerpoint/2010/main" val="40663380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Variables and scopes</a:t>
            </a: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smtClean="0">
                <a:ea typeface="ＭＳ Ｐゴシック" pitchFamily="34" charset="-128"/>
                <a:cs typeface="Courier New"/>
              </a:rPr>
              <a:t>Variables are defined inside a </a:t>
            </a:r>
            <a:r>
              <a:rPr lang="en-US" sz="3200" b="1" dirty="0" smtClean="0">
                <a:ea typeface="ＭＳ Ｐゴシック" pitchFamily="34" charset="-128"/>
                <a:cs typeface="Courier New"/>
              </a:rPr>
              <a:t>scope</a:t>
            </a:r>
          </a:p>
          <a:p>
            <a:pPr lvl="1">
              <a:spcBef>
                <a:spcPts val="600"/>
              </a:spcBef>
              <a:spcAft>
                <a:spcPts val="0"/>
              </a:spcAft>
            </a:pPr>
            <a:r>
              <a:rPr lang="en-US" sz="2800" dirty="0" smtClean="0">
                <a:ea typeface="ＭＳ Ｐゴシック" pitchFamily="34" charset="-128"/>
                <a:cs typeface="Courier New"/>
              </a:rPr>
              <a:t>If declared in a function, the variable is defined only inside it</a:t>
            </a:r>
          </a:p>
          <a:p>
            <a:pPr lvl="1">
              <a:spcBef>
                <a:spcPts val="600"/>
              </a:spcBef>
              <a:spcAft>
                <a:spcPts val="0"/>
              </a:spcAft>
            </a:pPr>
            <a:endParaRPr lang="en-US" sz="2800" dirty="0" smtClean="0">
              <a:ea typeface="ＭＳ Ｐゴシック" pitchFamily="34" charset="-128"/>
              <a:cs typeface="Courier New"/>
            </a:endParaRPr>
          </a:p>
          <a:p>
            <a:pPr lvl="1">
              <a:spcBef>
                <a:spcPts val="600"/>
              </a:spcBef>
              <a:spcAft>
                <a:spcPts val="0"/>
              </a:spcAft>
            </a:pPr>
            <a:r>
              <a:rPr lang="en-US" sz="2800" dirty="0" smtClean="0">
                <a:ea typeface="ＭＳ Ｐゴシック" pitchFamily="34" charset="-128"/>
                <a:cs typeface="Courier New"/>
              </a:rPr>
              <a:t>If declared outside a function, the variable is defined everywhere but in functions</a:t>
            </a:r>
          </a:p>
          <a:p>
            <a:pPr lvl="1">
              <a:spcBef>
                <a:spcPts val="600"/>
              </a:spcBef>
              <a:spcAft>
                <a:spcPts val="0"/>
              </a:spcAft>
            </a:pPr>
            <a:endParaRPr lang="en-US" sz="2800" dirty="0">
              <a:ea typeface="ＭＳ Ｐゴシック" pitchFamily="34" charset="-128"/>
              <a:cs typeface="Courier New"/>
            </a:endParaRPr>
          </a:p>
          <a:p>
            <a:pPr>
              <a:spcBef>
                <a:spcPts val="600"/>
              </a:spcBef>
              <a:spcAft>
                <a:spcPts val="0"/>
              </a:spcAft>
            </a:pPr>
            <a:endParaRPr lang="en-US" sz="3200" dirty="0">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0596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Tags and </a:t>
            </a:r>
            <a:r>
              <a:rPr lang="fr-FR" dirty="0" err="1" smtClean="0"/>
              <a:t>comments</a:t>
            </a:r>
            <a:endParaRPr lang="fr-FR" dirty="0"/>
          </a:p>
        </p:txBody>
      </p:sp>
      <p:sp>
        <p:nvSpPr>
          <p:cNvPr id="4" name="Espace réservé du contenu 3"/>
          <p:cNvSpPr>
            <a:spLocks noGrp="1"/>
          </p:cNvSpPr>
          <p:nvPr>
            <p:ph sz="quarter" idx="13"/>
          </p:nvPr>
        </p:nvSpPr>
        <p:spPr/>
        <p:txBody>
          <a:bodyPr/>
          <a:lstStyle/>
          <a:p>
            <a:r>
              <a:rPr lang="fr-FR" dirty="0" smtClean="0"/>
              <a:t>Basic </a:t>
            </a:r>
            <a:r>
              <a:rPr lang="fr-FR" dirty="0" err="1" smtClean="0"/>
              <a:t>syntax</a:t>
            </a:r>
            <a:endParaRPr lang="fr-FR" dirty="0"/>
          </a:p>
        </p:txBody>
      </p:sp>
      <p:sp>
        <p:nvSpPr>
          <p:cNvPr id="5" name="Rectangle à coins arrondis 4"/>
          <p:cNvSpPr/>
          <p:nvPr/>
        </p:nvSpPr>
        <p:spPr>
          <a:xfrm>
            <a:off x="179388" y="1129308"/>
            <a:ext cx="8785225" cy="3815631"/>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chemeClr val="bg1">
                    <a:lumMod val="50000"/>
                  </a:schemeClr>
                </a:solidFill>
                <a:latin typeface="Courier New"/>
                <a:ea typeface="ＭＳ Ｐゴシック" pitchFamily="1" charset="-128"/>
                <a:cs typeface="Courier New"/>
              </a:rPr>
              <a:t>&lt;!DOCTYPE html&gt;</a:t>
            </a:r>
            <a:r>
              <a:rPr lang="en-US" b="1" dirty="0" smtClean="0">
                <a:solidFill>
                  <a:srgbClr val="0070C0"/>
                </a:solidFill>
                <a:latin typeface="Courier New"/>
                <a:ea typeface="ＭＳ Ｐゴシック" pitchFamily="1" charset="-128"/>
                <a:cs typeface="Courier New"/>
              </a:rPr>
              <a:t/>
            </a:r>
            <a:br>
              <a:rPr lang="en-US" b="1" dirty="0" smtClean="0">
                <a:solidFill>
                  <a:srgbClr val="0070C0"/>
                </a:solidFill>
                <a:latin typeface="Courier New"/>
                <a:ea typeface="ＭＳ Ｐゴシック" pitchFamily="1" charset="-128"/>
                <a:cs typeface="Courier New"/>
              </a:rPr>
            </a:br>
            <a:r>
              <a:rPr lang="en-US" b="1" dirty="0" smtClean="0">
                <a:solidFill>
                  <a:srgbClr val="0070C0"/>
                </a:solidFill>
                <a:latin typeface="Courier New"/>
                <a:ea typeface="ＭＳ Ｐゴシック" pitchFamily="1" charset="-128"/>
                <a:cs typeface="Courier New"/>
              </a:rPr>
              <a:t>&lt;html&gt;</a:t>
            </a:r>
          </a:p>
          <a:p>
            <a:pPr lvl="1"/>
            <a:r>
              <a:rPr lang="en-US" b="1" dirty="0" smtClean="0">
                <a:solidFill>
                  <a:srgbClr val="0070C0"/>
                </a:solidFill>
                <a:latin typeface="Courier New"/>
                <a:ea typeface="ＭＳ Ｐゴシック" pitchFamily="1" charset="-128"/>
                <a:cs typeface="Courier New"/>
              </a:rPr>
              <a:t>&lt;head&gt;</a:t>
            </a:r>
          </a:p>
          <a:p>
            <a:pPr lvl="2"/>
            <a:r>
              <a:rPr lang="en-US" b="1" dirty="0" smtClean="0">
                <a:solidFill>
                  <a:srgbClr val="0070C0"/>
                </a:solidFill>
                <a:latin typeface="Courier New"/>
                <a:ea typeface="ＭＳ Ｐゴシック" pitchFamily="1" charset="-128"/>
                <a:cs typeface="Courier New"/>
              </a:rPr>
              <a:t>&lt;title&gt;</a:t>
            </a:r>
            <a:r>
              <a:rPr lang="en-US" b="1" dirty="0" smtClean="0">
                <a:latin typeface="Courier New"/>
                <a:cs typeface="Courier New"/>
              </a:rPr>
              <a:t>My page</a:t>
            </a:r>
            <a:r>
              <a:rPr lang="en-US" b="1" dirty="0" smtClean="0">
                <a:solidFill>
                  <a:srgbClr val="0070C0"/>
                </a:solidFill>
                <a:latin typeface="Courier New"/>
                <a:ea typeface="ＭＳ Ｐゴシック" pitchFamily="1" charset="-128"/>
                <a:cs typeface="Courier New"/>
              </a:rPr>
              <a:t>&lt;/title&gt;</a:t>
            </a:r>
          </a:p>
          <a:p>
            <a:pPr lvl="1"/>
            <a:r>
              <a:rPr lang="en-US" b="1" dirty="0" smtClean="0">
                <a:solidFill>
                  <a:srgbClr val="0070C0"/>
                </a:solidFill>
                <a:latin typeface="Courier New"/>
                <a:ea typeface="ＭＳ Ｐゴシック" pitchFamily="1" charset="-128"/>
                <a:cs typeface="Courier New"/>
              </a:rPr>
              <a:t>&lt;/head&gt;  </a:t>
            </a:r>
          </a:p>
          <a:p>
            <a:pPr lvl="1"/>
            <a:r>
              <a:rPr lang="en-US" b="1" dirty="0" smtClean="0">
                <a:solidFill>
                  <a:srgbClr val="0070C0"/>
                </a:solidFill>
                <a:latin typeface="Courier New"/>
                <a:ea typeface="ＭＳ Ｐゴシック" pitchFamily="1" charset="-128"/>
                <a:cs typeface="Courier New"/>
              </a:rPr>
              <a:t>&lt;body&gt;</a:t>
            </a:r>
          </a:p>
          <a:p>
            <a:pPr lvl="2"/>
            <a:r>
              <a:rPr lang="en-US" b="1" dirty="0" smtClean="0">
                <a:solidFill>
                  <a:srgbClr val="479B8F"/>
                </a:solidFill>
                <a:latin typeface="Courier New"/>
                <a:cs typeface="Courier New"/>
              </a:rPr>
              <a:t>&lt;!-- This is HTML comment --&gt;</a:t>
            </a:r>
          </a:p>
          <a:p>
            <a:pPr lvl="2"/>
            <a:r>
              <a:rPr lang="en-US" b="1" dirty="0" smtClean="0">
                <a:solidFill>
                  <a:schemeClr val="tx1"/>
                </a:solidFill>
                <a:latin typeface="Courier New"/>
                <a:ea typeface="ＭＳ Ｐゴシック" pitchFamily="1" charset="-128"/>
                <a:cs typeface="Courier New"/>
              </a:rPr>
              <a:t>&lt;?</a:t>
            </a:r>
            <a:r>
              <a:rPr lang="en-US" b="1" dirty="0" err="1" smtClean="0">
                <a:solidFill>
                  <a:schemeClr val="tx1"/>
                </a:solidFill>
                <a:latin typeface="Courier New"/>
                <a:ea typeface="ＭＳ Ｐゴシック" pitchFamily="1" charset="-128"/>
                <a:cs typeface="Courier New"/>
              </a:rPr>
              <a:t>php</a:t>
            </a:r>
            <a:endParaRPr lang="en-US" b="1" dirty="0" smtClean="0">
              <a:solidFill>
                <a:schemeClr val="tx1"/>
              </a:solidFill>
              <a:latin typeface="Courier New"/>
              <a:ea typeface="ＭＳ Ｐゴシック" pitchFamily="1" charset="-128"/>
              <a:cs typeface="Courier New"/>
            </a:endParaRPr>
          </a:p>
          <a:p>
            <a:pPr lvl="2"/>
            <a:r>
              <a:rPr lang="en-US" b="1" dirty="0" smtClean="0">
                <a:solidFill>
                  <a:srgbClr val="479B8F"/>
                </a:solidFill>
                <a:latin typeface="Courier New"/>
                <a:ea typeface="ＭＳ Ｐゴシック" pitchFamily="1" charset="-128"/>
                <a:cs typeface="Courier New"/>
              </a:rPr>
              <a:t>// This is a PHP comment</a:t>
            </a:r>
          </a:p>
          <a:p>
            <a:pPr lvl="2"/>
            <a:r>
              <a:rPr lang="en-US" b="1" dirty="0" smtClean="0">
                <a:solidFill>
                  <a:srgbClr val="479B8F"/>
                </a:solidFill>
                <a:latin typeface="Courier New"/>
                <a:ea typeface="ＭＳ Ｐゴシック" pitchFamily="1" charset="-128"/>
                <a:cs typeface="Courier New"/>
              </a:rPr>
              <a:t>/* This one too! */</a:t>
            </a:r>
          </a:p>
          <a:p>
            <a:pPr lvl="2"/>
            <a:r>
              <a:rPr lang="en-US" b="1" dirty="0" smtClean="0">
                <a:solidFill>
                  <a:schemeClr val="tx1"/>
                </a:solidFill>
                <a:latin typeface="Courier New"/>
                <a:ea typeface="ＭＳ Ｐゴシック" pitchFamily="1" charset="-128"/>
                <a:cs typeface="Courier New"/>
              </a:rPr>
              <a:t>?&gt;</a:t>
            </a:r>
          </a:p>
          <a:p>
            <a:pPr lvl="1"/>
            <a:r>
              <a:rPr lang="en-US" b="1" dirty="0" smtClean="0">
                <a:solidFill>
                  <a:srgbClr val="0070C0"/>
                </a:solidFill>
                <a:latin typeface="Courier New"/>
                <a:ea typeface="ＭＳ Ｐゴシック" pitchFamily="1" charset="-128"/>
                <a:cs typeface="Courier New"/>
              </a:rPr>
              <a:t>&lt;/body&gt;</a:t>
            </a:r>
          </a:p>
          <a:p>
            <a:r>
              <a:rPr lang="en-US" b="1" dirty="0" smtClean="0">
                <a:solidFill>
                  <a:srgbClr val="0070C0"/>
                </a:solidFill>
                <a:latin typeface="Courier New"/>
                <a:ea typeface="ＭＳ Ｐゴシック" pitchFamily="1" charset="-128"/>
                <a:cs typeface="Courier New"/>
              </a:rPr>
              <a:t>&lt;/html&gt;</a:t>
            </a:r>
          </a:p>
        </p:txBody>
      </p:sp>
      <p:pic>
        <p:nvPicPr>
          <p:cNvPr id="9" name="Picture 2" descr="D:\Users\Renaud\Desktop\StageFinEtudesSupinfo\Icons-New\v3\Test\Snippe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26533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Global keyword</a:t>
            </a: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smtClean="0">
                <a:ea typeface="ＭＳ Ｐゴシック" pitchFamily="34" charset="-128"/>
                <a:cs typeface="Courier New"/>
              </a:rPr>
              <a:t>Import a variable in a function</a:t>
            </a:r>
            <a:endParaRPr lang="en-US" sz="2800" dirty="0" smtClean="0">
              <a:ea typeface="ＭＳ Ｐゴシック" pitchFamily="34" charset="-128"/>
              <a:cs typeface="Courier New"/>
            </a:endParaRPr>
          </a:p>
          <a:p>
            <a:pPr lvl="1">
              <a:spcBef>
                <a:spcPts val="600"/>
              </a:spcBef>
              <a:spcAft>
                <a:spcPts val="0"/>
              </a:spcAft>
            </a:pPr>
            <a:endParaRPr lang="en-US" sz="2800" dirty="0">
              <a:ea typeface="ＭＳ Ｐゴシック" pitchFamily="34" charset="-128"/>
              <a:cs typeface="Courier New"/>
            </a:endParaRPr>
          </a:p>
          <a:p>
            <a:pPr>
              <a:spcBef>
                <a:spcPts val="600"/>
              </a:spcBef>
              <a:spcAft>
                <a:spcPts val="0"/>
              </a:spcAft>
            </a:pPr>
            <a:endParaRPr lang="en-US" sz="3200" dirty="0">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849388"/>
            <a:ext cx="8784976" cy="266429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$i = </a:t>
            </a:r>
            <a:r>
              <a:rPr lang="fr-FR" b="1" dirty="0">
                <a:solidFill>
                  <a:srgbClr val="EA8B00"/>
                </a:solidFill>
                <a:latin typeface="Courier New" charset="0"/>
              </a:rPr>
              <a:t>10</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function</a:t>
            </a:r>
            <a:r>
              <a:rPr lang="fr-FR" b="1" dirty="0">
                <a:solidFill>
                  <a:srgbClr val="4D4D4D"/>
                </a:solidFill>
                <a:latin typeface="Courier New" charset="0"/>
              </a:rPr>
              <a:t> </a:t>
            </a:r>
            <a:r>
              <a:rPr lang="fr-FR" b="1" dirty="0" err="1">
                <a:solidFill>
                  <a:schemeClr val="tx1"/>
                </a:solidFill>
                <a:latin typeface="Courier New" charset="0"/>
              </a:rPr>
              <a:t>foo</a:t>
            </a:r>
            <a:r>
              <a:rPr lang="fr-FR" b="1" dirty="0">
                <a:solidFill>
                  <a:schemeClr val="tx1"/>
                </a:solidFill>
                <a:latin typeface="Courier New" charset="0"/>
              </a:rPr>
              <a:t>() {</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rgbClr val="0070C0"/>
                </a:solidFill>
                <a:latin typeface="Courier New" charset="0"/>
              </a:rPr>
              <a:t>global</a:t>
            </a:r>
            <a:r>
              <a:rPr lang="fr-FR" b="1" dirty="0">
                <a:solidFill>
                  <a:srgbClr val="4D4D4D"/>
                </a:solidFill>
                <a:latin typeface="Courier New" charset="0"/>
              </a:rPr>
              <a:t> </a:t>
            </a:r>
            <a:r>
              <a:rPr lang="fr-FR" b="1" dirty="0">
                <a:solidFill>
                  <a:schemeClr val="tx1"/>
                </a:solidFill>
                <a:latin typeface="Courier New" charset="0"/>
              </a:rPr>
              <a:t>$i;</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chemeClr val="tx1"/>
                </a:solidFill>
                <a:latin typeface="Courier New" charset="0"/>
              </a:rPr>
              <a:t>$i += </a:t>
            </a:r>
            <a:r>
              <a:rPr lang="fr-FR" b="1" dirty="0">
                <a:solidFill>
                  <a:srgbClr val="EA8B00"/>
                </a:solidFill>
                <a:latin typeface="Courier New" charset="0"/>
              </a:rPr>
              <a:t>10</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foo();</a:t>
            </a:r>
          </a:p>
          <a:p>
            <a:pPr eaLnBrk="1" hangingPunct="1">
              <a:spcBef>
                <a:spcPts val="0"/>
              </a:spcBef>
              <a:spcAft>
                <a:spcPct val="30000"/>
              </a:spcAft>
              <a:buClr>
                <a:schemeClr val="hlink"/>
              </a:buClr>
              <a:buFont typeface="Wingdings" charset="0"/>
              <a:buNone/>
            </a:pPr>
            <a:r>
              <a:rPr lang="fr-CH" b="1" dirty="0">
                <a:solidFill>
                  <a:srgbClr val="0070C0"/>
                </a:solidFill>
                <a:latin typeface="Courier New" charset="0"/>
              </a:rPr>
              <a:t>echo</a:t>
            </a:r>
            <a:r>
              <a:rPr lang="fr-CH" b="1" dirty="0">
                <a:solidFill>
                  <a:srgbClr val="4D4D4D"/>
                </a:solidFill>
                <a:latin typeface="Courier New" charset="0"/>
              </a:rPr>
              <a:t> </a:t>
            </a:r>
            <a:r>
              <a:rPr lang="fr-CH" b="1" dirty="0">
                <a:solidFill>
                  <a:schemeClr val="tx1"/>
                </a:solidFill>
                <a:latin typeface="Courier New" charset="0"/>
              </a:rPr>
              <a:t>$i;</a:t>
            </a:r>
            <a:r>
              <a:rPr lang="fr-CH" b="1" dirty="0">
                <a:solidFill>
                  <a:srgbClr val="4D4D4D"/>
                </a:solidFill>
                <a:latin typeface="Courier New" charset="0"/>
              </a:rPr>
              <a:t> </a:t>
            </a:r>
            <a:r>
              <a:rPr lang="fr-CH" b="1" dirty="0">
                <a:solidFill>
                  <a:srgbClr val="479B8F"/>
                </a:solidFill>
                <a:latin typeface="Courier New" charset="0"/>
              </a:rPr>
              <a:t>// Displays 20</a:t>
            </a:r>
            <a:endParaRPr lang="fr-CH" b="1" dirty="0">
              <a:solidFill>
                <a:srgbClr val="4D4D4D"/>
              </a:solidFill>
              <a:latin typeface="Courier New" charset="0"/>
            </a:endParaRPr>
          </a:p>
        </p:txBody>
      </p:sp>
    </p:spTree>
    <p:extLst>
      <p:ext uri="{BB962C8B-B14F-4D97-AF65-F5344CB8AC3E}">
        <p14:creationId xmlns:p14="http://schemas.microsoft.com/office/powerpoint/2010/main" val="10318907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Passing by </a:t>
            </a:r>
            <a:r>
              <a:rPr lang="fr-FR" dirty="0" err="1" smtClean="0">
                <a:ea typeface="ＭＳ Ｐゴシック" pitchFamily="34" charset="-128"/>
              </a:rPr>
              <a:t>reference</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spcBef>
                <a:spcPts val="600"/>
              </a:spcBef>
              <a:spcAft>
                <a:spcPts val="0"/>
              </a:spcAft>
            </a:pPr>
            <a:r>
              <a:rPr lang="en-US" sz="3200" dirty="0">
                <a:ea typeface="ＭＳ Ｐゴシック" pitchFamily="34" charset="-128"/>
                <a:cs typeface="Courier New"/>
              </a:rPr>
              <a:t>A</a:t>
            </a:r>
            <a:r>
              <a:rPr lang="en-US" sz="3200" dirty="0" smtClean="0">
                <a:ea typeface="ＭＳ Ｐゴシック" pitchFamily="34" charset="-128"/>
                <a:cs typeface="Courier New"/>
              </a:rPr>
              <a:t>rgument </a:t>
            </a:r>
            <a:r>
              <a:rPr lang="en-US" sz="3200" dirty="0">
                <a:ea typeface="ＭＳ Ｐゴシック" pitchFamily="34" charset="-128"/>
                <a:cs typeface="Courier New"/>
              </a:rPr>
              <a:t>shares the value with the variable</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849388"/>
            <a:ext cx="8784976" cy="2664296"/>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pPr eaLnBrk="1" hangingPunct="1">
              <a:spcBef>
                <a:spcPts val="0"/>
              </a:spcBef>
              <a:spcAft>
                <a:spcPct val="30000"/>
              </a:spcAft>
              <a:buClr>
                <a:schemeClr val="hlink"/>
              </a:buClr>
              <a:buFont typeface="Wingdings" charset="0"/>
              <a:buNone/>
            </a:pPr>
            <a:r>
              <a:rPr lang="fr-FR" b="1" dirty="0" err="1">
                <a:solidFill>
                  <a:srgbClr val="0070C0"/>
                </a:solidFill>
                <a:latin typeface="Courier New" charset="0"/>
              </a:rPr>
              <a:t>function</a:t>
            </a:r>
            <a:r>
              <a:rPr lang="fr-FR" b="1" dirty="0">
                <a:solidFill>
                  <a:srgbClr val="4D4D4D"/>
                </a:solidFill>
                <a:latin typeface="Courier New" charset="0"/>
              </a:rPr>
              <a:t> </a:t>
            </a:r>
            <a:r>
              <a:rPr lang="fr-FR" b="1" dirty="0" err="1">
                <a:solidFill>
                  <a:schemeClr val="tx1"/>
                </a:solidFill>
                <a:latin typeface="Courier New" charset="0"/>
              </a:rPr>
              <a:t>foo</a:t>
            </a:r>
            <a:r>
              <a:rPr lang="fr-FR" b="1" dirty="0">
                <a:solidFill>
                  <a:schemeClr val="tx1"/>
                </a:solidFill>
                <a:latin typeface="Courier New" charset="0"/>
              </a:rPr>
              <a:t>(&amp;$arg1) {</a:t>
            </a:r>
          </a:p>
          <a:p>
            <a:pPr eaLnBrk="1" hangingPunct="1">
              <a:spcBef>
                <a:spcPts val="0"/>
              </a:spcBef>
              <a:spcAft>
                <a:spcPct val="30000"/>
              </a:spcAft>
              <a:buClr>
                <a:schemeClr val="hlink"/>
              </a:buClr>
              <a:buFont typeface="Wingdings" charset="0"/>
              <a:buNone/>
            </a:pPr>
            <a:r>
              <a:rPr lang="fr-FR" b="1" dirty="0">
                <a:solidFill>
                  <a:srgbClr val="4D4D4D"/>
                </a:solidFill>
                <a:latin typeface="Courier New" charset="0"/>
              </a:rPr>
              <a:t>  </a:t>
            </a:r>
            <a:r>
              <a:rPr lang="fr-FR" b="1" dirty="0">
                <a:solidFill>
                  <a:schemeClr val="tx1"/>
                </a:solidFill>
                <a:latin typeface="Courier New" charset="0"/>
              </a:rPr>
              <a:t>$arg1 += </a:t>
            </a:r>
            <a:r>
              <a:rPr lang="fr-FR" b="1" dirty="0">
                <a:solidFill>
                  <a:srgbClr val="EA8B00"/>
                </a:solidFill>
                <a:latin typeface="Courier New" charset="0"/>
              </a:rPr>
              <a:t>10</a:t>
            </a: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FR"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$i = </a:t>
            </a:r>
            <a:r>
              <a:rPr lang="fr-CH" b="1" dirty="0">
                <a:solidFill>
                  <a:srgbClr val="EA8B00"/>
                </a:solidFill>
                <a:latin typeface="Courier New" charset="0"/>
              </a:rPr>
              <a:t>10</a:t>
            </a:r>
            <a:r>
              <a:rPr lang="fr-CH" b="1" dirty="0">
                <a:solidFill>
                  <a:schemeClr val="tx1"/>
                </a:solidFill>
                <a:latin typeface="Courier New" charset="0"/>
              </a:rPr>
              <a:t>;</a:t>
            </a:r>
          </a:p>
          <a:p>
            <a:pPr eaLnBrk="1" hangingPunct="1">
              <a:spcBef>
                <a:spcPts val="0"/>
              </a:spcBef>
              <a:spcAft>
                <a:spcPct val="30000"/>
              </a:spcAft>
              <a:buClr>
                <a:schemeClr val="hlink"/>
              </a:buClr>
              <a:buFont typeface="Wingdings" charset="0"/>
              <a:buNone/>
            </a:pPr>
            <a:r>
              <a:rPr lang="fr-CH" b="1" dirty="0">
                <a:solidFill>
                  <a:schemeClr val="tx1"/>
                </a:solidFill>
                <a:latin typeface="Courier New" charset="0"/>
              </a:rPr>
              <a:t>foo($i);</a:t>
            </a:r>
          </a:p>
          <a:p>
            <a:pPr eaLnBrk="1" hangingPunct="1">
              <a:spcBef>
                <a:spcPts val="0"/>
              </a:spcBef>
              <a:spcAft>
                <a:spcPct val="30000"/>
              </a:spcAft>
              <a:buClr>
                <a:schemeClr val="hlink"/>
              </a:buClr>
              <a:buFont typeface="Wingdings" charset="0"/>
              <a:buNone/>
            </a:pPr>
            <a:r>
              <a:rPr lang="fr-CH" b="1" dirty="0">
                <a:solidFill>
                  <a:srgbClr val="0070C0"/>
                </a:solidFill>
                <a:latin typeface="Courier New" charset="0"/>
              </a:rPr>
              <a:t>echo</a:t>
            </a:r>
            <a:r>
              <a:rPr lang="fr-CH" b="1" dirty="0">
                <a:solidFill>
                  <a:srgbClr val="4D4D4D"/>
                </a:solidFill>
                <a:latin typeface="Courier New" charset="0"/>
              </a:rPr>
              <a:t> </a:t>
            </a:r>
            <a:r>
              <a:rPr lang="fr-CH" b="1" dirty="0">
                <a:solidFill>
                  <a:schemeClr val="tx1"/>
                </a:solidFill>
                <a:latin typeface="Courier New" charset="0"/>
              </a:rPr>
              <a:t>$i;</a:t>
            </a:r>
            <a:r>
              <a:rPr lang="fr-CH" b="1" dirty="0">
                <a:solidFill>
                  <a:srgbClr val="4D4D4D"/>
                </a:solidFill>
                <a:latin typeface="Courier New" charset="0"/>
              </a:rPr>
              <a:t> </a:t>
            </a:r>
            <a:r>
              <a:rPr lang="fr-CH" b="1" dirty="0">
                <a:solidFill>
                  <a:srgbClr val="479B8F"/>
                </a:solidFill>
                <a:latin typeface="Courier New" charset="0"/>
              </a:rPr>
              <a:t>// Displays 20</a:t>
            </a:r>
          </a:p>
        </p:txBody>
      </p:sp>
    </p:spTree>
    <p:extLst>
      <p:ext uri="{BB962C8B-B14F-4D97-AF65-F5344CB8AC3E}">
        <p14:creationId xmlns:p14="http://schemas.microsoft.com/office/powerpoint/2010/main" val="2908408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0425359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(1/4)</a:t>
            </a:r>
            <a:endParaRPr lang="fr-FR" dirty="0"/>
          </a:p>
        </p:txBody>
      </p:sp>
      <p:sp>
        <p:nvSpPr>
          <p:cNvPr id="3" name="Espace réservé du contenu 2"/>
          <p:cNvSpPr>
            <a:spLocks noGrp="1"/>
          </p:cNvSpPr>
          <p:nvPr>
            <p:ph idx="1"/>
          </p:nvPr>
        </p:nvSpPr>
        <p:spPr>
          <a:xfrm>
            <a:off x="457200" y="1075085"/>
            <a:ext cx="8435975" cy="4230687"/>
          </a:xfrm>
        </p:spPr>
        <p:txBody>
          <a:bodyPr/>
          <a:lstStyle/>
          <a:p>
            <a:pPr marL="0" indent="0">
              <a:buNone/>
            </a:pPr>
            <a:r>
              <a:rPr lang="fr-FR" sz="3200" dirty="0" smtClean="0"/>
              <a:t>Do </a:t>
            </a:r>
            <a:r>
              <a:rPr lang="fr-FR" sz="3200" dirty="0" err="1" smtClean="0"/>
              <a:t>you</a:t>
            </a:r>
            <a:r>
              <a:rPr lang="fr-FR" sz="3200" dirty="0" smtClean="0"/>
              <a:t> know </a:t>
            </a:r>
            <a:r>
              <a:rPr lang="fr-FR" sz="3200" i="1" dirty="0" smtClean="0"/>
              <a:t>Final </a:t>
            </a:r>
            <a:r>
              <a:rPr lang="fr-FR" sz="3200" i="1" dirty="0" err="1" smtClean="0"/>
              <a:t>Fantasy</a:t>
            </a:r>
            <a:r>
              <a:rPr lang="fr-FR" sz="3200" i="1" dirty="0" smtClean="0"/>
              <a:t> X</a:t>
            </a:r>
            <a:r>
              <a:rPr lang="fr-FR" sz="3200" dirty="0" smtClean="0"/>
              <a:t>? In </a:t>
            </a:r>
            <a:r>
              <a:rPr lang="fr-FR" sz="3200" dirty="0" err="1" smtClean="0"/>
              <a:t>this</a:t>
            </a:r>
            <a:r>
              <a:rPr lang="fr-FR" sz="3200" dirty="0" smtClean="0"/>
              <a:t> </a:t>
            </a:r>
            <a:r>
              <a:rPr lang="fr-FR" sz="3200" dirty="0" err="1" smtClean="0"/>
              <a:t>game</a:t>
            </a:r>
            <a:r>
              <a:rPr lang="fr-FR" sz="3200" dirty="0" smtClean="0"/>
              <a:t>, a </a:t>
            </a:r>
            <a:r>
              <a:rPr lang="fr-FR" sz="3200" dirty="0" err="1" smtClean="0"/>
              <a:t>tribe</a:t>
            </a:r>
            <a:r>
              <a:rPr lang="fr-FR" sz="3200" dirty="0" smtClean="0"/>
              <a:t> </a:t>
            </a:r>
            <a:r>
              <a:rPr lang="fr-FR" sz="3200" dirty="0" err="1" smtClean="0"/>
              <a:t>called</a:t>
            </a:r>
            <a:r>
              <a:rPr lang="fr-FR" sz="3200" dirty="0" smtClean="0"/>
              <a:t> Al-</a:t>
            </a:r>
            <a:r>
              <a:rPr lang="fr-FR" sz="3200" dirty="0" err="1" smtClean="0"/>
              <a:t>Bhed</a:t>
            </a:r>
            <a:r>
              <a:rPr lang="fr-FR" sz="3200" dirty="0" smtClean="0"/>
              <a:t> has </a:t>
            </a:r>
            <a:r>
              <a:rPr lang="fr-FR" sz="3200" dirty="0" err="1" smtClean="0"/>
              <a:t>its</a:t>
            </a:r>
            <a:r>
              <a:rPr lang="fr-FR" sz="3200" dirty="0" smtClean="0"/>
              <a:t> </a:t>
            </a:r>
            <a:r>
              <a:rPr lang="fr-FR" sz="3200" dirty="0" err="1" smtClean="0"/>
              <a:t>own</a:t>
            </a:r>
            <a:r>
              <a:rPr lang="fr-FR" sz="3200" dirty="0" smtClean="0"/>
              <a:t> </a:t>
            </a:r>
            <a:r>
              <a:rPr lang="fr-FR" sz="3200" dirty="0" err="1" smtClean="0"/>
              <a:t>language</a:t>
            </a:r>
            <a:r>
              <a:rPr lang="fr-FR" sz="3200" dirty="0" smtClean="0"/>
              <a:t>, </a:t>
            </a:r>
            <a:r>
              <a:rPr lang="fr-FR" sz="3200" dirty="0" err="1" smtClean="0"/>
              <a:t>based</a:t>
            </a:r>
            <a:r>
              <a:rPr lang="fr-FR" sz="3200" dirty="0" smtClean="0"/>
              <a:t> on </a:t>
            </a:r>
            <a:r>
              <a:rPr lang="fr-FR" sz="3200" dirty="0" err="1" smtClean="0"/>
              <a:t>letter</a:t>
            </a:r>
            <a:r>
              <a:rPr lang="fr-FR" sz="3200" dirty="0" smtClean="0"/>
              <a:t> </a:t>
            </a:r>
            <a:r>
              <a:rPr lang="fr-FR" sz="3200" dirty="0" err="1" smtClean="0"/>
              <a:t>switching</a:t>
            </a:r>
            <a:r>
              <a:rPr lang="fr-FR" sz="3200" dirty="0" smtClean="0"/>
              <a:t>.</a:t>
            </a:r>
            <a:endParaRPr lang="fr-FR" sz="3200" dirty="0"/>
          </a:p>
          <a:p>
            <a:pPr marL="0" indent="0">
              <a:buNone/>
            </a:pPr>
            <a:r>
              <a:rPr lang="fr-FR" sz="3200" dirty="0" err="1" smtClean="0"/>
              <a:t>Your</a:t>
            </a:r>
            <a:r>
              <a:rPr lang="fr-FR" sz="3200" dirty="0" smtClean="0"/>
              <a:t> </a:t>
            </a:r>
            <a:r>
              <a:rPr lang="fr-FR" sz="3200" dirty="0" err="1" smtClean="0"/>
              <a:t>purpose</a:t>
            </a:r>
            <a:r>
              <a:rPr lang="fr-FR" sz="3200" dirty="0" smtClean="0"/>
              <a:t> </a:t>
            </a:r>
            <a:r>
              <a:rPr lang="fr-FR" sz="3200" dirty="0" err="1" smtClean="0"/>
              <a:t>is</a:t>
            </a:r>
            <a:r>
              <a:rPr lang="fr-FR" sz="3200" dirty="0" smtClean="0"/>
              <a:t> to </a:t>
            </a:r>
            <a:r>
              <a:rPr lang="fr-FR" sz="3200" dirty="0" err="1" smtClean="0"/>
              <a:t>create</a:t>
            </a:r>
            <a:r>
              <a:rPr lang="fr-FR" sz="3200" dirty="0" smtClean="0"/>
              <a:t> an Al-</a:t>
            </a:r>
            <a:r>
              <a:rPr lang="fr-FR" sz="3200" dirty="0" err="1" smtClean="0"/>
              <a:t>Bhed</a:t>
            </a:r>
            <a:r>
              <a:rPr lang="fr-FR" sz="3200" dirty="0" smtClean="0"/>
              <a:t> translator!</a:t>
            </a:r>
          </a:p>
          <a:p>
            <a:pPr marL="0" indent="0">
              <a:buNone/>
            </a:pPr>
            <a:r>
              <a:rPr lang="fr-FR" sz="3200" dirty="0" err="1" smtClean="0"/>
              <a:t>Here</a:t>
            </a:r>
            <a:r>
              <a:rPr lang="fr-FR" sz="3200" dirty="0" smtClean="0"/>
              <a:t> </a:t>
            </a:r>
            <a:r>
              <a:rPr lang="fr-FR" sz="3200" dirty="0" err="1" smtClean="0"/>
              <a:t>is</a:t>
            </a:r>
            <a:r>
              <a:rPr lang="fr-FR" sz="3200" dirty="0" smtClean="0"/>
              <a:t> the </a:t>
            </a:r>
            <a:r>
              <a:rPr lang="fr-FR" sz="3200" dirty="0" err="1" smtClean="0"/>
              <a:t>correlation</a:t>
            </a:r>
            <a:r>
              <a:rPr lang="fr-FR" sz="3200" dirty="0" smtClean="0"/>
              <a:t> table:</a:t>
            </a:r>
            <a:endParaRPr lang="en-US" sz="3200" dirty="0"/>
          </a:p>
        </p:txBody>
      </p:sp>
      <p:sp>
        <p:nvSpPr>
          <p:cNvPr id="4" name="Espace réservé du contenu 3"/>
          <p:cNvSpPr>
            <a:spLocks noGrp="1"/>
          </p:cNvSpPr>
          <p:nvPr>
            <p:ph sz="quarter" idx="13"/>
          </p:nvPr>
        </p:nvSpPr>
        <p:spPr/>
        <p:txBody>
          <a:bodyPr/>
          <a:lstStyle/>
          <a:p>
            <a:r>
              <a:rPr lang="fr-FR" dirty="0" err="1" smtClean="0"/>
              <a:t>Functions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255603029"/>
              </p:ext>
            </p:extLst>
          </p:nvPr>
        </p:nvGraphicFramePr>
        <p:xfrm>
          <a:off x="323529" y="4132044"/>
          <a:ext cx="4248478" cy="731520"/>
        </p:xfrm>
        <a:graphic>
          <a:graphicData uri="http://schemas.openxmlformats.org/drawingml/2006/table">
            <a:tbl>
              <a:tblPr firstRow="1" bandRow="1">
                <a:tableStyleId>{5C22544A-7EE6-4342-B048-85BDC9FD1C3A}</a:tableStyleId>
              </a:tblPr>
              <a:tblGrid>
                <a:gridCol w="326806"/>
                <a:gridCol w="326806"/>
                <a:gridCol w="326806"/>
                <a:gridCol w="326806"/>
                <a:gridCol w="326806"/>
                <a:gridCol w="326806"/>
                <a:gridCol w="326806"/>
                <a:gridCol w="326806"/>
                <a:gridCol w="326806"/>
                <a:gridCol w="326806"/>
                <a:gridCol w="326806"/>
                <a:gridCol w="326806"/>
                <a:gridCol w="326806"/>
              </a:tblGrid>
              <a:tr h="324036">
                <a:tc>
                  <a:txBody>
                    <a:bodyPr/>
                    <a:lstStyle/>
                    <a:p>
                      <a:pPr algn="ctr"/>
                      <a:r>
                        <a:rPr lang="en-US" dirty="0" smtClean="0"/>
                        <a:t>A</a:t>
                      </a:r>
                      <a:endParaRPr lang="en-US" dirty="0"/>
                    </a:p>
                  </a:txBody>
                  <a:tcPr/>
                </a:tc>
                <a:tc>
                  <a:txBody>
                    <a:bodyPr/>
                    <a:lstStyle/>
                    <a:p>
                      <a:pPr algn="ctr"/>
                      <a:r>
                        <a:rPr lang="en-US" dirty="0" smtClean="0"/>
                        <a:t>B</a:t>
                      </a:r>
                      <a:endParaRPr lang="en-US" dirty="0"/>
                    </a:p>
                  </a:txBody>
                  <a:tcPr/>
                </a:tc>
                <a:tc>
                  <a:txBody>
                    <a:bodyPr/>
                    <a:lstStyle/>
                    <a:p>
                      <a:pPr algn="ctr"/>
                      <a:r>
                        <a:rPr lang="en-US" dirty="0" smtClean="0"/>
                        <a:t>C</a:t>
                      </a:r>
                      <a:endParaRPr lang="en-US" dirty="0"/>
                    </a:p>
                  </a:txBody>
                  <a:tcPr/>
                </a:tc>
                <a:tc>
                  <a:txBody>
                    <a:bodyPr/>
                    <a:lstStyle/>
                    <a:p>
                      <a:pPr algn="ctr"/>
                      <a:r>
                        <a:rPr lang="en-US" dirty="0" smtClean="0"/>
                        <a:t>D</a:t>
                      </a:r>
                      <a:endParaRPr lang="en-US" dirty="0"/>
                    </a:p>
                  </a:txBody>
                  <a:tcPr/>
                </a:tc>
                <a:tc>
                  <a:txBody>
                    <a:bodyPr/>
                    <a:lstStyle/>
                    <a:p>
                      <a:pPr algn="ctr"/>
                      <a:r>
                        <a:rPr lang="en-US" dirty="0" smtClean="0"/>
                        <a:t>E</a:t>
                      </a:r>
                      <a:endParaRPr lang="en-US" dirty="0"/>
                    </a:p>
                  </a:txBody>
                  <a:tcPr/>
                </a:tc>
                <a:tc>
                  <a:txBody>
                    <a:bodyPr/>
                    <a:lstStyle/>
                    <a:p>
                      <a:pPr algn="ctr"/>
                      <a:r>
                        <a:rPr lang="en-US" dirty="0" smtClean="0"/>
                        <a:t>F</a:t>
                      </a:r>
                      <a:endParaRPr lang="en-US" dirty="0"/>
                    </a:p>
                  </a:txBody>
                  <a:tcPr/>
                </a:tc>
                <a:tc>
                  <a:txBody>
                    <a:bodyPr/>
                    <a:lstStyle/>
                    <a:p>
                      <a:pPr algn="ctr"/>
                      <a:r>
                        <a:rPr lang="en-US" dirty="0" smtClean="0"/>
                        <a:t>G</a:t>
                      </a:r>
                      <a:endParaRPr lang="en-US" dirty="0"/>
                    </a:p>
                  </a:txBody>
                  <a:tcPr/>
                </a:tc>
                <a:tc>
                  <a:txBody>
                    <a:bodyPr/>
                    <a:lstStyle/>
                    <a:p>
                      <a:pPr algn="ctr"/>
                      <a:r>
                        <a:rPr lang="en-US" dirty="0" smtClean="0"/>
                        <a:t>H</a:t>
                      </a:r>
                      <a:endParaRPr lang="en-US" dirty="0"/>
                    </a:p>
                  </a:txBody>
                  <a:tcPr/>
                </a:tc>
                <a:tc>
                  <a:txBody>
                    <a:bodyPr/>
                    <a:lstStyle/>
                    <a:p>
                      <a:pPr algn="ctr"/>
                      <a:r>
                        <a:rPr lang="en-US" dirty="0" smtClean="0"/>
                        <a:t>I</a:t>
                      </a:r>
                      <a:endParaRPr lang="en-US" dirty="0"/>
                    </a:p>
                  </a:txBody>
                  <a:tcPr/>
                </a:tc>
                <a:tc>
                  <a:txBody>
                    <a:bodyPr/>
                    <a:lstStyle/>
                    <a:p>
                      <a:pPr algn="ctr"/>
                      <a:r>
                        <a:rPr lang="en-US" dirty="0" smtClean="0"/>
                        <a:t>J</a:t>
                      </a:r>
                      <a:endParaRPr lang="en-US" dirty="0"/>
                    </a:p>
                  </a:txBody>
                  <a:tcPr/>
                </a:tc>
                <a:tc>
                  <a:txBody>
                    <a:bodyPr/>
                    <a:lstStyle/>
                    <a:p>
                      <a:pPr algn="ctr"/>
                      <a:r>
                        <a:rPr lang="en-US" dirty="0" smtClean="0"/>
                        <a:t>K</a:t>
                      </a:r>
                      <a:endParaRPr lang="en-US" dirty="0"/>
                    </a:p>
                  </a:txBody>
                  <a:tcPr/>
                </a:tc>
                <a:tc>
                  <a:txBody>
                    <a:bodyPr/>
                    <a:lstStyle/>
                    <a:p>
                      <a:pPr algn="ctr"/>
                      <a:r>
                        <a:rPr lang="en-US" dirty="0" smtClean="0"/>
                        <a:t>L</a:t>
                      </a:r>
                      <a:endParaRPr lang="en-US" dirty="0"/>
                    </a:p>
                  </a:txBody>
                  <a:tcPr/>
                </a:tc>
                <a:tc>
                  <a:txBody>
                    <a:bodyPr/>
                    <a:lstStyle/>
                    <a:p>
                      <a:pPr algn="ctr"/>
                      <a:r>
                        <a:rPr lang="en-US" dirty="0" smtClean="0"/>
                        <a:t>M</a:t>
                      </a:r>
                      <a:endParaRPr lang="en-US" dirty="0"/>
                    </a:p>
                  </a:txBody>
                  <a:tcPr/>
                </a:tc>
              </a:tr>
              <a:tr h="324036">
                <a:tc>
                  <a:txBody>
                    <a:bodyPr/>
                    <a:lstStyle/>
                    <a:p>
                      <a:pPr algn="ctr"/>
                      <a:r>
                        <a:rPr lang="en-US" dirty="0" smtClean="0"/>
                        <a:t>Y</a:t>
                      </a:r>
                      <a:endParaRPr lang="en-US" dirty="0"/>
                    </a:p>
                  </a:txBody>
                  <a:tcPr/>
                </a:tc>
                <a:tc>
                  <a:txBody>
                    <a:bodyPr/>
                    <a:lstStyle/>
                    <a:p>
                      <a:pPr algn="ctr"/>
                      <a:r>
                        <a:rPr lang="en-US" dirty="0" smtClean="0"/>
                        <a:t>P</a:t>
                      </a:r>
                      <a:endParaRPr lang="en-US" dirty="0"/>
                    </a:p>
                  </a:txBody>
                  <a:tcPr/>
                </a:tc>
                <a:tc>
                  <a:txBody>
                    <a:bodyPr/>
                    <a:lstStyle/>
                    <a:p>
                      <a:pPr algn="ctr"/>
                      <a:r>
                        <a:rPr lang="en-US" dirty="0" smtClean="0"/>
                        <a:t>L</a:t>
                      </a:r>
                      <a:endParaRPr lang="en-US" dirty="0"/>
                    </a:p>
                  </a:txBody>
                  <a:tcPr/>
                </a:tc>
                <a:tc>
                  <a:txBody>
                    <a:bodyPr/>
                    <a:lstStyle/>
                    <a:p>
                      <a:pPr algn="ctr"/>
                      <a:r>
                        <a:rPr lang="en-US" dirty="0" smtClean="0"/>
                        <a:t>T</a:t>
                      </a:r>
                      <a:endParaRPr lang="en-US" dirty="0"/>
                    </a:p>
                  </a:txBody>
                  <a:tcPr/>
                </a:tc>
                <a:tc>
                  <a:txBody>
                    <a:bodyPr/>
                    <a:lstStyle/>
                    <a:p>
                      <a:pPr algn="ctr"/>
                      <a:r>
                        <a:rPr lang="en-US" dirty="0" smtClean="0"/>
                        <a:t>A</a:t>
                      </a:r>
                      <a:endParaRPr lang="en-US" dirty="0"/>
                    </a:p>
                  </a:txBody>
                  <a:tcPr/>
                </a:tc>
                <a:tc>
                  <a:txBody>
                    <a:bodyPr/>
                    <a:lstStyle/>
                    <a:p>
                      <a:pPr algn="ctr"/>
                      <a:r>
                        <a:rPr lang="en-US" dirty="0" smtClean="0"/>
                        <a:t>V</a:t>
                      </a:r>
                      <a:endParaRPr lang="en-US" dirty="0"/>
                    </a:p>
                  </a:txBody>
                  <a:tcPr/>
                </a:tc>
                <a:tc>
                  <a:txBody>
                    <a:bodyPr/>
                    <a:lstStyle/>
                    <a:p>
                      <a:pPr algn="ctr"/>
                      <a:r>
                        <a:rPr lang="en-US" dirty="0" smtClean="0"/>
                        <a:t>K</a:t>
                      </a:r>
                      <a:endParaRPr lang="en-US" dirty="0"/>
                    </a:p>
                  </a:txBody>
                  <a:tcPr/>
                </a:tc>
                <a:tc>
                  <a:txBody>
                    <a:bodyPr/>
                    <a:lstStyle/>
                    <a:p>
                      <a:pPr algn="ctr"/>
                      <a:r>
                        <a:rPr lang="en-US" dirty="0" smtClean="0"/>
                        <a:t>R</a:t>
                      </a:r>
                      <a:endParaRPr lang="en-US" dirty="0"/>
                    </a:p>
                  </a:txBody>
                  <a:tcPr/>
                </a:tc>
                <a:tc>
                  <a:txBody>
                    <a:bodyPr/>
                    <a:lstStyle/>
                    <a:p>
                      <a:pPr algn="ctr"/>
                      <a:r>
                        <a:rPr lang="en-US" dirty="0" smtClean="0"/>
                        <a:t>E</a:t>
                      </a:r>
                      <a:endParaRPr lang="en-US" dirty="0"/>
                    </a:p>
                  </a:txBody>
                  <a:tcPr/>
                </a:tc>
                <a:tc>
                  <a:txBody>
                    <a:bodyPr/>
                    <a:lstStyle/>
                    <a:p>
                      <a:pPr algn="ctr"/>
                      <a:r>
                        <a:rPr lang="en-US" dirty="0" smtClean="0"/>
                        <a:t>Z</a:t>
                      </a:r>
                      <a:endParaRPr lang="en-US" dirty="0"/>
                    </a:p>
                  </a:txBody>
                  <a:tcPr/>
                </a:tc>
                <a:tc>
                  <a:txBody>
                    <a:bodyPr/>
                    <a:lstStyle/>
                    <a:p>
                      <a:pPr algn="ctr"/>
                      <a:r>
                        <a:rPr lang="en-US" dirty="0" smtClean="0"/>
                        <a:t>G</a:t>
                      </a:r>
                      <a:endParaRPr lang="en-US" dirty="0"/>
                    </a:p>
                  </a:txBody>
                  <a:tcPr/>
                </a:tc>
                <a:tc>
                  <a:txBody>
                    <a:bodyPr/>
                    <a:lstStyle/>
                    <a:p>
                      <a:pPr algn="ctr"/>
                      <a:r>
                        <a:rPr lang="en-US" dirty="0" smtClean="0"/>
                        <a:t>M</a:t>
                      </a:r>
                      <a:endParaRPr lang="en-US" dirty="0"/>
                    </a:p>
                  </a:txBody>
                  <a:tcPr/>
                </a:tc>
                <a:tc>
                  <a:txBody>
                    <a:bodyPr/>
                    <a:lstStyle/>
                    <a:p>
                      <a:pPr algn="ctr"/>
                      <a:r>
                        <a:rPr lang="en-US" dirty="0" smtClean="0"/>
                        <a:t>S</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1402956"/>
              </p:ext>
            </p:extLst>
          </p:nvPr>
        </p:nvGraphicFramePr>
        <p:xfrm>
          <a:off x="4572000" y="4132044"/>
          <a:ext cx="4248465" cy="741680"/>
        </p:xfrm>
        <a:graphic>
          <a:graphicData uri="http://schemas.openxmlformats.org/drawingml/2006/table">
            <a:tbl>
              <a:tblPr firstRow="1" bandRow="1">
                <a:tableStyleId>{5C22544A-7EE6-4342-B048-85BDC9FD1C3A}</a:tableStyleId>
              </a:tblPr>
              <a:tblGrid>
                <a:gridCol w="326805"/>
                <a:gridCol w="326805"/>
                <a:gridCol w="326805"/>
                <a:gridCol w="326805"/>
                <a:gridCol w="326805"/>
                <a:gridCol w="326805"/>
                <a:gridCol w="326805"/>
                <a:gridCol w="326805"/>
                <a:gridCol w="326805"/>
                <a:gridCol w="326805"/>
                <a:gridCol w="326805"/>
                <a:gridCol w="326805"/>
                <a:gridCol w="326805"/>
              </a:tblGrid>
              <a:tr h="370840">
                <a:tc>
                  <a:txBody>
                    <a:bodyPr/>
                    <a:lstStyle/>
                    <a:p>
                      <a:pPr algn="ctr"/>
                      <a:r>
                        <a:rPr lang="en-US" dirty="0" smtClean="0"/>
                        <a:t>N</a:t>
                      </a:r>
                      <a:endParaRPr lang="en-US" dirty="0"/>
                    </a:p>
                  </a:txBody>
                  <a:tcPr/>
                </a:tc>
                <a:tc>
                  <a:txBody>
                    <a:bodyPr/>
                    <a:lstStyle/>
                    <a:p>
                      <a:pPr algn="ctr"/>
                      <a:r>
                        <a:rPr lang="en-US" dirty="0" smtClean="0"/>
                        <a:t>O</a:t>
                      </a:r>
                      <a:endParaRPr lang="en-US" dirty="0"/>
                    </a:p>
                  </a:txBody>
                  <a:tcPr/>
                </a:tc>
                <a:tc>
                  <a:txBody>
                    <a:bodyPr/>
                    <a:lstStyle/>
                    <a:p>
                      <a:pPr algn="ctr"/>
                      <a:r>
                        <a:rPr lang="en-US" dirty="0" smtClean="0"/>
                        <a:t>P</a:t>
                      </a:r>
                      <a:endParaRPr lang="en-US" dirty="0"/>
                    </a:p>
                  </a:txBody>
                  <a:tcPr/>
                </a:tc>
                <a:tc>
                  <a:txBody>
                    <a:bodyPr/>
                    <a:lstStyle/>
                    <a:p>
                      <a:pPr algn="ctr"/>
                      <a:r>
                        <a:rPr lang="en-US" dirty="0" smtClean="0"/>
                        <a:t>Q</a:t>
                      </a:r>
                      <a:endParaRPr lang="en-US" dirty="0"/>
                    </a:p>
                  </a:txBody>
                  <a:tcPr/>
                </a:tc>
                <a:tc>
                  <a:txBody>
                    <a:bodyPr/>
                    <a:lstStyle/>
                    <a:p>
                      <a:pPr algn="ctr"/>
                      <a:r>
                        <a:rPr lang="en-US" dirty="0" smtClean="0"/>
                        <a:t>R</a:t>
                      </a:r>
                      <a:endParaRPr lang="en-US" dirty="0"/>
                    </a:p>
                  </a:txBody>
                  <a:tcPr/>
                </a:tc>
                <a:tc>
                  <a:txBody>
                    <a:bodyPr/>
                    <a:lstStyle/>
                    <a:p>
                      <a:pPr algn="ctr"/>
                      <a:r>
                        <a:rPr lang="en-US" dirty="0" smtClean="0"/>
                        <a:t>S</a:t>
                      </a:r>
                      <a:endParaRPr lang="en-US" dirty="0"/>
                    </a:p>
                  </a:txBody>
                  <a:tcPr/>
                </a:tc>
                <a:tc>
                  <a:txBody>
                    <a:bodyPr/>
                    <a:lstStyle/>
                    <a:p>
                      <a:pPr algn="ctr"/>
                      <a:r>
                        <a:rPr lang="en-US" dirty="0" smtClean="0"/>
                        <a:t>T</a:t>
                      </a:r>
                      <a:endParaRPr lang="en-US" dirty="0"/>
                    </a:p>
                  </a:txBody>
                  <a:tcPr/>
                </a:tc>
                <a:tc>
                  <a:txBody>
                    <a:bodyPr/>
                    <a:lstStyle/>
                    <a:p>
                      <a:pPr algn="ctr"/>
                      <a:r>
                        <a:rPr lang="en-US" dirty="0" smtClean="0"/>
                        <a:t>U</a:t>
                      </a:r>
                      <a:endParaRPr lang="en-US" dirty="0"/>
                    </a:p>
                  </a:txBody>
                  <a:tcPr/>
                </a:tc>
                <a:tc>
                  <a:txBody>
                    <a:bodyPr/>
                    <a:lstStyle/>
                    <a:p>
                      <a:pPr algn="ctr"/>
                      <a:r>
                        <a:rPr lang="en-US" dirty="0" smtClean="0"/>
                        <a:t>V</a:t>
                      </a:r>
                      <a:endParaRPr lang="en-US" dirty="0"/>
                    </a:p>
                  </a:txBody>
                  <a:tcPr/>
                </a:tc>
                <a:tc>
                  <a:txBody>
                    <a:bodyPr/>
                    <a:lstStyle/>
                    <a:p>
                      <a:pPr algn="ctr"/>
                      <a:r>
                        <a:rPr lang="en-US" dirty="0" smtClean="0"/>
                        <a:t>W</a:t>
                      </a:r>
                      <a:endParaRPr lang="en-US" dirty="0"/>
                    </a:p>
                  </a:txBody>
                  <a:tcPr/>
                </a:tc>
                <a:tc>
                  <a:txBody>
                    <a:bodyPr/>
                    <a:lstStyle/>
                    <a:p>
                      <a:pPr algn="ctr"/>
                      <a:r>
                        <a:rPr lang="en-US" dirty="0" smtClean="0"/>
                        <a:t>X</a:t>
                      </a:r>
                      <a:endParaRPr lang="en-US" dirty="0"/>
                    </a:p>
                  </a:txBody>
                  <a:tcPr/>
                </a:tc>
                <a:tc>
                  <a:txBody>
                    <a:bodyPr/>
                    <a:lstStyle/>
                    <a:p>
                      <a:pPr algn="ctr"/>
                      <a:r>
                        <a:rPr lang="en-US" dirty="0" smtClean="0"/>
                        <a:t>Y</a:t>
                      </a:r>
                      <a:endParaRPr lang="en-US" dirty="0"/>
                    </a:p>
                  </a:txBody>
                  <a:tcPr/>
                </a:tc>
                <a:tc>
                  <a:txBody>
                    <a:bodyPr/>
                    <a:lstStyle/>
                    <a:p>
                      <a:pPr algn="ctr"/>
                      <a:r>
                        <a:rPr lang="en-US" dirty="0" smtClean="0"/>
                        <a:t>Z</a:t>
                      </a:r>
                      <a:endParaRPr lang="en-US" dirty="0"/>
                    </a:p>
                  </a:txBody>
                  <a:tcPr/>
                </a:tc>
              </a:tr>
              <a:tr h="370840">
                <a:tc>
                  <a:txBody>
                    <a:bodyPr/>
                    <a:lstStyle/>
                    <a:p>
                      <a:pPr algn="ctr"/>
                      <a:r>
                        <a:rPr lang="en-US" dirty="0" smtClean="0"/>
                        <a:t>H</a:t>
                      </a:r>
                      <a:endParaRPr lang="en-US" dirty="0"/>
                    </a:p>
                  </a:txBody>
                  <a:tcPr/>
                </a:tc>
                <a:tc>
                  <a:txBody>
                    <a:bodyPr/>
                    <a:lstStyle/>
                    <a:p>
                      <a:pPr algn="ctr"/>
                      <a:r>
                        <a:rPr lang="en-US" dirty="0" smtClean="0"/>
                        <a:t>U</a:t>
                      </a:r>
                      <a:endParaRPr lang="en-US" dirty="0"/>
                    </a:p>
                  </a:txBody>
                  <a:tcPr/>
                </a:tc>
                <a:tc>
                  <a:txBody>
                    <a:bodyPr/>
                    <a:lstStyle/>
                    <a:p>
                      <a:pPr algn="ctr"/>
                      <a:r>
                        <a:rPr lang="en-US" dirty="0" smtClean="0"/>
                        <a:t>B</a:t>
                      </a:r>
                      <a:endParaRPr lang="en-US" dirty="0"/>
                    </a:p>
                  </a:txBody>
                  <a:tcPr/>
                </a:tc>
                <a:tc>
                  <a:txBody>
                    <a:bodyPr/>
                    <a:lstStyle/>
                    <a:p>
                      <a:pPr algn="ctr"/>
                      <a:r>
                        <a:rPr lang="en-US" dirty="0" smtClean="0"/>
                        <a:t>X</a:t>
                      </a:r>
                      <a:endParaRPr lang="en-US" dirty="0"/>
                    </a:p>
                  </a:txBody>
                  <a:tcPr/>
                </a:tc>
                <a:tc>
                  <a:txBody>
                    <a:bodyPr/>
                    <a:lstStyle/>
                    <a:p>
                      <a:pPr algn="ctr"/>
                      <a:r>
                        <a:rPr lang="en-US" dirty="0" smtClean="0"/>
                        <a:t>N</a:t>
                      </a:r>
                      <a:endParaRPr lang="en-US" dirty="0"/>
                    </a:p>
                  </a:txBody>
                  <a:tcPr/>
                </a:tc>
                <a:tc>
                  <a:txBody>
                    <a:bodyPr/>
                    <a:lstStyle/>
                    <a:p>
                      <a:pPr algn="ctr"/>
                      <a:r>
                        <a:rPr lang="en-US" dirty="0" smtClean="0"/>
                        <a:t>C</a:t>
                      </a:r>
                      <a:endParaRPr lang="en-US" dirty="0"/>
                    </a:p>
                  </a:txBody>
                  <a:tcPr/>
                </a:tc>
                <a:tc>
                  <a:txBody>
                    <a:bodyPr/>
                    <a:lstStyle/>
                    <a:p>
                      <a:pPr algn="ctr"/>
                      <a:r>
                        <a:rPr lang="en-US" dirty="0" smtClean="0"/>
                        <a:t>D</a:t>
                      </a:r>
                      <a:endParaRPr lang="en-US" dirty="0"/>
                    </a:p>
                  </a:txBody>
                  <a:tcPr/>
                </a:tc>
                <a:tc>
                  <a:txBody>
                    <a:bodyPr/>
                    <a:lstStyle/>
                    <a:p>
                      <a:pPr algn="ctr"/>
                      <a:r>
                        <a:rPr lang="en-US" dirty="0" smtClean="0"/>
                        <a:t>I</a:t>
                      </a:r>
                      <a:endParaRPr lang="en-US" dirty="0"/>
                    </a:p>
                  </a:txBody>
                  <a:tcPr/>
                </a:tc>
                <a:tc>
                  <a:txBody>
                    <a:bodyPr/>
                    <a:lstStyle/>
                    <a:p>
                      <a:pPr algn="ctr"/>
                      <a:r>
                        <a:rPr lang="en-US" dirty="0" smtClean="0"/>
                        <a:t>J</a:t>
                      </a:r>
                      <a:endParaRPr lang="en-US" dirty="0"/>
                    </a:p>
                  </a:txBody>
                  <a:tcPr/>
                </a:tc>
                <a:tc>
                  <a:txBody>
                    <a:bodyPr/>
                    <a:lstStyle/>
                    <a:p>
                      <a:pPr algn="ctr"/>
                      <a:r>
                        <a:rPr lang="en-US" dirty="0" smtClean="0"/>
                        <a:t>F</a:t>
                      </a:r>
                      <a:endParaRPr lang="en-US" dirty="0"/>
                    </a:p>
                  </a:txBody>
                  <a:tcPr/>
                </a:tc>
                <a:tc>
                  <a:txBody>
                    <a:bodyPr/>
                    <a:lstStyle/>
                    <a:p>
                      <a:pPr algn="ctr"/>
                      <a:r>
                        <a:rPr lang="en-US" dirty="0" smtClean="0"/>
                        <a:t>Q</a:t>
                      </a:r>
                      <a:endParaRPr lang="en-US" dirty="0"/>
                    </a:p>
                  </a:txBody>
                  <a:tcPr/>
                </a:tc>
                <a:tc>
                  <a:txBody>
                    <a:bodyPr/>
                    <a:lstStyle/>
                    <a:p>
                      <a:pPr algn="ctr"/>
                      <a:r>
                        <a:rPr lang="en-US" dirty="0" smtClean="0"/>
                        <a:t>O</a:t>
                      </a:r>
                      <a:endParaRPr lang="en-US" dirty="0"/>
                    </a:p>
                  </a:txBody>
                  <a:tcPr/>
                </a:tc>
                <a:tc>
                  <a:txBody>
                    <a:bodyPr/>
                    <a:lstStyle/>
                    <a:p>
                      <a:pPr algn="ctr"/>
                      <a:r>
                        <a:rPr lang="en-US" dirty="0" smtClean="0"/>
                        <a:t>W</a:t>
                      </a:r>
                      <a:endParaRPr lang="en-US" dirty="0"/>
                    </a:p>
                  </a:txBody>
                  <a:tcPr/>
                </a:tc>
              </a:tr>
            </a:tbl>
          </a:graphicData>
        </a:graphic>
      </p:graphicFrame>
    </p:spTree>
    <p:extLst>
      <p:ext uri="{BB962C8B-B14F-4D97-AF65-F5344CB8AC3E}">
        <p14:creationId xmlns:p14="http://schemas.microsoft.com/office/powerpoint/2010/main" val="2695490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(2/4)</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a:t>Modify the file </a:t>
            </a:r>
            <a:r>
              <a:rPr lang="en-US" sz="3200" dirty="0" err="1"/>
              <a:t>translator.php</a:t>
            </a:r>
            <a:r>
              <a:rPr lang="en-US" sz="3200" dirty="0"/>
              <a:t> </a:t>
            </a:r>
            <a:r>
              <a:rPr lang="en-US" sz="3200" dirty="0" smtClean="0"/>
              <a:t>(next </a:t>
            </a:r>
            <a:r>
              <a:rPr lang="en-US" sz="3200" dirty="0"/>
              <a:t>slide</a:t>
            </a:r>
            <a:r>
              <a:rPr lang="en-US" sz="3200" dirty="0" smtClean="0"/>
              <a:t>):</a:t>
            </a:r>
            <a:endParaRPr lang="en-US" sz="3200" dirty="0"/>
          </a:p>
          <a:p>
            <a:pPr lvl="1"/>
            <a:r>
              <a:rPr lang="en-US" sz="2800" dirty="0"/>
              <a:t>Declare a string like </a:t>
            </a:r>
            <a:r>
              <a:rPr lang="en-US" sz="2800" dirty="0" smtClean="0"/>
              <a:t>this: </a:t>
            </a:r>
            <a:r>
              <a:rPr lang="en-US" sz="2800" dirty="0"/>
              <a:t>« </a:t>
            </a:r>
            <a:r>
              <a:rPr lang="en-US" sz="2800" dirty="0" err="1"/>
              <a:t>a.p.r.i.c.o.t</a:t>
            </a:r>
            <a:r>
              <a:rPr lang="en-US" sz="2800" dirty="0"/>
              <a:t> </a:t>
            </a:r>
            <a:r>
              <a:rPr lang="en-US" sz="2800" dirty="0" smtClean="0"/>
              <a:t>»</a:t>
            </a:r>
            <a:endParaRPr lang="en-US" sz="2800" dirty="0"/>
          </a:p>
          <a:p>
            <a:pPr lvl="1"/>
            <a:r>
              <a:rPr lang="en-US" sz="2800" dirty="0"/>
              <a:t>Declare a variable </a:t>
            </a:r>
            <a:r>
              <a:rPr lang="en-US" sz="2800" dirty="0" smtClean="0"/>
              <a:t>containing </a:t>
            </a:r>
            <a:r>
              <a:rPr lang="en-US" sz="2800" dirty="0"/>
              <a:t>the associative </a:t>
            </a:r>
            <a:r>
              <a:rPr lang="en-US" sz="2800" dirty="0" smtClean="0"/>
              <a:t>array</a:t>
            </a:r>
            <a:endParaRPr lang="en-US" sz="2800" dirty="0"/>
          </a:p>
          <a:p>
            <a:pPr lvl="1"/>
            <a:r>
              <a:rPr lang="en-US" sz="2800" dirty="0"/>
              <a:t>Write a </a:t>
            </a:r>
            <a:r>
              <a:rPr lang="en-US" sz="2800" dirty="0" smtClean="0"/>
              <a:t>function:</a:t>
            </a:r>
          </a:p>
          <a:p>
            <a:pPr lvl="2"/>
            <a:r>
              <a:rPr lang="en-US" sz="2400" dirty="0" smtClean="0"/>
              <a:t>Returning the </a:t>
            </a:r>
            <a:r>
              <a:rPr lang="en-US" sz="2400" dirty="0"/>
              <a:t>translated </a:t>
            </a:r>
            <a:r>
              <a:rPr lang="en-US" sz="2400" dirty="0" smtClean="0"/>
              <a:t>word</a:t>
            </a:r>
          </a:p>
          <a:p>
            <a:pPr lvl="2"/>
            <a:r>
              <a:rPr lang="en-US" sz="2400" dirty="0" smtClean="0"/>
              <a:t>Displaying </a:t>
            </a:r>
            <a:r>
              <a:rPr lang="en-US" sz="2400" dirty="0"/>
              <a:t>the </a:t>
            </a:r>
            <a:r>
              <a:rPr lang="en-US" sz="2400" dirty="0" smtClean="0"/>
              <a:t>word</a:t>
            </a:r>
            <a:endParaRPr lang="en-US" sz="2400" dirty="0"/>
          </a:p>
          <a:p>
            <a:pPr lvl="1"/>
            <a:r>
              <a:rPr lang="en-US" sz="2800" dirty="0"/>
              <a:t>You have to use a loop and both </a:t>
            </a:r>
            <a:r>
              <a:rPr lang="en-US" sz="2800" dirty="0" smtClean="0"/>
              <a:t>functions: </a:t>
            </a:r>
            <a:r>
              <a:rPr lang="en-US" sz="2800" dirty="0">
                <a:latin typeface="Courier New"/>
                <a:cs typeface="Courier New"/>
              </a:rPr>
              <a:t>implode() </a:t>
            </a:r>
            <a:r>
              <a:rPr lang="en-US" sz="2800" dirty="0"/>
              <a:t>and </a:t>
            </a:r>
            <a:r>
              <a:rPr lang="en-US" sz="2800" dirty="0">
                <a:latin typeface="Courier New"/>
                <a:cs typeface="Courier New"/>
              </a:rPr>
              <a:t>explode(</a:t>
            </a:r>
            <a:r>
              <a:rPr lang="en-US" sz="2800" dirty="0" smtClean="0">
                <a:latin typeface="Courier New"/>
                <a:cs typeface="Courier New"/>
              </a:rPr>
              <a:t>)</a:t>
            </a:r>
            <a:endParaRPr lang="en-US" sz="2800" dirty="0">
              <a:latin typeface="Courier New"/>
              <a:cs typeface="Courier New"/>
            </a:endParaRPr>
          </a:p>
        </p:txBody>
      </p:sp>
      <p:sp>
        <p:nvSpPr>
          <p:cNvPr id="4" name="Espace réservé du contenu 3"/>
          <p:cNvSpPr>
            <a:spLocks noGrp="1"/>
          </p:cNvSpPr>
          <p:nvPr>
            <p:ph sz="quarter" idx="13"/>
          </p:nvPr>
        </p:nvSpPr>
        <p:spPr/>
        <p:txBody>
          <a:bodyPr/>
          <a:lstStyle/>
          <a:p>
            <a:r>
              <a:rPr lang="fr-FR" dirty="0" err="1" smtClean="0"/>
              <a:t>Functions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1620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4048" y="0"/>
            <a:ext cx="4104456" cy="4225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solidFill>
                  <a:schemeClr val="bg1"/>
                </a:solidFill>
              </a:ln>
              <a:effectLst/>
            </a:endParaRPr>
          </a:p>
        </p:txBody>
      </p:sp>
      <p:sp>
        <p:nvSpPr>
          <p:cNvPr id="5" name="Rectangle à coins arrondis 4"/>
          <p:cNvSpPr/>
          <p:nvPr/>
        </p:nvSpPr>
        <p:spPr>
          <a:xfrm>
            <a:off x="179388" y="49188"/>
            <a:ext cx="8785225" cy="51845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spcBef>
                <a:spcPts val="0"/>
              </a:spcBef>
              <a:spcAft>
                <a:spcPct val="30000"/>
              </a:spcAft>
              <a:buClr>
                <a:schemeClr val="hlink"/>
              </a:buClr>
              <a:buFont typeface="Wingdings" charset="0"/>
              <a:buNone/>
            </a:pPr>
            <a:r>
              <a:rPr lang="fr-FR" b="1" dirty="0">
                <a:solidFill>
                  <a:schemeClr val="tx1"/>
                </a:solidFill>
                <a:latin typeface="Courier New" charset="0"/>
              </a:rPr>
              <a:t>&lt;?</a:t>
            </a:r>
            <a:r>
              <a:rPr lang="fr-FR" b="1" dirty="0" err="1">
                <a:solidFill>
                  <a:schemeClr val="tx1"/>
                </a:solidFill>
                <a:latin typeface="Courier New" charset="0"/>
              </a:rPr>
              <a:t>php</a:t>
            </a:r>
            <a:endParaRPr lang="fr-FR" b="1" dirty="0">
              <a:solidFill>
                <a:schemeClr val="tx1"/>
              </a:solidFill>
              <a:latin typeface="Courier New" charset="0"/>
            </a:endParaRPr>
          </a:p>
          <a:p>
            <a:pPr lvl="2" eaLnBrk="1" hangingPunct="1">
              <a:spcBef>
                <a:spcPts val="0"/>
              </a:spcBef>
              <a:spcAft>
                <a:spcPct val="30000"/>
              </a:spcAft>
              <a:buClr>
                <a:schemeClr val="hlink"/>
              </a:buClr>
              <a:buFont typeface="Wingdings" charset="0"/>
              <a:buNone/>
            </a:pPr>
            <a:endParaRPr lang="fr-FR" b="1" dirty="0">
              <a:solidFill>
                <a:schemeClr val="tx1"/>
              </a:solidFill>
              <a:latin typeface="Courier New" charset="0"/>
            </a:endParaRPr>
          </a:p>
          <a:p>
            <a:pPr lvl="2" eaLnBrk="1" hangingPunct="1">
              <a:spcBef>
                <a:spcPts val="0"/>
              </a:spcBef>
              <a:spcAft>
                <a:spcPct val="30000"/>
              </a:spcAft>
              <a:buClr>
                <a:schemeClr val="hlink"/>
              </a:buClr>
              <a:buFont typeface="Wingdings" charset="0"/>
              <a:buNone/>
            </a:pPr>
            <a:r>
              <a:rPr lang="fr-FR" b="1" dirty="0">
                <a:solidFill>
                  <a:schemeClr val="tx1"/>
                </a:solidFill>
                <a:latin typeface="Courier New" charset="0"/>
              </a:rPr>
              <a:t>?&gt;</a:t>
            </a:r>
          </a:p>
          <a:p>
            <a:pPr lvl="2" eaLnBrk="1" hangingPunct="1">
              <a:spcBef>
                <a:spcPts val="0"/>
              </a:spcBef>
              <a:spcAft>
                <a:spcPct val="30000"/>
              </a:spcAft>
              <a:buClr>
                <a:schemeClr val="hlink"/>
              </a:buClr>
              <a:buFont typeface="Wingdings" charset="0"/>
              <a:buNone/>
            </a:pPr>
            <a:r>
              <a:rPr lang="fr-FR" b="1" dirty="0">
                <a:solidFill>
                  <a:schemeClr val="bg1">
                    <a:lumMod val="50000"/>
                  </a:schemeClr>
                </a:solidFill>
                <a:latin typeface="Courier New" charset="0"/>
              </a:rPr>
              <a:t>&lt;!DOCTYPE html&gt;</a:t>
            </a:r>
          </a:p>
          <a:p>
            <a:pPr lvl="2"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&lt;html&gt;</a:t>
            </a:r>
          </a:p>
          <a:p>
            <a:pPr lvl="3"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a:t>
            </a:r>
            <a:r>
              <a:rPr lang="fr-FR" b="1" dirty="0" err="1">
                <a:solidFill>
                  <a:srgbClr val="0070C0"/>
                </a:solidFill>
                <a:latin typeface="Courier New" charset="0"/>
              </a:rPr>
              <a:t>head</a:t>
            </a:r>
            <a:r>
              <a:rPr lang="fr-FR" b="1" dirty="0">
                <a:solidFill>
                  <a:srgbClr val="0070C0"/>
                </a:solidFill>
                <a:latin typeface="Courier New" charset="0"/>
              </a:rPr>
              <a:t>&gt;</a:t>
            </a:r>
          </a:p>
          <a:p>
            <a:pPr lvl="4"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a:t>
            </a:r>
            <a:r>
              <a:rPr lang="fr-FR" b="1" dirty="0" err="1">
                <a:solidFill>
                  <a:srgbClr val="0070C0"/>
                </a:solidFill>
                <a:latin typeface="Courier New" charset="0"/>
              </a:rPr>
              <a:t>title</a:t>
            </a:r>
            <a:r>
              <a:rPr lang="fr-FR" b="1" dirty="0">
                <a:solidFill>
                  <a:srgbClr val="0070C0"/>
                </a:solidFill>
                <a:latin typeface="Courier New" charset="0"/>
              </a:rPr>
              <a:t>&gt;</a:t>
            </a:r>
            <a:r>
              <a:rPr lang="fr-FR" b="1" dirty="0">
                <a:solidFill>
                  <a:schemeClr val="tx1"/>
                </a:solidFill>
                <a:latin typeface="Courier New" charset="0"/>
              </a:rPr>
              <a:t>Al-</a:t>
            </a:r>
            <a:r>
              <a:rPr lang="fr-FR" b="1" dirty="0" err="1">
                <a:solidFill>
                  <a:schemeClr val="tx1"/>
                </a:solidFill>
                <a:latin typeface="Courier New" charset="0"/>
              </a:rPr>
              <a:t>Bhed</a:t>
            </a:r>
            <a:r>
              <a:rPr lang="fr-FR" b="1" dirty="0">
                <a:solidFill>
                  <a:schemeClr val="tx1"/>
                </a:solidFill>
                <a:latin typeface="Courier New" charset="0"/>
              </a:rPr>
              <a:t> translator</a:t>
            </a:r>
            <a:r>
              <a:rPr lang="fr-FR" b="1" dirty="0">
                <a:solidFill>
                  <a:srgbClr val="0070C0"/>
                </a:solidFill>
                <a:latin typeface="Courier New" charset="0"/>
              </a:rPr>
              <a:t>&lt;/</a:t>
            </a:r>
            <a:r>
              <a:rPr lang="fr-FR" b="1" dirty="0" err="1">
                <a:solidFill>
                  <a:srgbClr val="0070C0"/>
                </a:solidFill>
                <a:latin typeface="Courier New" charset="0"/>
              </a:rPr>
              <a:t>title</a:t>
            </a:r>
            <a:r>
              <a:rPr lang="fr-FR" b="1" dirty="0" smtClean="0">
                <a:solidFill>
                  <a:srgbClr val="0070C0"/>
                </a:solidFill>
                <a:latin typeface="Courier New" charset="0"/>
              </a:rPr>
              <a:t>&gt;</a:t>
            </a:r>
          </a:p>
          <a:p>
            <a:pPr lvl="4" eaLnBrk="1" hangingPunct="1">
              <a:spcBef>
                <a:spcPts val="0"/>
              </a:spcBef>
              <a:spcAft>
                <a:spcPct val="30000"/>
              </a:spcAft>
              <a:buClr>
                <a:schemeClr val="hlink"/>
              </a:buClr>
              <a:buFont typeface="Wingdings" charset="0"/>
              <a:buNone/>
            </a:pPr>
            <a:r>
              <a:rPr lang="fr-FR" b="1" dirty="0" smtClean="0">
                <a:solidFill>
                  <a:srgbClr val="0070C0"/>
                </a:solidFill>
                <a:latin typeface="Courier New" charset="0"/>
              </a:rPr>
              <a:t>&lt;</a:t>
            </a:r>
            <a:r>
              <a:rPr lang="fr-FR" b="1" dirty="0" err="1" smtClean="0">
                <a:solidFill>
                  <a:srgbClr val="0070C0"/>
                </a:solidFill>
                <a:latin typeface="Courier New" charset="0"/>
              </a:rPr>
              <a:t>meta</a:t>
            </a:r>
            <a:r>
              <a:rPr lang="fr-FR" b="1" dirty="0" smtClean="0">
                <a:solidFill>
                  <a:srgbClr val="0070C0"/>
                </a:solidFill>
                <a:latin typeface="Courier New" charset="0"/>
              </a:rPr>
              <a:t> </a:t>
            </a:r>
            <a:r>
              <a:rPr lang="fr-FR" b="1" dirty="0" err="1" smtClean="0">
                <a:solidFill>
                  <a:srgbClr val="FF0000"/>
                </a:solidFill>
                <a:latin typeface="Courier New" charset="0"/>
              </a:rPr>
              <a:t>charset</a:t>
            </a:r>
            <a:r>
              <a:rPr lang="fr-FR" b="1" dirty="0" smtClean="0">
                <a:solidFill>
                  <a:schemeClr val="tx1"/>
                </a:solidFill>
                <a:latin typeface="Courier New" charset="0"/>
              </a:rPr>
              <a:t>=</a:t>
            </a:r>
            <a:r>
              <a:rPr lang="fr-FR" b="1" dirty="0" smtClean="0">
                <a:solidFill>
                  <a:srgbClr val="00B050"/>
                </a:solidFill>
                <a:latin typeface="Courier New" charset="0"/>
              </a:rPr>
              <a:t>"utf-8"</a:t>
            </a:r>
            <a:r>
              <a:rPr lang="fr-FR" b="1" dirty="0" smtClean="0">
                <a:solidFill>
                  <a:srgbClr val="0070C0"/>
                </a:solidFill>
                <a:latin typeface="Courier New" charset="0"/>
              </a:rPr>
              <a:t> /&gt;</a:t>
            </a:r>
            <a:endParaRPr lang="fr-FR" b="1" dirty="0">
              <a:solidFill>
                <a:srgbClr val="0070C0"/>
              </a:solidFill>
              <a:latin typeface="Courier New" charset="0"/>
            </a:endParaRPr>
          </a:p>
          <a:p>
            <a:pPr lvl="3"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a:t>
            </a:r>
            <a:r>
              <a:rPr lang="fr-FR" b="1" dirty="0" err="1">
                <a:solidFill>
                  <a:srgbClr val="0070C0"/>
                </a:solidFill>
                <a:latin typeface="Courier New" charset="0"/>
              </a:rPr>
              <a:t>head</a:t>
            </a:r>
            <a:r>
              <a:rPr lang="fr-FR" b="1" dirty="0">
                <a:solidFill>
                  <a:srgbClr val="0070C0"/>
                </a:solidFill>
                <a:latin typeface="Courier New" charset="0"/>
              </a:rPr>
              <a:t>&gt;</a:t>
            </a:r>
          </a:p>
          <a:p>
            <a:pPr lvl="3"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&lt;body</a:t>
            </a:r>
            <a:r>
              <a:rPr lang="fr-FR" b="1" dirty="0" smtClean="0">
                <a:solidFill>
                  <a:srgbClr val="0070C0"/>
                </a:solidFill>
                <a:latin typeface="Courier New" charset="0"/>
              </a:rPr>
              <a:t>&gt;</a:t>
            </a:r>
          </a:p>
          <a:p>
            <a:pPr lvl="3" eaLnBrk="1" hangingPunct="1">
              <a:spcBef>
                <a:spcPts val="0"/>
              </a:spcBef>
              <a:spcAft>
                <a:spcPct val="30000"/>
              </a:spcAft>
              <a:buClr>
                <a:schemeClr val="hlink"/>
              </a:buClr>
              <a:buFont typeface="Wingdings" charset="0"/>
              <a:buNone/>
            </a:pPr>
            <a:endParaRPr lang="fr-FR" b="1" dirty="0">
              <a:solidFill>
                <a:srgbClr val="0070C0"/>
              </a:solidFill>
              <a:latin typeface="Courier New" charset="0"/>
            </a:endParaRPr>
          </a:p>
          <a:p>
            <a:pPr lvl="3"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&lt;/body&gt;</a:t>
            </a:r>
          </a:p>
          <a:p>
            <a:pPr lvl="2" eaLnBrk="1" hangingPunct="1">
              <a:spcBef>
                <a:spcPts val="0"/>
              </a:spcBef>
              <a:spcAft>
                <a:spcPct val="30000"/>
              </a:spcAft>
              <a:buClr>
                <a:schemeClr val="hlink"/>
              </a:buClr>
              <a:buFont typeface="Wingdings" charset="0"/>
              <a:buNone/>
            </a:pPr>
            <a:r>
              <a:rPr lang="fr-FR" b="1" dirty="0">
                <a:solidFill>
                  <a:srgbClr val="0070C0"/>
                </a:solidFill>
                <a:latin typeface="Courier New" charset="0"/>
              </a:rPr>
              <a:t>&lt;/html&gt;</a:t>
            </a:r>
            <a:endParaRPr lang="fr-CH" b="1" dirty="0">
              <a:solidFill>
                <a:srgbClr val="479B8F"/>
              </a:solidFill>
              <a:latin typeface="Courier New" charset="0"/>
            </a:endParaRPr>
          </a:p>
        </p:txBody>
      </p:sp>
      <p:cxnSp>
        <p:nvCxnSpPr>
          <p:cNvPr id="7" name="Connecteur droit 6"/>
          <p:cNvCxnSpPr/>
          <p:nvPr/>
        </p:nvCxnSpPr>
        <p:spPr>
          <a:xfrm>
            <a:off x="1115616" y="72008"/>
            <a:ext cx="0" cy="5161756"/>
          </a:xfrm>
          <a:prstGeom prst="line">
            <a:avLst/>
          </a:prstGeom>
        </p:spPr>
        <p:style>
          <a:lnRef idx="2">
            <a:schemeClr val="dk1"/>
          </a:lnRef>
          <a:fillRef idx="0">
            <a:schemeClr val="dk1"/>
          </a:fillRef>
          <a:effectRef idx="1">
            <a:schemeClr val="dk1"/>
          </a:effectRef>
          <a:fontRef idx="minor">
            <a:schemeClr val="tx1"/>
          </a:fontRef>
        </p:style>
      </p:cxnSp>
      <p:sp>
        <p:nvSpPr>
          <p:cNvPr id="8" name="ZoneTexte 7"/>
          <p:cNvSpPr txBox="1"/>
          <p:nvPr/>
        </p:nvSpPr>
        <p:spPr>
          <a:xfrm rot="16200000">
            <a:off x="-1575102" y="2349088"/>
            <a:ext cx="4464496" cy="584776"/>
          </a:xfrm>
          <a:prstGeom prst="rect">
            <a:avLst/>
          </a:prstGeom>
          <a:noFill/>
        </p:spPr>
        <p:txBody>
          <a:bodyPr wrap="square" rtlCol="0">
            <a:spAutoFit/>
          </a:bodyPr>
          <a:lstStyle/>
          <a:p>
            <a:pPr algn="ctr"/>
            <a:r>
              <a:rPr lang="fr-FR" sz="3200" b="1" dirty="0" err="1" smtClean="0">
                <a:latin typeface="Calibri (Heading)"/>
                <a:cs typeface="Calibri (Heading)"/>
              </a:rPr>
              <a:t>Exercise</a:t>
            </a:r>
            <a:r>
              <a:rPr lang="fr-FR" sz="3200" b="1" dirty="0" smtClean="0">
                <a:latin typeface="Calibri (Heading)"/>
                <a:cs typeface="Calibri (Heading)"/>
              </a:rPr>
              <a:t> (3/4)</a:t>
            </a:r>
            <a:endParaRPr lang="fr-FR" sz="3200" b="1" dirty="0">
              <a:latin typeface="Calibri (Heading)"/>
              <a:cs typeface="Calibri (Heading)"/>
            </a:endParaRPr>
          </a:p>
        </p:txBody>
      </p:sp>
    </p:spTree>
    <p:extLst>
      <p:ext uri="{BB962C8B-B14F-4D97-AF65-F5344CB8AC3E}">
        <p14:creationId xmlns:p14="http://schemas.microsoft.com/office/powerpoint/2010/main" val="5593195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(4/4)</a:t>
            </a:r>
            <a:endParaRPr lang="fr-FR" dirty="0"/>
          </a:p>
        </p:txBody>
      </p:sp>
      <p:sp>
        <p:nvSpPr>
          <p:cNvPr id="3" name="Espace réservé du contenu 2"/>
          <p:cNvSpPr>
            <a:spLocks noGrp="1"/>
          </p:cNvSpPr>
          <p:nvPr>
            <p:ph idx="1"/>
          </p:nvPr>
        </p:nvSpPr>
        <p:spPr>
          <a:xfrm>
            <a:off x="457200" y="1075085"/>
            <a:ext cx="8435975" cy="4230687"/>
          </a:xfrm>
        </p:spPr>
        <p:txBody>
          <a:bodyPr/>
          <a:lstStyle/>
          <a:p>
            <a:r>
              <a:rPr lang="en-US" sz="3200" dirty="0"/>
              <a:t>Modify your translator to </a:t>
            </a:r>
            <a:r>
              <a:rPr lang="en-US" sz="3200" dirty="0" smtClean="0"/>
              <a:t/>
            </a:r>
            <a:br>
              <a:rPr lang="en-US" sz="3200" dirty="0" smtClean="0"/>
            </a:br>
            <a:r>
              <a:rPr lang="en-US" sz="3200" dirty="0" smtClean="0"/>
              <a:t>work </a:t>
            </a:r>
            <a:r>
              <a:rPr lang="en-US" sz="3200" dirty="0"/>
              <a:t>with words without </a:t>
            </a:r>
            <a:r>
              <a:rPr lang="en-US" sz="3200" dirty="0" smtClean="0"/>
              <a:t/>
            </a:r>
            <a:br>
              <a:rPr lang="en-US" sz="3200" dirty="0" smtClean="0"/>
            </a:br>
            <a:r>
              <a:rPr lang="en-US" sz="3200" dirty="0" smtClean="0"/>
              <a:t>dots </a:t>
            </a:r>
            <a:r>
              <a:rPr lang="en-US" sz="3200" dirty="0"/>
              <a:t>between </a:t>
            </a:r>
            <a:r>
              <a:rPr lang="en-US" sz="3200" dirty="0" smtClean="0"/>
              <a:t>letters</a:t>
            </a:r>
            <a:endParaRPr lang="en-US" sz="3200" dirty="0"/>
          </a:p>
          <a:p>
            <a:pPr lvl="1"/>
            <a:r>
              <a:rPr lang="en-US" sz="2800" dirty="0"/>
              <a:t>Look at the PHP official </a:t>
            </a:r>
            <a:r>
              <a:rPr lang="en-US" sz="2800" dirty="0" smtClean="0"/>
              <a:t/>
            </a:r>
            <a:br>
              <a:rPr lang="en-US" sz="2800" dirty="0" smtClean="0"/>
            </a:br>
            <a:r>
              <a:rPr lang="en-US" sz="2800" dirty="0" smtClean="0"/>
              <a:t>documentation </a:t>
            </a:r>
            <a:r>
              <a:rPr lang="en-US" sz="2800" dirty="0"/>
              <a:t>to find </a:t>
            </a:r>
            <a:r>
              <a:rPr lang="en-US" sz="2800" dirty="0" smtClean="0"/>
              <a:t/>
            </a:r>
            <a:br>
              <a:rPr lang="en-US" sz="2800" dirty="0" smtClean="0"/>
            </a:br>
            <a:r>
              <a:rPr lang="en-US" sz="2800" dirty="0" smtClean="0"/>
              <a:t>the </a:t>
            </a:r>
            <a:r>
              <a:rPr lang="en-US" sz="2800" dirty="0"/>
              <a:t>function you </a:t>
            </a:r>
            <a:r>
              <a:rPr lang="en-US" sz="2800" dirty="0" smtClean="0"/>
              <a:t>need</a:t>
            </a:r>
            <a:endParaRPr lang="en-US" sz="2800" dirty="0"/>
          </a:p>
        </p:txBody>
      </p:sp>
      <p:sp>
        <p:nvSpPr>
          <p:cNvPr id="4" name="Espace réservé du contenu 3"/>
          <p:cNvSpPr>
            <a:spLocks noGrp="1"/>
          </p:cNvSpPr>
          <p:nvPr>
            <p:ph sz="quarter" idx="13"/>
          </p:nvPr>
        </p:nvSpPr>
        <p:spPr/>
        <p:txBody>
          <a:bodyPr/>
          <a:lstStyle/>
          <a:p>
            <a:r>
              <a:rPr lang="fr-FR" dirty="0" err="1" smtClean="0"/>
              <a:t>Functions</a:t>
            </a:r>
            <a:endParaRPr lang="fr-FR" dirty="0"/>
          </a:p>
        </p:txBody>
      </p:sp>
      <p:pic>
        <p:nvPicPr>
          <p:cNvPr id="10242"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4"/>
          <a:stretch>
            <a:fillRect/>
          </a:stretch>
        </p:blipFill>
        <p:spPr>
          <a:xfrm>
            <a:off x="5724128" y="1169633"/>
            <a:ext cx="3212529" cy="3983535"/>
          </a:xfrm>
          <a:prstGeom prst="rect">
            <a:avLst/>
          </a:prstGeom>
        </p:spPr>
      </p:pic>
    </p:spTree>
    <p:extLst>
      <p:ext uri="{BB962C8B-B14F-4D97-AF65-F5344CB8AC3E}">
        <p14:creationId xmlns:p14="http://schemas.microsoft.com/office/powerpoint/2010/main" val="4077040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Date management</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5" name="Image 8" descr="lv0020014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345332"/>
            <a:ext cx="2519363" cy="37798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66160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Definition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algn="r">
              <a:spcBef>
                <a:spcPts val="600"/>
              </a:spcBef>
              <a:spcAft>
                <a:spcPts val="0"/>
              </a:spcAft>
            </a:pPr>
            <a:endParaRPr lang="en-US" sz="3200" dirty="0" smtClean="0">
              <a:ea typeface="ＭＳ Ｐゴシック" pitchFamily="34" charset="-128"/>
              <a:cs typeface="Courier New"/>
            </a:endParaRPr>
          </a:p>
          <a:p>
            <a:pPr marL="0" indent="0" algn="r">
              <a:spcBef>
                <a:spcPts val="600"/>
              </a:spcBef>
              <a:spcAft>
                <a:spcPts val="0"/>
              </a:spcAft>
              <a:buNone/>
            </a:pPr>
            <a:r>
              <a:rPr lang="en-US" sz="3200" b="1" dirty="0" smtClean="0">
                <a:ea typeface="ＭＳ Ｐゴシック" pitchFamily="34" charset="-128"/>
                <a:cs typeface="Courier New"/>
              </a:rPr>
              <a:t>UNIX timestamp </a:t>
            </a:r>
            <a:r>
              <a:rPr lang="en-US" sz="3200" dirty="0" smtClean="0">
                <a:ea typeface="ＭＳ Ｐゴシック" pitchFamily="34" charset="-128"/>
                <a:cs typeface="Courier New"/>
              </a:rPr>
              <a:t>– </a:t>
            </a:r>
            <a:r>
              <a:rPr lang="en-US" sz="3200" i="1" dirty="0" smtClean="0">
                <a:solidFill>
                  <a:srgbClr val="7F7F7F"/>
                </a:solidFill>
              </a:rPr>
              <a:t>System </a:t>
            </a:r>
            <a:r>
              <a:rPr lang="en-US" sz="3200" i="1" dirty="0">
                <a:solidFill>
                  <a:srgbClr val="7F7F7F"/>
                </a:solidFill>
              </a:rPr>
              <a:t>for describing points in time, defined as the number </a:t>
            </a:r>
            <a:r>
              <a:rPr lang="en-US" sz="3200" i="1" dirty="0" smtClean="0">
                <a:solidFill>
                  <a:srgbClr val="7F7F7F"/>
                </a:solidFill>
              </a:rPr>
              <a:t>of </a:t>
            </a:r>
            <a:r>
              <a:rPr lang="en-US" sz="3200" i="1" dirty="0">
                <a:solidFill>
                  <a:srgbClr val="7F7F7F"/>
                </a:solidFill>
              </a:rPr>
              <a:t>seconds </a:t>
            </a:r>
            <a:r>
              <a:rPr lang="en-US" sz="3200" i="1" dirty="0" smtClean="0">
                <a:solidFill>
                  <a:srgbClr val="7F7F7F"/>
                </a:solidFill>
              </a:rPr>
              <a:t/>
            </a:r>
            <a:br>
              <a:rPr lang="en-US" sz="3200" i="1" dirty="0" smtClean="0">
                <a:solidFill>
                  <a:srgbClr val="7F7F7F"/>
                </a:solidFill>
              </a:rPr>
            </a:br>
            <a:r>
              <a:rPr lang="en-US" sz="3200" i="1" dirty="0" smtClean="0">
                <a:solidFill>
                  <a:srgbClr val="7F7F7F"/>
                </a:solidFill>
              </a:rPr>
              <a:t>elapsed </a:t>
            </a:r>
            <a:r>
              <a:rPr lang="en-US" sz="3200" i="1" dirty="0">
                <a:solidFill>
                  <a:srgbClr val="7F7F7F"/>
                </a:solidFill>
              </a:rPr>
              <a:t>since the </a:t>
            </a:r>
            <a:r>
              <a:rPr lang="en-US" sz="3200" i="1" dirty="0" smtClean="0">
                <a:solidFill>
                  <a:srgbClr val="7F7F7F"/>
                </a:solidFill>
              </a:rPr>
              <a:t>January </a:t>
            </a:r>
            <a:r>
              <a:rPr lang="en-US" sz="3200" i="1" dirty="0">
                <a:solidFill>
                  <a:srgbClr val="7F7F7F"/>
                </a:solidFill>
              </a:rPr>
              <a:t>1, 1970, </a:t>
            </a:r>
            <a:r>
              <a:rPr lang="en-US" sz="3200" i="1" dirty="0" smtClean="0">
                <a:solidFill>
                  <a:srgbClr val="7F7F7F"/>
                </a:solidFill>
              </a:rPr>
              <a:t/>
            </a:r>
            <a:br>
              <a:rPr lang="en-US" sz="3200" i="1" dirty="0" smtClean="0">
                <a:solidFill>
                  <a:srgbClr val="7F7F7F"/>
                </a:solidFill>
              </a:rPr>
            </a:br>
            <a:r>
              <a:rPr lang="en-US" sz="3200" i="1" dirty="0" smtClean="0">
                <a:solidFill>
                  <a:srgbClr val="7F7F7F"/>
                </a:solidFill>
              </a:rPr>
              <a:t>not </a:t>
            </a:r>
            <a:r>
              <a:rPr lang="en-US" sz="3200" i="1" dirty="0">
                <a:solidFill>
                  <a:srgbClr val="7F7F7F"/>
                </a:solidFill>
              </a:rPr>
              <a:t>counting leap seconds</a:t>
            </a:r>
            <a:endParaRPr lang="en-US" sz="3200" i="1" dirty="0">
              <a:solidFill>
                <a:srgbClr val="7F7F7F"/>
              </a:solidFill>
              <a:ea typeface="ＭＳ Ｐゴシック" pitchFamily="34" charset="-128"/>
              <a:cs typeface="Courier New"/>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Date management</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Quotation_ForM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347054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The UNIX </a:t>
            </a:r>
            <a:r>
              <a:rPr lang="fr-FR" dirty="0" err="1" smtClean="0">
                <a:ea typeface="ＭＳ Ｐゴシック" pitchFamily="34" charset="-128"/>
              </a:rPr>
              <a:t>timestamp</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FR" sz="3200" dirty="0"/>
              <a:t>The UNIX </a:t>
            </a:r>
            <a:r>
              <a:rPr lang="fr-FR" sz="3200" dirty="0" err="1"/>
              <a:t>timestamp</a:t>
            </a:r>
            <a:r>
              <a:rPr lang="fr-FR" sz="3200" dirty="0"/>
              <a:t> </a:t>
            </a:r>
            <a:r>
              <a:rPr lang="fr-FR" sz="3200" dirty="0" err="1"/>
              <a:t>is</a:t>
            </a:r>
            <a:r>
              <a:rPr lang="fr-FR" sz="3200" dirty="0"/>
              <a:t> </a:t>
            </a:r>
            <a:r>
              <a:rPr lang="fr-FR" sz="3200" dirty="0" err="1"/>
              <a:t>widely</a:t>
            </a:r>
            <a:r>
              <a:rPr lang="fr-FR" sz="3200" dirty="0"/>
              <a:t> </a:t>
            </a:r>
            <a:r>
              <a:rPr lang="fr-FR" sz="3200" dirty="0" err="1"/>
              <a:t>used</a:t>
            </a:r>
            <a:r>
              <a:rPr lang="fr-FR" sz="3200" dirty="0"/>
              <a:t> in the </a:t>
            </a:r>
            <a:r>
              <a:rPr lang="fr-FR" sz="3200" dirty="0" err="1"/>
              <a:t>field</a:t>
            </a:r>
            <a:r>
              <a:rPr lang="fr-FR" sz="3200" dirty="0"/>
              <a:t> of science </a:t>
            </a:r>
            <a:r>
              <a:rPr lang="fr-FR" sz="3200" dirty="0" err="1"/>
              <a:t>because</a:t>
            </a:r>
            <a:r>
              <a:rPr lang="fr-FR" sz="3200" dirty="0"/>
              <a:t> </a:t>
            </a:r>
            <a:r>
              <a:rPr lang="fr-FR" sz="3200" dirty="0" err="1"/>
              <a:t>it</a:t>
            </a:r>
            <a:r>
              <a:rPr lang="fr-FR" sz="3200" dirty="0"/>
              <a:t> </a:t>
            </a:r>
            <a:r>
              <a:rPr lang="fr-FR" sz="3200" dirty="0" err="1"/>
              <a:t>is</a:t>
            </a:r>
            <a:r>
              <a:rPr lang="fr-FR" sz="3200" dirty="0"/>
              <a:t> </a:t>
            </a:r>
            <a:r>
              <a:rPr lang="fr-FR" sz="3200" dirty="0" err="1"/>
              <a:t>particularly</a:t>
            </a:r>
            <a:r>
              <a:rPr lang="fr-FR" sz="3200" dirty="0"/>
              <a:t> </a:t>
            </a:r>
            <a:r>
              <a:rPr lang="fr-FR" sz="3200" dirty="0" err="1"/>
              <a:t>easy</a:t>
            </a:r>
            <a:r>
              <a:rPr lang="fr-FR" sz="3200" dirty="0"/>
              <a:t> to use</a:t>
            </a:r>
            <a:r>
              <a:rPr lang="fr-FR" sz="3200" dirty="0" smtClean="0"/>
              <a:t>.</a:t>
            </a:r>
          </a:p>
          <a:p>
            <a:pPr eaLnBrk="1" hangingPunct="1">
              <a:spcBef>
                <a:spcPct val="50000"/>
              </a:spcBef>
            </a:pPr>
            <a:r>
              <a:rPr lang="fr-FR" sz="3200" dirty="0" err="1"/>
              <a:t>Example</a:t>
            </a:r>
            <a:r>
              <a:rPr lang="fr-FR" sz="3200" dirty="0"/>
              <a:t> of a </a:t>
            </a:r>
            <a:r>
              <a:rPr lang="fr-FR" sz="3200" dirty="0" err="1" smtClean="0"/>
              <a:t>timestamp</a:t>
            </a:r>
            <a:r>
              <a:rPr lang="fr-FR" sz="3200" dirty="0" smtClean="0"/>
              <a:t>:</a:t>
            </a:r>
          </a:p>
          <a:p>
            <a:pPr marL="0" indent="0" eaLnBrk="1" hangingPunct="1">
              <a:spcBef>
                <a:spcPct val="50000"/>
              </a:spcBef>
              <a:buNone/>
            </a:pPr>
            <a:endParaRPr lang="fr-FR" sz="3200" dirty="0" smtClean="0"/>
          </a:p>
          <a:p>
            <a:pPr marL="800100" lvl="2" indent="0" eaLnBrk="1" hangingPunct="1">
              <a:spcBef>
                <a:spcPts val="3060"/>
              </a:spcBef>
              <a:buNone/>
            </a:pPr>
            <a:r>
              <a:rPr lang="fr-CH" b="1" dirty="0">
                <a:solidFill>
                  <a:srgbClr val="479B8F"/>
                </a:solidFill>
                <a:latin typeface="Courier New" charset="0"/>
              </a:rPr>
              <a:t>Corresponding to </a:t>
            </a:r>
            <a:r>
              <a:rPr lang="fr-CH" b="1" dirty="0" smtClean="0">
                <a:solidFill>
                  <a:srgbClr val="479B8F"/>
                </a:solidFill>
                <a:latin typeface="Courier New" charset="0"/>
              </a:rPr>
              <a:t>12/12/2012 12:12:12</a:t>
            </a:r>
            <a:endParaRPr lang="fr-CH" b="1" dirty="0">
              <a:latin typeface="Courier New" charset="0"/>
            </a:endParaRPr>
          </a:p>
          <a:p>
            <a:pPr eaLnBrk="1" hangingPunct="1">
              <a:spcBef>
                <a:spcPct val="50000"/>
              </a:spcBef>
            </a:pP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Date </a:t>
            </a:r>
            <a:r>
              <a:rPr lang="fr-FR" dirty="0" smtClean="0">
                <a:ea typeface="ＭＳ Ｐゴシック" pitchFamily="34" charset="-128"/>
              </a:rPr>
              <a:t>management</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utoShape 8"/>
          <p:cNvSpPr>
            <a:spLocks noChangeArrowheads="1"/>
          </p:cNvSpPr>
          <p:nvPr/>
        </p:nvSpPr>
        <p:spPr bwMode="auto">
          <a:xfrm>
            <a:off x="1777752" y="3074913"/>
            <a:ext cx="2506216" cy="574675"/>
          </a:xfrm>
          <a:prstGeom prst="flowChartProcess">
            <a:avLst/>
          </a:prstGeom>
          <a:solidFill>
            <a:srgbClr val="DAE6F0"/>
          </a:solidFill>
          <a:ln w="12700">
            <a:solidFill>
              <a:schemeClr val="tx1"/>
            </a:solidFill>
            <a:miter lim="800000"/>
            <a:headEnd/>
            <a:tailEnd/>
          </a:ln>
        </p:spPr>
        <p:txBody>
          <a:bodyPr/>
          <a:lstStyle/>
          <a:p>
            <a:pPr algn="ctr"/>
            <a:r>
              <a:rPr lang="fr-CH" sz="2800" b="1" dirty="0" smtClean="0">
                <a:solidFill>
                  <a:srgbClr val="00B0F0"/>
                </a:solidFill>
                <a:latin typeface="Courier New" charset="0"/>
              </a:rPr>
              <a:t>1355310732</a:t>
            </a:r>
            <a:endParaRPr lang="fr-CH" sz="2800" b="1" dirty="0">
              <a:solidFill>
                <a:srgbClr val="00B0F0"/>
              </a:solidFill>
              <a:latin typeface="Courier New" charset="0"/>
            </a:endParaRPr>
          </a:p>
        </p:txBody>
      </p:sp>
      <p:pic>
        <p:nvPicPr>
          <p:cNvPr id="8" name="Image 8" descr="IS843-06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75363" y="2329656"/>
            <a:ext cx="1889125" cy="283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4744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Tags and </a:t>
            </a:r>
            <a:r>
              <a:rPr lang="fr-FR" dirty="0" err="1" smtClean="0">
                <a:ea typeface="ＭＳ Ｐゴシック" pitchFamily="34" charset="-128"/>
              </a:rPr>
              <a:t>comments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r>
              <a:rPr lang="en-US" dirty="0" smtClean="0">
                <a:ea typeface="ＭＳ Ｐゴシック" pitchFamily="34" charset="-128"/>
              </a:rPr>
              <a:t>Result returned to client: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388" y="1921396"/>
            <a:ext cx="8785225" cy="2879527"/>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chemeClr val="bg1">
                    <a:lumMod val="50000"/>
                  </a:schemeClr>
                </a:solidFill>
                <a:latin typeface="Courier New"/>
                <a:ea typeface="ＭＳ Ｐゴシック" pitchFamily="1" charset="-128"/>
                <a:cs typeface="Courier New"/>
              </a:rPr>
              <a:t>&lt;!DOCTYPE html&gt;</a:t>
            </a:r>
            <a:br>
              <a:rPr lang="en-US" b="1" dirty="0" smtClean="0">
                <a:solidFill>
                  <a:schemeClr val="bg1">
                    <a:lumMod val="50000"/>
                  </a:schemeClr>
                </a:solidFill>
                <a:latin typeface="Courier New"/>
                <a:ea typeface="ＭＳ Ｐゴシック" pitchFamily="1" charset="-128"/>
                <a:cs typeface="Courier New"/>
              </a:rPr>
            </a:br>
            <a:r>
              <a:rPr lang="en-US" b="1" dirty="0" smtClean="0">
                <a:solidFill>
                  <a:srgbClr val="0070C0"/>
                </a:solidFill>
                <a:latin typeface="Courier New"/>
                <a:ea typeface="ＭＳ Ｐゴシック" pitchFamily="1" charset="-128"/>
                <a:cs typeface="Courier New"/>
              </a:rPr>
              <a:t>&lt;html&gt;</a:t>
            </a:r>
          </a:p>
          <a:p>
            <a:pPr lvl="1"/>
            <a:r>
              <a:rPr lang="en-US" b="1" dirty="0" smtClean="0">
                <a:solidFill>
                  <a:srgbClr val="0070C0"/>
                </a:solidFill>
                <a:latin typeface="Courier New"/>
                <a:ea typeface="ＭＳ Ｐゴシック" pitchFamily="1" charset="-128"/>
                <a:cs typeface="Courier New"/>
              </a:rPr>
              <a:t>&lt;head&gt;</a:t>
            </a:r>
          </a:p>
          <a:p>
            <a:pPr lvl="2"/>
            <a:r>
              <a:rPr lang="en-US" b="1" dirty="0" smtClean="0">
                <a:solidFill>
                  <a:srgbClr val="0070C0"/>
                </a:solidFill>
                <a:latin typeface="Courier New"/>
                <a:ea typeface="ＭＳ Ｐゴシック" pitchFamily="1" charset="-128"/>
                <a:cs typeface="Courier New"/>
              </a:rPr>
              <a:t>&lt;title&gt;</a:t>
            </a:r>
            <a:r>
              <a:rPr lang="en-US" b="1" dirty="0" smtClean="0">
                <a:latin typeface="Courier New"/>
                <a:cs typeface="Courier New"/>
              </a:rPr>
              <a:t>My page</a:t>
            </a:r>
            <a:r>
              <a:rPr lang="en-US" b="1" dirty="0" smtClean="0">
                <a:solidFill>
                  <a:srgbClr val="0070C0"/>
                </a:solidFill>
                <a:latin typeface="Courier New"/>
                <a:ea typeface="ＭＳ Ｐゴシック" pitchFamily="1" charset="-128"/>
                <a:cs typeface="Courier New"/>
              </a:rPr>
              <a:t>&lt;/title&gt;</a:t>
            </a:r>
          </a:p>
          <a:p>
            <a:pPr lvl="1"/>
            <a:r>
              <a:rPr lang="en-US" b="1" dirty="0" smtClean="0">
                <a:solidFill>
                  <a:srgbClr val="0070C0"/>
                </a:solidFill>
                <a:latin typeface="Courier New"/>
                <a:ea typeface="ＭＳ Ｐゴシック" pitchFamily="1" charset="-128"/>
                <a:cs typeface="Courier New"/>
              </a:rPr>
              <a:t>&lt;/head&gt;  </a:t>
            </a:r>
          </a:p>
          <a:p>
            <a:pPr lvl="1"/>
            <a:r>
              <a:rPr lang="en-US" b="1" dirty="0" smtClean="0">
                <a:solidFill>
                  <a:srgbClr val="0070C0"/>
                </a:solidFill>
                <a:latin typeface="Courier New"/>
                <a:ea typeface="ＭＳ Ｐゴシック" pitchFamily="1" charset="-128"/>
                <a:cs typeface="Courier New"/>
              </a:rPr>
              <a:t>&lt;body&gt;</a:t>
            </a:r>
          </a:p>
          <a:p>
            <a:pPr lvl="2"/>
            <a:r>
              <a:rPr lang="en-US" b="1" dirty="0" smtClean="0">
                <a:solidFill>
                  <a:srgbClr val="479B8F"/>
                </a:solidFill>
                <a:latin typeface="Courier New"/>
                <a:cs typeface="Courier New"/>
              </a:rPr>
              <a:t>&lt;!-- This is HTML comment --&gt;</a:t>
            </a:r>
          </a:p>
          <a:p>
            <a:pPr lvl="1"/>
            <a:r>
              <a:rPr lang="en-US" b="1" dirty="0" smtClean="0">
                <a:solidFill>
                  <a:srgbClr val="0070C0"/>
                </a:solidFill>
                <a:latin typeface="Courier New"/>
                <a:ea typeface="ＭＳ Ｐゴシック" pitchFamily="1" charset="-128"/>
                <a:cs typeface="Courier New"/>
              </a:rPr>
              <a:t>&lt;/body&gt;</a:t>
            </a:r>
          </a:p>
          <a:p>
            <a:r>
              <a:rPr lang="en-US" b="1" dirty="0" smtClean="0">
                <a:solidFill>
                  <a:srgbClr val="0070C0"/>
                </a:solidFill>
                <a:latin typeface="Courier New"/>
                <a:ea typeface="ＭＳ Ｐゴシック" pitchFamily="1" charset="-128"/>
                <a:cs typeface="Courier New"/>
              </a:rPr>
              <a:t>&lt;/html&gt;</a:t>
            </a:r>
          </a:p>
        </p:txBody>
      </p:sp>
      <p:pic>
        <p:nvPicPr>
          <p:cNvPr id="8"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474537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Function</a:t>
            </a:r>
            <a:r>
              <a:rPr lang="fr-FR" dirty="0" smtClean="0">
                <a:ea typeface="ＭＳ Ｐゴシック" pitchFamily="34" charset="-128"/>
              </a:rPr>
              <a:t> time()</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FR" sz="3200" dirty="0" smtClean="0"/>
              <a:t>The </a:t>
            </a:r>
            <a:r>
              <a:rPr lang="fr-FR" sz="3200" dirty="0" err="1" smtClean="0"/>
              <a:t>function</a:t>
            </a:r>
            <a:r>
              <a:rPr lang="fr-FR" sz="3200" dirty="0" smtClean="0"/>
              <a:t> </a:t>
            </a:r>
            <a:r>
              <a:rPr lang="fr-CH" sz="3200" dirty="0" smtClean="0">
                <a:latin typeface="Courier New" charset="0"/>
              </a:rPr>
              <a:t>time()</a:t>
            </a:r>
            <a:r>
              <a:rPr lang="fr-FR" sz="3200" dirty="0" smtClean="0"/>
              <a:t> </a:t>
            </a:r>
            <a:r>
              <a:rPr lang="fr-FR" sz="3200" dirty="0" err="1" smtClean="0"/>
              <a:t>returns</a:t>
            </a:r>
            <a:r>
              <a:rPr lang="fr-FR" sz="3200" dirty="0" smtClean="0"/>
              <a:t> the </a:t>
            </a:r>
            <a:r>
              <a:rPr lang="fr-FR" sz="3200" dirty="0" err="1" smtClean="0"/>
              <a:t>current</a:t>
            </a:r>
            <a:r>
              <a:rPr lang="fr-FR" sz="3200" dirty="0" smtClean="0"/>
              <a:t> time </a:t>
            </a:r>
            <a:r>
              <a:rPr lang="fr-FR" sz="3200" dirty="0" err="1" smtClean="0"/>
              <a:t>measured</a:t>
            </a:r>
            <a:r>
              <a:rPr lang="fr-FR" sz="3200" dirty="0" smtClean="0"/>
              <a:t> </a:t>
            </a:r>
            <a:r>
              <a:rPr lang="fr-FR" sz="3200" dirty="0" err="1" smtClean="0"/>
              <a:t>with</a:t>
            </a:r>
            <a:r>
              <a:rPr lang="fr-FR" sz="3200" dirty="0" smtClean="0"/>
              <a:t> an UNIX </a:t>
            </a:r>
            <a:r>
              <a:rPr lang="fr-FR" sz="3200" dirty="0" err="1" smtClean="0"/>
              <a:t>timestamp</a:t>
            </a:r>
            <a:r>
              <a:rPr lang="fr-FR" sz="3200" dirty="0" smtClean="0"/>
              <a:t>.</a:t>
            </a: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Date </a:t>
            </a:r>
            <a:r>
              <a:rPr lang="fr-FR" dirty="0" smtClean="0">
                <a:ea typeface="ＭＳ Ｐゴシック" pitchFamily="34" charset="-128"/>
              </a:rPr>
              <a:t>management</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425452"/>
            <a:ext cx="8784976" cy="223224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?php</a:t>
            </a:r>
          </a:p>
          <a:p>
            <a:pPr lvl="1"/>
            <a:r>
              <a:rPr lang="fr-CH" b="1" dirty="0" smtClean="0">
                <a:solidFill>
                  <a:srgbClr val="0070C0"/>
                </a:solidFill>
                <a:latin typeface="Courier New"/>
                <a:cs typeface="Courier New"/>
              </a:rPr>
              <a:t>echo</a:t>
            </a:r>
            <a:r>
              <a:rPr lang="fr-CH" b="1" dirty="0" smtClean="0">
                <a:solidFill>
                  <a:srgbClr val="4D4D4D"/>
                </a:solidFill>
                <a:latin typeface="Courier New"/>
                <a:cs typeface="Courier New"/>
              </a:rPr>
              <a:t> </a:t>
            </a:r>
            <a:r>
              <a:rPr lang="fr-CH" b="1" dirty="0" smtClean="0">
                <a:solidFill>
                  <a:srgbClr val="00B050"/>
                </a:solidFill>
                <a:latin typeface="Courier New"/>
                <a:cs typeface="Courier New"/>
              </a:rPr>
              <a:t>"Now : " </a:t>
            </a:r>
            <a:r>
              <a:rPr lang="fr-CH" b="1" dirty="0" smtClean="0">
                <a:solidFill>
                  <a:schemeClr val="tx1"/>
                </a:solidFill>
                <a:latin typeface="Courier New"/>
                <a:cs typeface="Courier New"/>
              </a:rPr>
              <a:t>.</a:t>
            </a:r>
            <a:r>
              <a:rPr lang="fr-FR" dirty="0" smtClean="0">
                <a:solidFill>
                  <a:schemeClr val="tx1"/>
                </a:solidFill>
                <a:latin typeface="Courier New"/>
                <a:cs typeface="Courier New"/>
              </a:rPr>
              <a:t> </a:t>
            </a:r>
            <a:r>
              <a:rPr lang="fr-CH" b="1" dirty="0" smtClean="0">
                <a:solidFill>
                  <a:schemeClr val="tx1"/>
                </a:solidFill>
                <a:latin typeface="Courier New"/>
                <a:cs typeface="Courier New"/>
              </a:rPr>
              <a:t>time();</a:t>
            </a:r>
          </a:p>
          <a:p>
            <a:pPr lvl="1"/>
            <a:r>
              <a:rPr lang="fr-CH" b="1" dirty="0" smtClean="0">
                <a:solidFill>
                  <a:srgbClr val="479B8F"/>
                </a:solidFill>
                <a:latin typeface="Courier New"/>
                <a:cs typeface="Courier New"/>
              </a:rPr>
              <a:t>// Now </a:t>
            </a:r>
            <a:r>
              <a:rPr lang="fr-CH" b="1" dirty="0">
                <a:solidFill>
                  <a:srgbClr val="479B8F"/>
                </a:solidFill>
                <a:latin typeface="Courier New"/>
                <a:cs typeface="Courier New"/>
              </a:rPr>
              <a:t>: 1355310732</a:t>
            </a:r>
            <a:endParaRPr lang="fr-CH" b="1" dirty="0" smtClean="0">
              <a:solidFill>
                <a:srgbClr val="479B8F"/>
              </a:solidFill>
              <a:latin typeface="Courier New"/>
              <a:cs typeface="Courier New"/>
            </a:endParaRPr>
          </a:p>
          <a:p>
            <a:pPr lvl="1"/>
            <a:r>
              <a:rPr lang="fr-CH" b="1" dirty="0" smtClean="0">
                <a:solidFill>
                  <a:srgbClr val="0070C0"/>
                </a:solidFill>
                <a:latin typeface="Courier New"/>
                <a:cs typeface="Courier New"/>
              </a:rPr>
              <a:t>echo</a:t>
            </a:r>
            <a:r>
              <a:rPr lang="fr-CH" b="1" dirty="0" smtClean="0">
                <a:solidFill>
                  <a:srgbClr val="4D4D4D"/>
                </a:solidFill>
                <a:latin typeface="Courier New"/>
                <a:cs typeface="Courier New"/>
              </a:rPr>
              <a:t> </a:t>
            </a:r>
            <a:r>
              <a:rPr lang="fr-CH" b="1" dirty="0" smtClean="0">
                <a:solidFill>
                  <a:srgbClr val="00B050"/>
                </a:solidFill>
                <a:latin typeface="Courier New"/>
                <a:cs typeface="Courier New"/>
              </a:rPr>
              <a:t>"In a week : " </a:t>
            </a:r>
            <a:r>
              <a:rPr lang="fr-CH" b="1" dirty="0" smtClean="0">
                <a:solidFill>
                  <a:schemeClr val="tx1"/>
                </a:solidFill>
                <a:latin typeface="Courier New"/>
                <a:cs typeface="Courier New"/>
              </a:rPr>
              <a:t>.</a:t>
            </a:r>
            <a:r>
              <a:rPr lang="fr-FR" dirty="0" smtClean="0">
                <a:solidFill>
                  <a:schemeClr val="tx1"/>
                </a:solidFill>
                <a:latin typeface="Courier New"/>
                <a:cs typeface="Courier New"/>
              </a:rPr>
              <a:t> </a:t>
            </a:r>
            <a:r>
              <a:rPr lang="fr-CH" b="1" dirty="0" smtClean="0">
                <a:solidFill>
                  <a:schemeClr val="tx1"/>
                </a:solidFill>
                <a:latin typeface="Courier New"/>
                <a:cs typeface="Courier New"/>
              </a:rPr>
              <a:t>time() + (</a:t>
            </a:r>
            <a:r>
              <a:rPr lang="fr-CH" b="1" dirty="0" smtClean="0">
                <a:solidFill>
                  <a:srgbClr val="EA8B00"/>
                </a:solidFill>
                <a:latin typeface="Courier New"/>
                <a:cs typeface="Courier New"/>
              </a:rPr>
              <a:t>3600</a:t>
            </a:r>
            <a:r>
              <a:rPr lang="fr-CH" b="1" dirty="0" smtClean="0">
                <a:solidFill>
                  <a:srgbClr val="4D4D4D"/>
                </a:solidFill>
                <a:latin typeface="Courier New"/>
                <a:cs typeface="Courier New"/>
              </a:rPr>
              <a:t> </a:t>
            </a:r>
            <a:r>
              <a:rPr lang="fr-CH" b="1" dirty="0" smtClean="0">
                <a:solidFill>
                  <a:schemeClr val="tx1"/>
                </a:solidFill>
                <a:latin typeface="Courier New"/>
                <a:cs typeface="Courier New"/>
              </a:rPr>
              <a:t>*</a:t>
            </a:r>
            <a:r>
              <a:rPr lang="fr-CH" b="1" dirty="0" smtClean="0">
                <a:solidFill>
                  <a:srgbClr val="4D4D4D"/>
                </a:solidFill>
                <a:latin typeface="Courier New"/>
                <a:cs typeface="Courier New"/>
              </a:rPr>
              <a:t> </a:t>
            </a:r>
            <a:r>
              <a:rPr lang="fr-CH" b="1" dirty="0" smtClean="0">
                <a:solidFill>
                  <a:srgbClr val="EA8B00"/>
                </a:solidFill>
                <a:latin typeface="Courier New"/>
                <a:cs typeface="Courier New"/>
              </a:rPr>
              <a:t>24</a:t>
            </a:r>
            <a:r>
              <a:rPr lang="fr-CH" b="1" dirty="0" smtClean="0">
                <a:solidFill>
                  <a:srgbClr val="4D4D4D"/>
                </a:solidFill>
                <a:latin typeface="Courier New"/>
                <a:cs typeface="Courier New"/>
              </a:rPr>
              <a:t> </a:t>
            </a:r>
            <a:r>
              <a:rPr lang="fr-CH" b="1" dirty="0" smtClean="0">
                <a:solidFill>
                  <a:schemeClr val="tx1"/>
                </a:solidFill>
                <a:latin typeface="Courier New"/>
                <a:cs typeface="Courier New"/>
              </a:rPr>
              <a:t>*</a:t>
            </a:r>
            <a:r>
              <a:rPr lang="fr-CH" b="1" dirty="0" smtClean="0">
                <a:solidFill>
                  <a:srgbClr val="4D4D4D"/>
                </a:solidFill>
                <a:latin typeface="Courier New"/>
                <a:cs typeface="Courier New"/>
              </a:rPr>
              <a:t> </a:t>
            </a:r>
            <a:r>
              <a:rPr lang="fr-CH" b="1" dirty="0" smtClean="0">
                <a:solidFill>
                  <a:srgbClr val="EA8B00"/>
                </a:solidFill>
                <a:latin typeface="Courier New"/>
                <a:cs typeface="Courier New"/>
              </a:rPr>
              <a:t>7</a:t>
            </a:r>
            <a:r>
              <a:rPr lang="fr-CH" b="1" dirty="0" smtClean="0">
                <a:solidFill>
                  <a:schemeClr val="tx1"/>
                </a:solidFill>
                <a:latin typeface="Courier New"/>
                <a:cs typeface="Courier New"/>
              </a:rPr>
              <a:t>);</a:t>
            </a:r>
          </a:p>
          <a:p>
            <a:pPr lvl="1"/>
            <a:r>
              <a:rPr lang="fr-CH" b="1" dirty="0" smtClean="0">
                <a:solidFill>
                  <a:srgbClr val="479B8F"/>
                </a:solidFill>
                <a:latin typeface="Courier New"/>
                <a:cs typeface="Courier New"/>
              </a:rPr>
              <a:t>// In a week </a:t>
            </a:r>
            <a:r>
              <a:rPr lang="fr-CH" b="1" dirty="0">
                <a:solidFill>
                  <a:srgbClr val="479B8F"/>
                </a:solidFill>
                <a:latin typeface="Courier New"/>
                <a:cs typeface="Courier New"/>
              </a:rPr>
              <a:t>: 1355747532</a:t>
            </a:r>
            <a:endParaRPr lang="fr-CH" b="1" dirty="0" smtClean="0">
              <a:solidFill>
                <a:srgbClr val="479B8F"/>
              </a:solidFill>
              <a:latin typeface="Courier New"/>
              <a:cs typeface="Courier New"/>
            </a:endParaRPr>
          </a:p>
          <a:p>
            <a:r>
              <a:rPr lang="fr-CH" b="1" dirty="0" smtClean="0">
                <a:solidFill>
                  <a:schemeClr val="tx1"/>
                </a:solidFill>
                <a:latin typeface="Courier New" charset="0"/>
              </a:rPr>
              <a:t>?</a:t>
            </a:r>
            <a:r>
              <a:rPr lang="fr-CH" b="1" dirty="0">
                <a:solidFill>
                  <a:schemeClr val="tx1"/>
                </a:solidFill>
                <a:latin typeface="Courier New" charset="0"/>
              </a:rPr>
              <a:t>&gt;</a:t>
            </a:r>
          </a:p>
        </p:txBody>
      </p:sp>
    </p:spTree>
    <p:extLst>
      <p:ext uri="{BB962C8B-B14F-4D97-AF65-F5344CB8AC3E}">
        <p14:creationId xmlns:p14="http://schemas.microsoft.com/office/powerpoint/2010/main" val="33470262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Function</a:t>
            </a:r>
            <a:r>
              <a:rPr lang="fr-FR" dirty="0" smtClean="0">
                <a:ea typeface="ＭＳ Ｐゴシック" pitchFamily="34" charset="-128"/>
              </a:rPr>
              <a:t> </a:t>
            </a:r>
            <a:r>
              <a:rPr lang="fr-FR" dirty="0" err="1" smtClean="0">
                <a:ea typeface="ＭＳ Ｐゴシック" pitchFamily="34" charset="-128"/>
              </a:rPr>
              <a:t>mktime</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FR" sz="3200" dirty="0"/>
              <a:t>The </a:t>
            </a:r>
            <a:r>
              <a:rPr lang="fr-FR" sz="3200" dirty="0" err="1"/>
              <a:t>function</a:t>
            </a:r>
            <a:r>
              <a:rPr lang="fr-FR" sz="3200" dirty="0"/>
              <a:t> </a:t>
            </a:r>
            <a:r>
              <a:rPr lang="fr-CH" sz="3200" dirty="0">
                <a:solidFill>
                  <a:srgbClr val="000000"/>
                </a:solidFill>
                <a:latin typeface="Courier New" charset="0"/>
              </a:rPr>
              <a:t>mktime()</a:t>
            </a:r>
            <a:r>
              <a:rPr lang="fr-FR" sz="3200" dirty="0"/>
              <a:t> </a:t>
            </a:r>
            <a:r>
              <a:rPr lang="fr-FR" sz="3200" dirty="0" err="1"/>
              <a:t>returns</a:t>
            </a:r>
            <a:r>
              <a:rPr lang="fr-FR" sz="3200" dirty="0"/>
              <a:t> the UNIX </a:t>
            </a:r>
            <a:r>
              <a:rPr lang="fr-FR" sz="3200" dirty="0" err="1"/>
              <a:t>timestamp</a:t>
            </a:r>
            <a:r>
              <a:rPr lang="fr-FR" sz="3200" dirty="0"/>
              <a:t> </a:t>
            </a:r>
            <a:r>
              <a:rPr lang="fr-FR" sz="3200" dirty="0" err="1"/>
              <a:t>corresponding</a:t>
            </a:r>
            <a:r>
              <a:rPr lang="fr-FR" sz="3200" dirty="0"/>
              <a:t> to </a:t>
            </a:r>
            <a:r>
              <a:rPr lang="fr-FR" sz="3200" dirty="0" err="1" smtClean="0"/>
              <a:t>its</a:t>
            </a:r>
            <a:r>
              <a:rPr lang="fr-FR" sz="3200" dirty="0" smtClean="0"/>
              <a:t> arguments</a:t>
            </a:r>
          </a:p>
          <a:p>
            <a:pPr eaLnBrk="1" hangingPunct="1">
              <a:spcBef>
                <a:spcPct val="50000"/>
              </a:spcBef>
            </a:pPr>
            <a:endParaRPr lang="fr-FR" sz="3200" dirty="0"/>
          </a:p>
          <a:p>
            <a:pPr eaLnBrk="1" hangingPunct="1">
              <a:spcBef>
                <a:spcPct val="50000"/>
              </a:spcBef>
            </a:pPr>
            <a:endParaRPr lang="fr-FR" sz="3200" dirty="0" smtClean="0"/>
          </a:p>
          <a:p>
            <a:pPr eaLnBrk="1" hangingPunct="1">
              <a:spcBef>
                <a:spcPct val="50000"/>
              </a:spcBef>
            </a:pPr>
            <a:endParaRPr lang="fr-FR" sz="3200" dirty="0"/>
          </a:p>
          <a:p>
            <a:pPr eaLnBrk="1" hangingPunct="1">
              <a:spcBef>
                <a:spcPct val="50000"/>
              </a:spcBef>
            </a:pPr>
            <a:r>
              <a:rPr lang="fr-FR" sz="3200" dirty="0" err="1" smtClean="0"/>
              <a:t>Order</a:t>
            </a:r>
            <a:r>
              <a:rPr lang="fr-FR" sz="3200" dirty="0" smtClean="0"/>
              <a:t>: </a:t>
            </a:r>
            <a:r>
              <a:rPr lang="fr-FR" sz="3200" i="1" dirty="0" err="1"/>
              <a:t>hour</a:t>
            </a:r>
            <a:r>
              <a:rPr lang="fr-FR" sz="3200" dirty="0"/>
              <a:t>, </a:t>
            </a:r>
            <a:r>
              <a:rPr lang="fr-FR" sz="3200" i="1" dirty="0"/>
              <a:t>minute</a:t>
            </a:r>
            <a:r>
              <a:rPr lang="fr-FR" sz="3200" dirty="0"/>
              <a:t>, </a:t>
            </a:r>
            <a:r>
              <a:rPr lang="fr-FR" sz="3200" i="1" dirty="0"/>
              <a:t>second</a:t>
            </a:r>
            <a:r>
              <a:rPr lang="fr-FR" sz="3200" dirty="0"/>
              <a:t>, </a:t>
            </a:r>
            <a:r>
              <a:rPr lang="fr-FR" sz="3200" i="1" dirty="0" err="1"/>
              <a:t>month</a:t>
            </a:r>
            <a:r>
              <a:rPr lang="fr-FR" sz="3200" dirty="0"/>
              <a:t>, </a:t>
            </a:r>
            <a:r>
              <a:rPr lang="fr-FR" sz="3200" i="1" dirty="0" err="1"/>
              <a:t>day</a:t>
            </a:r>
            <a:r>
              <a:rPr lang="fr-FR" sz="3200" dirty="0"/>
              <a:t>, </a:t>
            </a:r>
            <a:r>
              <a:rPr lang="fr-FR" sz="3200" i="1" dirty="0" err="1" smtClean="0"/>
              <a:t>year</a:t>
            </a: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Date </a:t>
            </a:r>
            <a:r>
              <a:rPr lang="fr-FR" dirty="0" smtClean="0">
                <a:ea typeface="ＭＳ Ｐゴシック" pitchFamily="34" charset="-128"/>
              </a:rPr>
              <a:t>management</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4976" cy="180020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?php</a:t>
            </a:r>
          </a:p>
          <a:p>
            <a:pPr lvl="1"/>
            <a:r>
              <a:rPr lang="fr-CH" b="1" dirty="0">
                <a:solidFill>
                  <a:srgbClr val="0070C0"/>
                </a:solidFill>
                <a:latin typeface="Courier New"/>
                <a:cs typeface="Courier New"/>
              </a:rPr>
              <a:t>echo </a:t>
            </a:r>
            <a:r>
              <a:rPr lang="fr-CH" b="1" dirty="0">
                <a:solidFill>
                  <a:srgbClr val="00B050"/>
                </a:solidFill>
                <a:latin typeface="Courier New"/>
                <a:cs typeface="Courier New"/>
              </a:rPr>
              <a:t>"Timestamp returned : " </a:t>
            </a:r>
            <a:r>
              <a:rPr lang="fr-CH" b="1" dirty="0">
                <a:solidFill>
                  <a:schemeClr val="tx1"/>
                </a:solidFill>
                <a:latin typeface="Courier New"/>
                <a:cs typeface="Courier New"/>
              </a:rPr>
              <a:t>.</a:t>
            </a:r>
            <a:r>
              <a:rPr lang="fr-FR" dirty="0">
                <a:solidFill>
                  <a:schemeClr val="tx1"/>
                </a:solidFill>
                <a:latin typeface="Courier New"/>
                <a:cs typeface="Courier New"/>
              </a:rPr>
              <a:t> </a:t>
            </a:r>
            <a:r>
              <a:rPr lang="fr-CH" b="1" dirty="0">
                <a:solidFill>
                  <a:schemeClr val="tx1"/>
                </a:solidFill>
                <a:latin typeface="Courier New"/>
                <a:cs typeface="Courier New"/>
              </a:rPr>
              <a:t>mktime</a:t>
            </a:r>
            <a:r>
              <a:rPr lang="fr-CH" b="1" dirty="0" smtClean="0">
                <a:solidFill>
                  <a:schemeClr val="tx1"/>
                </a:solidFill>
                <a:latin typeface="Courier New"/>
                <a:cs typeface="Courier New"/>
              </a:rPr>
              <a:t>(</a:t>
            </a:r>
            <a:r>
              <a:rPr lang="fr-CH" b="1" dirty="0" smtClean="0">
                <a:solidFill>
                  <a:srgbClr val="EA8B00"/>
                </a:solidFill>
                <a:latin typeface="Courier New"/>
                <a:cs typeface="Courier New"/>
              </a:rPr>
              <a:t>16</a:t>
            </a:r>
            <a:r>
              <a:rPr lang="fr-CH" b="1" dirty="0" smtClean="0">
                <a:solidFill>
                  <a:schemeClr val="tx1"/>
                </a:solidFill>
                <a:latin typeface="Courier New"/>
                <a:cs typeface="Courier New"/>
              </a:rPr>
              <a:t>,</a:t>
            </a:r>
            <a:r>
              <a:rPr lang="fr-CH" b="1" dirty="0" smtClean="0">
                <a:solidFill>
                  <a:srgbClr val="4D4D4D"/>
                </a:solidFill>
                <a:latin typeface="Courier New"/>
                <a:cs typeface="Courier New"/>
              </a:rPr>
              <a:t> </a:t>
            </a:r>
            <a:r>
              <a:rPr lang="fr-CH" b="1" dirty="0" smtClean="0">
                <a:solidFill>
                  <a:srgbClr val="EA8B00"/>
                </a:solidFill>
                <a:latin typeface="Courier New"/>
                <a:cs typeface="Courier New"/>
              </a:rPr>
              <a:t>18</a:t>
            </a:r>
            <a:r>
              <a:rPr lang="fr-CH" b="1" dirty="0" smtClean="0">
                <a:solidFill>
                  <a:schemeClr val="tx1"/>
                </a:solidFill>
                <a:latin typeface="Courier New"/>
                <a:cs typeface="Courier New"/>
              </a:rPr>
              <a:t>,</a:t>
            </a:r>
            <a:r>
              <a:rPr lang="fr-CH" b="1" dirty="0" smtClean="0">
                <a:solidFill>
                  <a:srgbClr val="4D4D4D"/>
                </a:solidFill>
                <a:latin typeface="Courier New"/>
                <a:cs typeface="Courier New"/>
              </a:rPr>
              <a:t> </a:t>
            </a:r>
            <a:r>
              <a:rPr lang="fr-CH" b="1" dirty="0" smtClean="0">
                <a:solidFill>
                  <a:srgbClr val="EA8B00"/>
                </a:solidFill>
                <a:latin typeface="Courier New"/>
                <a:cs typeface="Courier New"/>
              </a:rPr>
              <a:t>34</a:t>
            </a:r>
            <a:r>
              <a:rPr lang="fr-CH" b="1" dirty="0" smtClean="0">
                <a:solidFill>
                  <a:schemeClr val="tx1"/>
                </a:solidFill>
                <a:latin typeface="Courier New"/>
                <a:cs typeface="Courier New"/>
              </a:rPr>
              <a:t>,</a:t>
            </a:r>
          </a:p>
          <a:p>
            <a:pPr lvl="4"/>
            <a:r>
              <a:rPr lang="fr-CH" b="1" dirty="0" smtClean="0">
                <a:solidFill>
                  <a:srgbClr val="EA8B00"/>
                </a:solidFill>
                <a:latin typeface="Courier New"/>
                <a:cs typeface="Courier New"/>
              </a:rPr>
              <a:t>07</a:t>
            </a:r>
            <a:r>
              <a:rPr lang="fr-CH" b="1" dirty="0" smtClean="0">
                <a:solidFill>
                  <a:schemeClr val="tx1"/>
                </a:solidFill>
                <a:latin typeface="Courier New"/>
                <a:cs typeface="Courier New"/>
              </a:rPr>
              <a:t>,</a:t>
            </a:r>
            <a:r>
              <a:rPr lang="fr-CH" b="1" dirty="0" smtClean="0">
                <a:solidFill>
                  <a:srgbClr val="4D4D4D"/>
                </a:solidFill>
                <a:latin typeface="Courier New"/>
                <a:cs typeface="Courier New"/>
              </a:rPr>
              <a:t> </a:t>
            </a:r>
            <a:r>
              <a:rPr lang="fr-CH" b="1" dirty="0" smtClean="0">
                <a:solidFill>
                  <a:srgbClr val="EA8B00"/>
                </a:solidFill>
                <a:latin typeface="Courier New"/>
                <a:cs typeface="Courier New"/>
              </a:rPr>
              <a:t>22</a:t>
            </a:r>
            <a:r>
              <a:rPr lang="fr-CH" b="1" dirty="0" smtClean="0">
                <a:solidFill>
                  <a:schemeClr val="tx1"/>
                </a:solidFill>
                <a:latin typeface="Courier New"/>
                <a:cs typeface="Courier New"/>
              </a:rPr>
              <a:t>,</a:t>
            </a:r>
            <a:r>
              <a:rPr lang="fr-CH" b="1" dirty="0" smtClean="0">
                <a:solidFill>
                  <a:srgbClr val="4D4D4D"/>
                </a:solidFill>
                <a:latin typeface="Courier New"/>
                <a:cs typeface="Courier New"/>
              </a:rPr>
              <a:t> </a:t>
            </a:r>
            <a:r>
              <a:rPr lang="fr-CH" b="1" dirty="0" smtClean="0">
                <a:solidFill>
                  <a:srgbClr val="EA8B00"/>
                </a:solidFill>
                <a:latin typeface="Courier New"/>
                <a:cs typeface="Courier New"/>
              </a:rPr>
              <a:t>2012</a:t>
            </a:r>
            <a:r>
              <a:rPr lang="fr-CH" b="1" dirty="0" smtClean="0">
                <a:solidFill>
                  <a:schemeClr val="tx1"/>
                </a:solidFill>
                <a:latin typeface="Courier New"/>
                <a:cs typeface="Courier New"/>
              </a:rPr>
              <a:t>)</a:t>
            </a:r>
            <a:r>
              <a:rPr lang="fr-CH" b="1" dirty="0">
                <a:solidFill>
                  <a:schemeClr val="tx1"/>
                </a:solidFill>
                <a:latin typeface="Courier New"/>
                <a:cs typeface="Courier New"/>
              </a:rPr>
              <a:t>;</a:t>
            </a:r>
          </a:p>
          <a:p>
            <a:pPr lvl="1"/>
            <a:r>
              <a:rPr lang="fr-CH" b="1" dirty="0" smtClean="0">
                <a:solidFill>
                  <a:srgbClr val="479B8F"/>
                </a:solidFill>
                <a:latin typeface="Courier New"/>
                <a:cs typeface="Courier New"/>
              </a:rPr>
              <a:t>/</a:t>
            </a:r>
            <a:r>
              <a:rPr lang="fr-CH" b="1" dirty="0">
                <a:solidFill>
                  <a:srgbClr val="479B8F"/>
                </a:solidFill>
                <a:latin typeface="Courier New"/>
                <a:cs typeface="Courier New"/>
              </a:rPr>
              <a:t>/ Timestamp returned : </a:t>
            </a:r>
            <a:r>
              <a:rPr lang="fr-CH" b="1" dirty="0" smtClean="0">
                <a:solidFill>
                  <a:srgbClr val="479B8F"/>
                </a:solidFill>
                <a:latin typeface="Courier New"/>
                <a:cs typeface="Courier New"/>
              </a:rPr>
              <a:t>1342966714</a:t>
            </a:r>
            <a:endParaRPr lang="fr-CH" b="1" dirty="0">
              <a:solidFill>
                <a:srgbClr val="479B8F"/>
              </a:solidFill>
              <a:latin typeface="Courier New"/>
              <a:cs typeface="Courier New"/>
            </a:endParaRPr>
          </a:p>
          <a:p>
            <a:r>
              <a:rPr lang="fr-CH" b="1" dirty="0" smtClean="0">
                <a:solidFill>
                  <a:schemeClr val="tx1"/>
                </a:solidFill>
                <a:latin typeface="Courier New" charset="0"/>
              </a:rPr>
              <a:t>?</a:t>
            </a:r>
            <a:r>
              <a:rPr lang="fr-CH" b="1" dirty="0">
                <a:solidFill>
                  <a:schemeClr val="tx1"/>
                </a:solidFill>
                <a:latin typeface="Courier New" charset="0"/>
              </a:rPr>
              <a:t>&gt;</a:t>
            </a:r>
          </a:p>
        </p:txBody>
      </p:sp>
    </p:spTree>
    <p:extLst>
      <p:ext uri="{BB962C8B-B14F-4D97-AF65-F5344CB8AC3E}">
        <p14:creationId xmlns:p14="http://schemas.microsoft.com/office/powerpoint/2010/main" val="1913115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Function</a:t>
            </a:r>
            <a:r>
              <a:rPr lang="fr-FR" dirty="0" smtClean="0">
                <a:ea typeface="ＭＳ Ｐゴシック" pitchFamily="34" charset="-128"/>
              </a:rPr>
              <a:t> date()</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FR" sz="3200" dirty="0"/>
              <a:t>The </a:t>
            </a:r>
            <a:r>
              <a:rPr lang="fr-FR" sz="3200" dirty="0" err="1"/>
              <a:t>function</a:t>
            </a:r>
            <a:r>
              <a:rPr lang="fr-FR" sz="3200" dirty="0"/>
              <a:t> </a:t>
            </a:r>
            <a:r>
              <a:rPr lang="fr-CH" sz="3200" dirty="0">
                <a:solidFill>
                  <a:srgbClr val="000000"/>
                </a:solidFill>
                <a:latin typeface="Courier New" charset="0"/>
              </a:rPr>
              <a:t>date()</a:t>
            </a:r>
            <a:r>
              <a:rPr lang="fr-FR" sz="3200" dirty="0">
                <a:solidFill>
                  <a:srgbClr val="000000"/>
                </a:solidFill>
              </a:rPr>
              <a:t> </a:t>
            </a:r>
            <a:r>
              <a:rPr lang="fr-FR" sz="3200" dirty="0" err="1"/>
              <a:t>returns</a:t>
            </a:r>
            <a:r>
              <a:rPr lang="fr-FR" sz="3200" dirty="0"/>
              <a:t> a string </a:t>
            </a:r>
            <a:r>
              <a:rPr lang="fr-FR" sz="3200" dirty="0" err="1"/>
              <a:t>formatted</a:t>
            </a:r>
            <a:r>
              <a:rPr lang="fr-FR" sz="3200" dirty="0"/>
              <a:t> </a:t>
            </a:r>
            <a:r>
              <a:rPr lang="fr-FR" sz="3200" dirty="0" err="1"/>
              <a:t>according</a:t>
            </a:r>
            <a:r>
              <a:rPr lang="fr-FR" sz="3200" dirty="0"/>
              <a:t> to the </a:t>
            </a:r>
            <a:r>
              <a:rPr lang="fr-FR" sz="3200" dirty="0" err="1"/>
              <a:t>given</a:t>
            </a:r>
            <a:r>
              <a:rPr lang="fr-FR" sz="3200" dirty="0"/>
              <a:t> </a:t>
            </a:r>
            <a:r>
              <a:rPr lang="fr-FR" sz="3200" dirty="0" smtClean="0"/>
              <a:t>format</a:t>
            </a:r>
          </a:p>
          <a:p>
            <a:pPr eaLnBrk="1" hangingPunct="1">
              <a:spcBef>
                <a:spcPct val="50000"/>
              </a:spcBef>
            </a:pPr>
            <a:endParaRPr lang="fr-FR" sz="3200" dirty="0"/>
          </a:p>
          <a:p>
            <a:pPr eaLnBrk="1" hangingPunct="1">
              <a:spcBef>
                <a:spcPct val="50000"/>
              </a:spcBef>
            </a:pPr>
            <a:endParaRPr lang="fr-FR" sz="3200" dirty="0" smtClean="0"/>
          </a:p>
          <a:p>
            <a:pPr eaLnBrk="1" hangingPunct="1">
              <a:spcBef>
                <a:spcPct val="50000"/>
              </a:spcBef>
            </a:pPr>
            <a:r>
              <a:rPr lang="fr-FR" sz="3200" dirty="0" err="1"/>
              <a:t>Without</a:t>
            </a:r>
            <a:r>
              <a:rPr lang="fr-FR" sz="3200" dirty="0"/>
              <a:t> the second argument, </a:t>
            </a:r>
            <a:r>
              <a:rPr lang="fr-FR" sz="3200" dirty="0" err="1" smtClean="0"/>
              <a:t>returns</a:t>
            </a:r>
            <a:r>
              <a:rPr lang="fr-FR" sz="3200" dirty="0" smtClean="0"/>
              <a:t> </a:t>
            </a:r>
            <a:r>
              <a:rPr lang="fr-FR" sz="3200" dirty="0"/>
              <a:t>the </a:t>
            </a:r>
            <a:r>
              <a:rPr lang="fr-FR" sz="3200" dirty="0" err="1"/>
              <a:t>current</a:t>
            </a:r>
            <a:r>
              <a:rPr lang="fr-FR" sz="3200" dirty="0"/>
              <a:t> date string </a:t>
            </a:r>
            <a:r>
              <a:rPr lang="fr-FR" sz="3200" dirty="0" err="1" smtClean="0"/>
              <a:t>well</a:t>
            </a:r>
            <a:r>
              <a:rPr lang="fr-FR" sz="3200" dirty="0" smtClean="0"/>
              <a:t> </a:t>
            </a:r>
            <a:r>
              <a:rPr lang="fr-FR" sz="3200" dirty="0" err="1" smtClean="0"/>
              <a:t>formatted</a:t>
            </a: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Date </a:t>
            </a:r>
            <a:r>
              <a:rPr lang="fr-FR" dirty="0" smtClean="0">
                <a:ea typeface="ＭＳ Ｐゴシック" pitchFamily="34" charset="-128"/>
              </a:rPr>
              <a:t>management</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4976" cy="1440160"/>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?php</a:t>
            </a:r>
          </a:p>
          <a:p>
            <a:pPr lvl="1"/>
            <a:r>
              <a:rPr lang="fr-CH" b="1" dirty="0">
                <a:solidFill>
                  <a:srgbClr val="0070C0"/>
                </a:solidFill>
                <a:latin typeface="Courier New" charset="0"/>
              </a:rPr>
              <a:t>echo </a:t>
            </a:r>
            <a:r>
              <a:rPr lang="fr-CH" b="1" dirty="0">
                <a:solidFill>
                  <a:schemeClr val="tx1"/>
                </a:solidFill>
                <a:latin typeface="Courier New" charset="0"/>
              </a:rPr>
              <a:t>date(</a:t>
            </a:r>
            <a:r>
              <a:rPr lang="fr-CH" b="1" dirty="0">
                <a:solidFill>
                  <a:srgbClr val="00B050"/>
                </a:solidFill>
                <a:latin typeface="Courier New" charset="0"/>
              </a:rPr>
              <a:t>"d/m/y H:i:s"</a:t>
            </a:r>
            <a:r>
              <a:rPr lang="fr-CH" b="1" dirty="0" smtClean="0">
                <a:solidFill>
                  <a:schemeClr val="tx1"/>
                </a:solidFill>
                <a:latin typeface="Courier New" charset="0"/>
              </a:rPr>
              <a:t>,</a:t>
            </a:r>
            <a:r>
              <a:rPr lang="fr-CH" b="1" dirty="0">
                <a:solidFill>
                  <a:srgbClr val="EA8B00"/>
                </a:solidFill>
                <a:latin typeface="Courier New" charset="0"/>
              </a:rPr>
              <a:t> 1342966714</a:t>
            </a:r>
            <a:r>
              <a:rPr lang="fr-CH" b="1" dirty="0" smtClean="0">
                <a:solidFill>
                  <a:schemeClr val="tx1"/>
                </a:solidFill>
                <a:latin typeface="Courier New" charset="0"/>
              </a:rPr>
              <a:t>)</a:t>
            </a:r>
            <a:r>
              <a:rPr lang="fr-CH" b="1" dirty="0">
                <a:solidFill>
                  <a:schemeClr val="tx1"/>
                </a:solidFill>
                <a:latin typeface="Courier New" charset="0"/>
              </a:rPr>
              <a:t>;</a:t>
            </a:r>
          </a:p>
          <a:p>
            <a:pPr lvl="1"/>
            <a:r>
              <a:rPr lang="fr-CH" b="1" dirty="0" smtClean="0">
                <a:solidFill>
                  <a:srgbClr val="479B8F"/>
                </a:solidFill>
                <a:latin typeface="Courier New" charset="0"/>
              </a:rPr>
              <a:t>/</a:t>
            </a:r>
            <a:r>
              <a:rPr lang="fr-CH" b="1" dirty="0">
                <a:solidFill>
                  <a:srgbClr val="479B8F"/>
                </a:solidFill>
                <a:latin typeface="Courier New" charset="0"/>
              </a:rPr>
              <a:t>/ 22/07</a:t>
            </a:r>
            <a:r>
              <a:rPr lang="fr-CH" b="1" dirty="0" smtClean="0">
                <a:solidFill>
                  <a:srgbClr val="479B8F"/>
                </a:solidFill>
                <a:latin typeface="Courier New" charset="0"/>
              </a:rPr>
              <a:t>/12 </a:t>
            </a:r>
            <a:r>
              <a:rPr lang="fr-CH" b="1" dirty="0">
                <a:solidFill>
                  <a:srgbClr val="479B8F"/>
                </a:solidFill>
                <a:latin typeface="Courier New" charset="0"/>
              </a:rPr>
              <a:t>16:18:</a:t>
            </a:r>
            <a:r>
              <a:rPr lang="fr-CH" b="1" dirty="0" smtClean="0">
                <a:solidFill>
                  <a:srgbClr val="479B8F"/>
                </a:solidFill>
                <a:latin typeface="Courier New" charset="0"/>
              </a:rPr>
              <a:t>34</a:t>
            </a:r>
          </a:p>
          <a:p>
            <a:r>
              <a:rPr lang="fr-CH" b="1" dirty="0" smtClean="0">
                <a:solidFill>
                  <a:schemeClr val="tx1"/>
                </a:solidFill>
                <a:latin typeface="Courier New" charset="0"/>
              </a:rPr>
              <a:t>?</a:t>
            </a:r>
            <a:r>
              <a:rPr lang="fr-CH" b="1" dirty="0">
                <a:solidFill>
                  <a:schemeClr val="tx1"/>
                </a:solidFill>
                <a:latin typeface="Courier New" charset="0"/>
              </a:rPr>
              <a:t>&gt;</a:t>
            </a:r>
          </a:p>
        </p:txBody>
      </p:sp>
    </p:spTree>
    <p:extLst>
      <p:ext uri="{BB962C8B-B14F-4D97-AF65-F5344CB8AC3E}">
        <p14:creationId xmlns:p14="http://schemas.microsoft.com/office/powerpoint/2010/main" val="39099651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Function</a:t>
            </a:r>
            <a:r>
              <a:rPr lang="fr-FR" dirty="0" smtClean="0">
                <a:ea typeface="ＭＳ Ｐゴシック" pitchFamily="34" charset="-128"/>
              </a:rPr>
              <a:t> </a:t>
            </a:r>
            <a:r>
              <a:rPr lang="fr-FR" dirty="0" err="1" smtClean="0">
                <a:ea typeface="ＭＳ Ｐゴシック" pitchFamily="34" charset="-128"/>
              </a:rPr>
              <a:t>check_date</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FR" sz="3200" dirty="0"/>
              <a:t>The </a:t>
            </a:r>
            <a:r>
              <a:rPr lang="fr-FR" sz="3200" dirty="0" err="1"/>
              <a:t>function</a:t>
            </a:r>
            <a:r>
              <a:rPr lang="fr-FR" sz="3200" dirty="0"/>
              <a:t> </a:t>
            </a:r>
            <a:r>
              <a:rPr lang="fr-CH" sz="3200" dirty="0">
                <a:solidFill>
                  <a:srgbClr val="000000"/>
                </a:solidFill>
                <a:latin typeface="Courier New" charset="0"/>
              </a:rPr>
              <a:t>check_date()</a:t>
            </a:r>
            <a:r>
              <a:rPr lang="fr-FR" sz="3200" dirty="0"/>
              <a:t> </a:t>
            </a:r>
            <a:r>
              <a:rPr lang="fr-FR" sz="3200" dirty="0" err="1"/>
              <a:t>checks</a:t>
            </a:r>
            <a:r>
              <a:rPr lang="fr-FR" sz="3200" dirty="0"/>
              <a:t> the </a:t>
            </a:r>
            <a:r>
              <a:rPr lang="fr-FR" sz="3200" dirty="0" err="1"/>
              <a:t>validity</a:t>
            </a:r>
            <a:r>
              <a:rPr lang="fr-FR" sz="3200" dirty="0"/>
              <a:t> of the date </a:t>
            </a:r>
            <a:r>
              <a:rPr lang="fr-FR" sz="3200" dirty="0" err="1"/>
              <a:t>formed</a:t>
            </a:r>
            <a:r>
              <a:rPr lang="fr-FR" sz="3200" dirty="0"/>
              <a:t> by the </a:t>
            </a:r>
            <a:r>
              <a:rPr lang="fr-FR" sz="3200" dirty="0" smtClean="0"/>
              <a:t>arguments</a:t>
            </a: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Date </a:t>
            </a:r>
            <a:r>
              <a:rPr lang="fr-FR" dirty="0" smtClean="0">
                <a:ea typeface="ＭＳ Ｐゴシック" pitchFamily="34" charset="-128"/>
              </a:rPr>
              <a:t>management</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4976" cy="2376264"/>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smtClean="0">
                <a:solidFill>
                  <a:schemeClr val="tx1"/>
                </a:solidFill>
                <a:latin typeface="Courier New" charset="0"/>
              </a:rPr>
              <a:t>&lt;</a:t>
            </a:r>
            <a:r>
              <a:rPr lang="fr-CH" b="1" dirty="0">
                <a:solidFill>
                  <a:schemeClr val="tx1"/>
                </a:solidFill>
                <a:latin typeface="Courier New" charset="0"/>
              </a:rPr>
              <a:t>?php</a:t>
            </a:r>
          </a:p>
          <a:p>
            <a:pPr lvl="1"/>
            <a:r>
              <a:rPr lang="fr-CH" b="1" dirty="0" smtClean="0">
                <a:solidFill>
                  <a:srgbClr val="0070C0"/>
                </a:solidFill>
                <a:latin typeface="Courier New" charset="0"/>
              </a:rPr>
              <a:t>if </a:t>
            </a:r>
            <a:r>
              <a:rPr lang="fr-CH" b="1" dirty="0" smtClean="0">
                <a:solidFill>
                  <a:schemeClr val="tx1"/>
                </a:solidFill>
                <a:latin typeface="Courier New" charset="0"/>
              </a:rPr>
              <a:t>(</a:t>
            </a:r>
            <a:r>
              <a:rPr lang="fr-CH" b="1" dirty="0" err="1">
                <a:solidFill>
                  <a:schemeClr val="tx1"/>
                </a:solidFill>
                <a:latin typeface="Courier New" charset="0"/>
              </a:rPr>
              <a:t>checkdate</a:t>
            </a:r>
            <a:r>
              <a:rPr lang="fr-CH" b="1" dirty="0">
                <a:solidFill>
                  <a:schemeClr val="tx1"/>
                </a:solidFill>
                <a:latin typeface="Courier New" charset="0"/>
              </a:rPr>
              <a:t>(</a:t>
            </a:r>
            <a:r>
              <a:rPr lang="fr-CH" b="1" dirty="0">
                <a:solidFill>
                  <a:srgbClr val="EA8B00"/>
                </a:solidFill>
                <a:latin typeface="Courier New" charset="0"/>
              </a:rPr>
              <a:t>12</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EA8B00"/>
                </a:solidFill>
                <a:latin typeface="Courier New" charset="0"/>
              </a:rPr>
              <a:t>31</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EA8B00"/>
                </a:solidFill>
                <a:latin typeface="Courier New" charset="0"/>
              </a:rPr>
              <a:t>2000</a:t>
            </a:r>
            <a:r>
              <a:rPr lang="fr-CH" b="1" dirty="0">
                <a:solidFill>
                  <a:schemeClr val="tx1"/>
                </a:solidFill>
                <a:latin typeface="Courier New" charset="0"/>
              </a:rPr>
              <a:t>)){</a:t>
            </a:r>
          </a:p>
          <a:p>
            <a:pPr lvl="2"/>
            <a:r>
              <a:rPr lang="fr-CH" b="1" dirty="0" smtClean="0">
                <a:solidFill>
                  <a:srgbClr val="0070C0"/>
                </a:solidFill>
                <a:latin typeface="Courier New" charset="0"/>
              </a:rPr>
              <a:t>echo</a:t>
            </a:r>
            <a:r>
              <a:rPr lang="fr-CH" b="1" dirty="0" smtClean="0">
                <a:solidFill>
                  <a:srgbClr val="4D4D4D"/>
                </a:solidFill>
                <a:latin typeface="Courier New" charset="0"/>
              </a:rPr>
              <a:t> </a:t>
            </a:r>
            <a:r>
              <a:rPr lang="fr-CH" b="1" dirty="0">
                <a:solidFill>
                  <a:srgbClr val="00B050"/>
                </a:solidFill>
                <a:latin typeface="Courier New" charset="0"/>
              </a:rPr>
              <a:t>"The date is correct"</a:t>
            </a:r>
            <a:r>
              <a:rPr lang="fr-CH" b="1" dirty="0">
                <a:solidFill>
                  <a:schemeClr val="tx1"/>
                </a:solidFill>
                <a:latin typeface="Courier New" charset="0"/>
              </a:rPr>
              <a:t>;</a:t>
            </a:r>
          </a:p>
          <a:p>
            <a:pPr lvl="1"/>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0070C0"/>
                </a:solidFill>
                <a:latin typeface="Courier New" charset="0"/>
              </a:rPr>
              <a:t>else </a:t>
            </a:r>
            <a:r>
              <a:rPr lang="fr-CH" b="1" dirty="0" smtClean="0">
                <a:solidFill>
                  <a:schemeClr val="tx1"/>
                </a:solidFill>
                <a:latin typeface="Courier New" charset="0"/>
              </a:rPr>
              <a:t>{</a:t>
            </a:r>
            <a:endParaRPr lang="fr-CH" b="1" dirty="0">
              <a:solidFill>
                <a:schemeClr val="tx1"/>
              </a:solidFill>
              <a:latin typeface="Courier New" charset="0"/>
            </a:endParaRPr>
          </a:p>
          <a:p>
            <a:pPr lvl="2"/>
            <a:r>
              <a:rPr lang="fr-CH" b="1" dirty="0" smtClean="0">
                <a:solidFill>
                  <a:srgbClr val="0070C0"/>
                </a:solidFill>
                <a:latin typeface="Courier New" charset="0"/>
              </a:rPr>
              <a:t>echo</a:t>
            </a:r>
            <a:r>
              <a:rPr lang="fr-CH" b="1" dirty="0" smtClean="0">
                <a:solidFill>
                  <a:srgbClr val="4D4D4D"/>
                </a:solidFill>
                <a:latin typeface="Courier New" charset="0"/>
              </a:rPr>
              <a:t> </a:t>
            </a:r>
            <a:r>
              <a:rPr lang="fr-CH" b="1" dirty="0">
                <a:solidFill>
                  <a:srgbClr val="00B050"/>
                </a:solidFill>
                <a:latin typeface="Courier New" charset="0"/>
              </a:rPr>
              <a:t>"The date is not correct"</a:t>
            </a:r>
            <a:r>
              <a:rPr lang="fr-CH" b="1" dirty="0">
                <a:solidFill>
                  <a:schemeClr val="tx1"/>
                </a:solidFill>
                <a:latin typeface="Courier New" charset="0"/>
              </a:rPr>
              <a:t>;</a:t>
            </a:r>
          </a:p>
          <a:p>
            <a:pPr lvl="1"/>
            <a:r>
              <a:rPr lang="fr-CH" b="1" dirty="0" smtClean="0">
                <a:solidFill>
                  <a:schemeClr val="tx1"/>
                </a:solidFill>
                <a:latin typeface="Courier New" charset="0"/>
              </a:rPr>
              <a:t>}</a:t>
            </a:r>
            <a:endParaRPr lang="fr-CH" b="1" dirty="0">
              <a:solidFill>
                <a:schemeClr val="tx1"/>
              </a:solidFill>
              <a:latin typeface="Courier New" charset="0"/>
            </a:endParaRPr>
          </a:p>
          <a:p>
            <a:pPr lvl="1"/>
            <a:r>
              <a:rPr lang="fr-CH" b="1" dirty="0" smtClean="0">
                <a:solidFill>
                  <a:srgbClr val="479B8F"/>
                </a:solidFill>
                <a:latin typeface="Courier New" charset="0"/>
              </a:rPr>
              <a:t>/</a:t>
            </a:r>
            <a:r>
              <a:rPr lang="fr-CH" b="1" dirty="0">
                <a:solidFill>
                  <a:srgbClr val="479B8F"/>
                </a:solidFill>
                <a:latin typeface="Courier New" charset="0"/>
              </a:rPr>
              <a:t>/ The date is </a:t>
            </a:r>
            <a:r>
              <a:rPr lang="fr-CH" b="1" dirty="0" smtClean="0">
                <a:solidFill>
                  <a:srgbClr val="479B8F"/>
                </a:solidFill>
                <a:latin typeface="Courier New" charset="0"/>
              </a:rPr>
              <a:t>correct</a:t>
            </a:r>
            <a:endParaRPr lang="fr-CH" b="1" dirty="0" smtClean="0">
              <a:solidFill>
                <a:srgbClr val="4D4D4D"/>
              </a:solidFill>
              <a:latin typeface="Courier New" charset="0"/>
            </a:endParaRPr>
          </a:p>
          <a:p>
            <a:r>
              <a:rPr lang="fr-CH" b="1" dirty="0" smtClean="0">
                <a:solidFill>
                  <a:schemeClr val="tx1"/>
                </a:solidFill>
                <a:latin typeface="Courier New" charset="0"/>
              </a:rPr>
              <a:t>?</a:t>
            </a:r>
            <a:r>
              <a:rPr lang="fr-CH" b="1" dirty="0">
                <a:solidFill>
                  <a:schemeClr val="tx1"/>
                </a:solidFill>
                <a:latin typeface="Courier New" charset="0"/>
              </a:rPr>
              <a:t>&gt;</a:t>
            </a:r>
          </a:p>
        </p:txBody>
      </p:sp>
    </p:spTree>
    <p:extLst>
      <p:ext uri="{BB962C8B-B14F-4D97-AF65-F5344CB8AC3E}">
        <p14:creationId xmlns:p14="http://schemas.microsoft.com/office/powerpoint/2010/main" val="31589820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25949918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Math </a:t>
            </a:r>
            <a:r>
              <a:rPr lang="fr-FR" dirty="0" err="1" smtClean="0"/>
              <a:t>functions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6" name="Image 8" descr="PAA39300003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3117" y="1532160"/>
            <a:ext cx="2519363" cy="35575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4429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Sqrt</a:t>
            </a:r>
            <a:r>
              <a:rPr lang="fr-FR" dirty="0" smtClean="0">
                <a:ea typeface="ＭＳ Ｐゴシック" pitchFamily="34" charset="-128"/>
              </a:rPr>
              <a:t>() and </a:t>
            </a:r>
            <a:r>
              <a:rPr lang="fr-FR" dirty="0" err="1" smtClean="0">
                <a:ea typeface="ＭＳ Ｐゴシック" pitchFamily="34" charset="-128"/>
              </a:rPr>
              <a:t>pow</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CH" sz="3200" dirty="0" smtClean="0">
                <a:solidFill>
                  <a:srgbClr val="000000"/>
                </a:solidFill>
                <a:latin typeface="Courier New" charset="0"/>
              </a:rPr>
              <a:t>sqrt</a:t>
            </a:r>
            <a:r>
              <a:rPr lang="fr-CH" sz="3200" dirty="0">
                <a:solidFill>
                  <a:srgbClr val="000000"/>
                </a:solidFill>
                <a:latin typeface="Courier New" charset="0"/>
              </a:rPr>
              <a:t>()</a:t>
            </a:r>
            <a:r>
              <a:rPr lang="fr-FR" sz="3200" dirty="0">
                <a:solidFill>
                  <a:srgbClr val="000000"/>
                </a:solidFill>
              </a:rPr>
              <a:t> </a:t>
            </a:r>
            <a:r>
              <a:rPr lang="fr-FR" sz="3200" dirty="0" err="1"/>
              <a:t>returns</a:t>
            </a:r>
            <a:r>
              <a:rPr lang="fr-FR" sz="3200" dirty="0"/>
              <a:t> the square </a:t>
            </a:r>
            <a:r>
              <a:rPr lang="fr-FR" sz="3200" dirty="0" err="1"/>
              <a:t>root</a:t>
            </a:r>
            <a:r>
              <a:rPr lang="fr-FR" sz="3200" dirty="0"/>
              <a:t> of the </a:t>
            </a:r>
            <a:r>
              <a:rPr lang="fr-FR" sz="3200" dirty="0" smtClean="0"/>
              <a:t>argument</a:t>
            </a:r>
          </a:p>
          <a:p>
            <a:pPr eaLnBrk="1" hangingPunct="1">
              <a:spcBef>
                <a:spcPct val="50000"/>
              </a:spcBef>
            </a:pPr>
            <a:endParaRPr lang="fr-FR" sz="3200" dirty="0"/>
          </a:p>
          <a:p>
            <a:pPr eaLnBrk="1" hangingPunct="1">
              <a:spcBef>
                <a:spcPct val="50000"/>
              </a:spcBef>
            </a:pPr>
            <a:r>
              <a:rPr lang="fr-CH" sz="3200" dirty="0" smtClean="0">
                <a:solidFill>
                  <a:srgbClr val="000000"/>
                </a:solidFill>
                <a:latin typeface="Courier New" charset="0"/>
              </a:rPr>
              <a:t>pow</a:t>
            </a:r>
            <a:r>
              <a:rPr lang="fr-CH" sz="3200" dirty="0">
                <a:solidFill>
                  <a:srgbClr val="000000"/>
                </a:solidFill>
                <a:latin typeface="Courier New" charset="0"/>
              </a:rPr>
              <a:t>()</a:t>
            </a:r>
            <a:r>
              <a:rPr lang="fr-FR" sz="3200" dirty="0">
                <a:solidFill>
                  <a:srgbClr val="000000"/>
                </a:solidFill>
              </a:rPr>
              <a:t> </a:t>
            </a:r>
            <a:r>
              <a:rPr lang="fr-FR" sz="3200" dirty="0" err="1"/>
              <a:t>returns</a:t>
            </a:r>
            <a:r>
              <a:rPr lang="fr-FR" sz="3200" dirty="0"/>
              <a:t> the first argument </a:t>
            </a:r>
            <a:r>
              <a:rPr lang="fr-FR" sz="3200" dirty="0" err="1"/>
              <a:t>raised</a:t>
            </a:r>
            <a:r>
              <a:rPr lang="fr-FR" sz="3200" dirty="0"/>
              <a:t> to the power of the second argument</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Math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281436"/>
            <a:ext cx="8784976"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sqrt</a:t>
            </a:r>
            <a:r>
              <a:rPr lang="fr-FR" b="1" dirty="0" smtClean="0">
                <a:solidFill>
                  <a:schemeClr val="tx1"/>
                </a:solidFill>
                <a:latin typeface="Courier New" charset="0"/>
              </a:rPr>
              <a:t>(</a:t>
            </a:r>
            <a:r>
              <a:rPr lang="fr-FR" b="1" dirty="0" smtClean="0">
                <a:solidFill>
                  <a:schemeClr val="accent6">
                    <a:lumMod val="75000"/>
                  </a:schemeClr>
                </a:solidFill>
                <a:latin typeface="Courier New" charset="0"/>
              </a:rPr>
              <a:t>25</a:t>
            </a:r>
            <a:r>
              <a:rPr lang="fr-FR" b="1" dirty="0" smtClean="0">
                <a:solidFill>
                  <a:schemeClr val="tx1"/>
                </a:solidFill>
                <a:latin typeface="Courier New" charset="0"/>
              </a:rPr>
              <a:t>);</a:t>
            </a:r>
            <a:r>
              <a:rPr lang="fr-FR" b="1" dirty="0" smtClean="0">
                <a:solidFill>
                  <a:srgbClr val="FF0000"/>
                </a:solidFill>
                <a:latin typeface="Courier New" charset="0"/>
              </a:rPr>
              <a:t> </a:t>
            </a:r>
            <a:r>
              <a:rPr lang="fr-FR" b="1" dirty="0" smtClean="0">
                <a:solidFill>
                  <a:srgbClr val="479B8F"/>
                </a:solidFill>
                <a:latin typeface="Courier New" charset="0"/>
              </a:rPr>
              <a:t>// 5</a:t>
            </a:r>
            <a:endParaRPr lang="fr-CH" b="1" dirty="0">
              <a:solidFill>
                <a:srgbClr val="479B8F"/>
              </a:solidFill>
              <a:latin typeface="Courier New" charset="0"/>
            </a:endParaRPr>
          </a:p>
        </p:txBody>
      </p:sp>
      <p:sp>
        <p:nvSpPr>
          <p:cNvPr id="8" name="Rectangle à coins arrondis 4"/>
          <p:cNvSpPr/>
          <p:nvPr/>
        </p:nvSpPr>
        <p:spPr>
          <a:xfrm>
            <a:off x="179512" y="4297660"/>
            <a:ext cx="8784976"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FR" b="1" dirty="0" err="1" smtClean="0">
                <a:solidFill>
                  <a:srgbClr val="0070C0"/>
                </a:solidFill>
                <a:latin typeface="Courier New" charset="0"/>
              </a:rPr>
              <a:t>echo</a:t>
            </a:r>
            <a:r>
              <a:rPr lang="fr-FR" b="1" dirty="0" smtClean="0">
                <a:solidFill>
                  <a:srgbClr val="0070C0"/>
                </a:solidFill>
                <a:latin typeface="Courier New" charset="0"/>
              </a:rPr>
              <a:t> </a:t>
            </a:r>
            <a:r>
              <a:rPr lang="fr-FR" b="1" dirty="0" err="1" smtClean="0">
                <a:solidFill>
                  <a:schemeClr val="tx1"/>
                </a:solidFill>
                <a:latin typeface="Courier New" charset="0"/>
              </a:rPr>
              <a:t>pow</a:t>
            </a:r>
            <a:r>
              <a:rPr lang="fr-FR" b="1" dirty="0" smtClean="0">
                <a:solidFill>
                  <a:schemeClr val="tx1"/>
                </a:solidFill>
                <a:latin typeface="Courier New" charset="0"/>
              </a:rPr>
              <a:t>(</a:t>
            </a:r>
            <a:r>
              <a:rPr lang="fr-FR" b="1" dirty="0" smtClean="0">
                <a:solidFill>
                  <a:schemeClr val="accent6">
                    <a:lumMod val="75000"/>
                  </a:schemeClr>
                </a:solidFill>
                <a:latin typeface="Courier New" charset="0"/>
              </a:rPr>
              <a:t>2</a:t>
            </a:r>
            <a:r>
              <a:rPr lang="fr-FR" b="1" dirty="0" smtClean="0">
                <a:solidFill>
                  <a:schemeClr val="tx1"/>
                </a:solidFill>
                <a:latin typeface="Courier New" charset="0"/>
              </a:rPr>
              <a:t>,</a:t>
            </a:r>
            <a:r>
              <a:rPr lang="fr-FR" b="1" dirty="0" smtClean="0">
                <a:solidFill>
                  <a:srgbClr val="FF0000"/>
                </a:solidFill>
                <a:latin typeface="Courier New" charset="0"/>
              </a:rPr>
              <a:t> </a:t>
            </a:r>
            <a:r>
              <a:rPr lang="fr-FR" b="1" dirty="0" smtClean="0">
                <a:solidFill>
                  <a:schemeClr val="accent6">
                    <a:lumMod val="75000"/>
                  </a:schemeClr>
                </a:solidFill>
                <a:latin typeface="Courier New" charset="0"/>
              </a:rPr>
              <a:t>8</a:t>
            </a:r>
            <a:r>
              <a:rPr lang="fr-FR" b="1" dirty="0" smtClean="0">
                <a:solidFill>
                  <a:schemeClr val="tx1"/>
                </a:solidFill>
                <a:latin typeface="Courier New" charset="0"/>
              </a:rPr>
              <a:t>);</a:t>
            </a:r>
            <a:r>
              <a:rPr lang="fr-FR" b="1" dirty="0" smtClean="0">
                <a:solidFill>
                  <a:srgbClr val="FF0000"/>
                </a:solidFill>
                <a:latin typeface="Courier New" charset="0"/>
              </a:rPr>
              <a:t> </a:t>
            </a:r>
            <a:r>
              <a:rPr lang="fr-FR" b="1" dirty="0" smtClean="0">
                <a:solidFill>
                  <a:srgbClr val="479B8F"/>
                </a:solidFill>
                <a:latin typeface="Courier New" charset="0"/>
              </a:rPr>
              <a:t>// 256 (2^8)</a:t>
            </a:r>
            <a:endParaRPr lang="fr-CH" b="1" dirty="0">
              <a:solidFill>
                <a:srgbClr val="479B8F"/>
              </a:solidFill>
              <a:latin typeface="Courier New" charset="0"/>
            </a:endParaRPr>
          </a:p>
        </p:txBody>
      </p:sp>
    </p:spTree>
    <p:extLst>
      <p:ext uri="{BB962C8B-B14F-4D97-AF65-F5344CB8AC3E}">
        <p14:creationId xmlns:p14="http://schemas.microsoft.com/office/powerpoint/2010/main" val="25092171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Exp</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CH" sz="3200" dirty="0" smtClean="0">
                <a:solidFill>
                  <a:srgbClr val="000000"/>
                </a:solidFill>
                <a:latin typeface="Courier New" charset="0"/>
              </a:rPr>
              <a:t>exp(</a:t>
            </a:r>
            <a:r>
              <a:rPr lang="fr-CH" sz="3200" dirty="0">
                <a:solidFill>
                  <a:srgbClr val="000000"/>
                </a:solidFill>
                <a:latin typeface="Courier New" charset="0"/>
              </a:rPr>
              <a:t>)</a:t>
            </a:r>
            <a:r>
              <a:rPr lang="fr-FR" sz="3200" dirty="0">
                <a:solidFill>
                  <a:srgbClr val="000000"/>
                </a:solidFill>
              </a:rPr>
              <a:t> </a:t>
            </a:r>
            <a:r>
              <a:rPr lang="fr-FR" sz="3200" dirty="0" err="1"/>
              <a:t>returns</a:t>
            </a:r>
            <a:r>
              <a:rPr lang="fr-FR" sz="3200" dirty="0"/>
              <a:t> </a:t>
            </a:r>
            <a:r>
              <a:rPr lang="fr-FR" sz="3200" b="1" dirty="0"/>
              <a:t>e</a:t>
            </a:r>
            <a:r>
              <a:rPr lang="fr-FR" sz="3200" dirty="0"/>
              <a:t> </a:t>
            </a:r>
            <a:r>
              <a:rPr lang="fr-FR" sz="3200" dirty="0" err="1"/>
              <a:t>raised</a:t>
            </a:r>
            <a:r>
              <a:rPr lang="fr-FR" sz="3200" dirty="0"/>
              <a:t> to the power of the </a:t>
            </a:r>
            <a:r>
              <a:rPr lang="fr-FR" sz="3200" dirty="0" smtClean="0"/>
              <a:t>argument</a:t>
            </a: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Math </a:t>
            </a:r>
            <a:r>
              <a:rPr lang="fr-FR" dirty="0" err="1" smtClean="0">
                <a:ea typeface="ＭＳ Ｐゴシック" pitchFamily="34" charset="-128"/>
              </a:rPr>
              <a:t>functions</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785492"/>
            <a:ext cx="8784976"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echo </a:t>
            </a:r>
            <a:r>
              <a:rPr lang="fr-CH" b="1" dirty="0">
                <a:solidFill>
                  <a:schemeClr val="tx1"/>
                </a:solidFill>
                <a:latin typeface="Courier New" charset="0"/>
              </a:rPr>
              <a:t>exp(</a:t>
            </a:r>
            <a:r>
              <a:rPr lang="fr-CH" b="1" dirty="0">
                <a:solidFill>
                  <a:srgbClr val="EA8B00"/>
                </a:solidFill>
                <a:latin typeface="Courier New" charset="0"/>
              </a:rPr>
              <a:t>5</a:t>
            </a:r>
            <a:r>
              <a:rPr lang="fr-CH" b="1" dirty="0">
                <a:solidFill>
                  <a:schemeClr val="tx1"/>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479B8F"/>
                </a:solidFill>
                <a:latin typeface="Courier New" charset="0"/>
              </a:rPr>
              <a:t>// 148.413159103</a:t>
            </a:r>
            <a:endParaRPr lang="fr-CH" b="1" dirty="0">
              <a:solidFill>
                <a:srgbClr val="479B8F"/>
              </a:solidFill>
              <a:latin typeface="Courier New" charset="0"/>
            </a:endParaRPr>
          </a:p>
        </p:txBody>
      </p:sp>
    </p:spTree>
    <p:extLst>
      <p:ext uri="{BB962C8B-B14F-4D97-AF65-F5344CB8AC3E}">
        <p14:creationId xmlns:p14="http://schemas.microsoft.com/office/powerpoint/2010/main" val="28456427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Ceil</a:t>
            </a:r>
            <a:r>
              <a:rPr lang="fr-FR" dirty="0" smtClean="0">
                <a:ea typeface="ＭＳ Ｐゴシック" pitchFamily="34" charset="-128"/>
              </a:rPr>
              <a:t>() and </a:t>
            </a:r>
            <a:r>
              <a:rPr lang="fr-FR" dirty="0" err="1" smtClean="0">
                <a:ea typeface="ＭＳ Ｐゴシック" pitchFamily="34" charset="-128"/>
              </a:rPr>
              <a:t>floor</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568952" cy="4230687"/>
          </a:xfrm>
        </p:spPr>
        <p:txBody>
          <a:bodyPr/>
          <a:lstStyle/>
          <a:p>
            <a:pPr eaLnBrk="1" hangingPunct="1">
              <a:spcBef>
                <a:spcPct val="50000"/>
              </a:spcBef>
            </a:pPr>
            <a:r>
              <a:rPr lang="fr-CH" sz="3200" dirty="0">
                <a:solidFill>
                  <a:srgbClr val="000000"/>
                </a:solidFill>
                <a:latin typeface="Courier New" charset="0"/>
              </a:rPr>
              <a:t>ceil()</a:t>
            </a:r>
            <a:r>
              <a:rPr lang="fr-FR" sz="3200" dirty="0"/>
              <a:t> </a:t>
            </a:r>
            <a:r>
              <a:rPr lang="fr-FR" sz="3200" dirty="0" err="1"/>
              <a:t>returns</a:t>
            </a:r>
            <a:r>
              <a:rPr lang="fr-FR" sz="3200" dirty="0"/>
              <a:t> the </a:t>
            </a:r>
            <a:r>
              <a:rPr lang="fr-FR" sz="3200" dirty="0" err="1"/>
              <a:t>next</a:t>
            </a:r>
            <a:r>
              <a:rPr lang="fr-FR" sz="3200" dirty="0"/>
              <a:t> </a:t>
            </a:r>
            <a:r>
              <a:rPr lang="fr-FR" sz="3200" b="1" dirty="0" err="1"/>
              <a:t>highest</a:t>
            </a:r>
            <a:r>
              <a:rPr lang="fr-FR" sz="3200" dirty="0"/>
              <a:t> </a:t>
            </a:r>
            <a:r>
              <a:rPr lang="fr-FR" sz="3200" dirty="0" err="1"/>
              <a:t>integer</a:t>
            </a:r>
            <a:r>
              <a:rPr lang="fr-FR" sz="3200" dirty="0"/>
              <a:t> value by </a:t>
            </a:r>
            <a:r>
              <a:rPr lang="fr-FR" sz="3200" dirty="0" err="1"/>
              <a:t>rounding</a:t>
            </a:r>
            <a:r>
              <a:rPr lang="fr-FR" sz="3200" dirty="0"/>
              <a:t> up the argument if </a:t>
            </a:r>
            <a:r>
              <a:rPr lang="fr-FR" sz="3200" dirty="0" err="1"/>
              <a:t>necessary</a:t>
            </a:r>
            <a:endParaRPr lang="fr-FR" sz="3200" dirty="0"/>
          </a:p>
          <a:p>
            <a:pPr eaLnBrk="1" hangingPunct="1">
              <a:spcBef>
                <a:spcPct val="50000"/>
              </a:spcBef>
            </a:pPr>
            <a:endParaRPr lang="fr-CH" sz="3200" dirty="0" smtClean="0">
              <a:solidFill>
                <a:srgbClr val="000000"/>
              </a:solidFill>
              <a:latin typeface="Courier New" charset="0"/>
            </a:endParaRPr>
          </a:p>
          <a:p>
            <a:pPr eaLnBrk="1" hangingPunct="1">
              <a:spcBef>
                <a:spcPct val="50000"/>
              </a:spcBef>
            </a:pPr>
            <a:r>
              <a:rPr lang="fr-CH" sz="3200" dirty="0" smtClean="0">
                <a:solidFill>
                  <a:srgbClr val="000000"/>
                </a:solidFill>
                <a:latin typeface="Courier New" charset="0"/>
              </a:rPr>
              <a:t>floor</a:t>
            </a:r>
            <a:r>
              <a:rPr lang="fr-CH" sz="3200" dirty="0">
                <a:solidFill>
                  <a:srgbClr val="000000"/>
                </a:solidFill>
                <a:latin typeface="Courier New" charset="0"/>
              </a:rPr>
              <a:t>()</a:t>
            </a:r>
            <a:r>
              <a:rPr lang="fr-FR" sz="3200" dirty="0">
                <a:solidFill>
                  <a:srgbClr val="000000"/>
                </a:solidFill>
              </a:rPr>
              <a:t> </a:t>
            </a:r>
            <a:r>
              <a:rPr lang="fr-FR" sz="3200" dirty="0" err="1"/>
              <a:t>returns</a:t>
            </a:r>
            <a:r>
              <a:rPr lang="fr-FR" sz="3200" dirty="0"/>
              <a:t> the </a:t>
            </a:r>
            <a:r>
              <a:rPr lang="fr-FR" sz="3200" dirty="0" err="1"/>
              <a:t>next</a:t>
            </a:r>
            <a:r>
              <a:rPr lang="fr-FR" sz="3200" dirty="0"/>
              <a:t> </a:t>
            </a:r>
            <a:r>
              <a:rPr lang="fr-FR" sz="3200" b="1" dirty="0" err="1"/>
              <a:t>lowest</a:t>
            </a:r>
            <a:r>
              <a:rPr lang="fr-FR" sz="3200" dirty="0"/>
              <a:t> </a:t>
            </a:r>
            <a:r>
              <a:rPr lang="fr-FR" sz="3200" dirty="0" err="1"/>
              <a:t>integer</a:t>
            </a:r>
            <a:r>
              <a:rPr lang="fr-FR" sz="3200" dirty="0"/>
              <a:t> value by </a:t>
            </a:r>
            <a:r>
              <a:rPr lang="fr-FR" sz="3200" dirty="0" err="1"/>
              <a:t>rounding</a:t>
            </a:r>
            <a:r>
              <a:rPr lang="fr-FR" sz="3200" dirty="0"/>
              <a:t> down the argument if </a:t>
            </a:r>
            <a:r>
              <a:rPr lang="fr-FR" sz="3200" dirty="0" err="1"/>
              <a:t>necessary</a:t>
            </a:r>
            <a:endParaRPr lang="fr-FR" sz="3200" dirty="0"/>
          </a:p>
        </p:txBody>
      </p:sp>
      <p:sp>
        <p:nvSpPr>
          <p:cNvPr id="18435" name="Espace réservé du contenu 3"/>
          <p:cNvSpPr>
            <a:spLocks noGrp="1"/>
          </p:cNvSpPr>
          <p:nvPr>
            <p:ph sz="quarter" idx="13"/>
          </p:nvPr>
        </p:nvSpPr>
        <p:spPr/>
        <p:txBody>
          <a:bodyPr/>
          <a:lstStyle/>
          <a:p>
            <a:r>
              <a:rPr lang="fr-FR" dirty="0">
                <a:ea typeface="ＭＳ Ｐゴシック" pitchFamily="34" charset="-128"/>
              </a:rPr>
              <a:t>Math </a:t>
            </a:r>
            <a:r>
              <a:rPr lang="fr-FR" dirty="0" err="1" smtClean="0">
                <a:ea typeface="ＭＳ Ｐゴシック" pitchFamily="34" charset="-128"/>
              </a:rPr>
              <a:t>functions</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281436"/>
            <a:ext cx="8784976"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echo </a:t>
            </a:r>
            <a:r>
              <a:rPr lang="fr-CH" b="1" dirty="0">
                <a:solidFill>
                  <a:schemeClr val="tx1"/>
                </a:solidFill>
                <a:latin typeface="Courier New" charset="0"/>
              </a:rPr>
              <a:t>ceil(</a:t>
            </a:r>
            <a:r>
              <a:rPr lang="fr-CH" b="1" dirty="0">
                <a:solidFill>
                  <a:srgbClr val="EA8B00"/>
                </a:solidFill>
                <a:latin typeface="Courier New" charset="0"/>
              </a:rPr>
              <a:t>6.9</a:t>
            </a:r>
            <a:r>
              <a:rPr lang="fr-CH" b="1" dirty="0">
                <a:solidFill>
                  <a:schemeClr val="tx1"/>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479B8F"/>
                </a:solidFill>
                <a:latin typeface="Courier New" charset="0"/>
              </a:rPr>
              <a:t>// 7</a:t>
            </a:r>
            <a:endParaRPr lang="fr-CH" b="1" dirty="0">
              <a:solidFill>
                <a:srgbClr val="479B8F"/>
              </a:solidFill>
              <a:latin typeface="Courier New" charset="0"/>
            </a:endParaRPr>
          </a:p>
        </p:txBody>
      </p:sp>
      <p:sp>
        <p:nvSpPr>
          <p:cNvPr id="8" name="Rectangle à coins arrondis 4"/>
          <p:cNvSpPr/>
          <p:nvPr/>
        </p:nvSpPr>
        <p:spPr>
          <a:xfrm>
            <a:off x="179512" y="4297660"/>
            <a:ext cx="8784976" cy="648072"/>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echo </a:t>
            </a:r>
            <a:r>
              <a:rPr lang="fr-CH" b="1" dirty="0">
                <a:solidFill>
                  <a:schemeClr val="tx1"/>
                </a:solidFill>
                <a:latin typeface="Courier New" charset="0"/>
              </a:rPr>
              <a:t>floor(</a:t>
            </a:r>
            <a:r>
              <a:rPr lang="fr-CH" b="1" dirty="0">
                <a:solidFill>
                  <a:srgbClr val="EA8B00"/>
                </a:solidFill>
                <a:latin typeface="Courier New" charset="0"/>
              </a:rPr>
              <a:t>6.9</a:t>
            </a:r>
            <a:r>
              <a:rPr lang="fr-CH" b="1" dirty="0">
                <a:solidFill>
                  <a:schemeClr val="tx1"/>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479B8F"/>
                </a:solidFill>
                <a:latin typeface="Courier New" charset="0"/>
              </a:rPr>
              <a:t>// 6</a:t>
            </a:r>
            <a:endParaRPr lang="fr-CH" b="1" dirty="0">
              <a:solidFill>
                <a:srgbClr val="479B8F"/>
              </a:solidFill>
              <a:latin typeface="Courier New" charset="0"/>
            </a:endParaRPr>
          </a:p>
        </p:txBody>
      </p:sp>
    </p:spTree>
    <p:extLst>
      <p:ext uri="{BB962C8B-B14F-4D97-AF65-F5344CB8AC3E}">
        <p14:creationId xmlns:p14="http://schemas.microsoft.com/office/powerpoint/2010/main" val="14820669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Round()</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ct val="50000"/>
              </a:spcBef>
            </a:pPr>
            <a:r>
              <a:rPr lang="fr-CH" sz="3200" dirty="0" smtClean="0">
                <a:solidFill>
                  <a:srgbClr val="000000"/>
                </a:solidFill>
                <a:latin typeface="Courier New" charset="0"/>
              </a:rPr>
              <a:t>round(</a:t>
            </a:r>
            <a:r>
              <a:rPr lang="fr-CH" sz="3200" dirty="0">
                <a:solidFill>
                  <a:srgbClr val="000000"/>
                </a:solidFill>
                <a:latin typeface="Courier New" charset="0"/>
              </a:rPr>
              <a:t>)</a:t>
            </a:r>
            <a:r>
              <a:rPr lang="fr-FR" sz="3200" dirty="0">
                <a:solidFill>
                  <a:srgbClr val="000000"/>
                </a:solidFill>
              </a:rPr>
              <a:t> </a:t>
            </a:r>
            <a:r>
              <a:rPr lang="fr-FR" sz="3200" dirty="0" err="1"/>
              <a:t>returns</a:t>
            </a:r>
            <a:r>
              <a:rPr lang="fr-FR" sz="3200" dirty="0"/>
              <a:t> the </a:t>
            </a:r>
            <a:r>
              <a:rPr lang="fr-FR" sz="3200" dirty="0" err="1"/>
              <a:t>rounded</a:t>
            </a:r>
            <a:r>
              <a:rPr lang="fr-FR" sz="3200" dirty="0"/>
              <a:t> value of the first argument to </a:t>
            </a:r>
            <a:r>
              <a:rPr lang="fr-FR" sz="3200" dirty="0" err="1"/>
              <a:t>specified</a:t>
            </a:r>
            <a:r>
              <a:rPr lang="fr-FR" sz="3200" dirty="0"/>
              <a:t> </a:t>
            </a:r>
            <a:r>
              <a:rPr lang="fr-FR" sz="3200" dirty="0" err="1"/>
              <a:t>precision</a:t>
            </a:r>
            <a:r>
              <a:rPr lang="fr-FR" sz="3200" dirty="0"/>
              <a:t> (the second argument)</a:t>
            </a:r>
          </a:p>
        </p:txBody>
      </p:sp>
      <p:sp>
        <p:nvSpPr>
          <p:cNvPr id="18435" name="Espace réservé du contenu 3"/>
          <p:cNvSpPr>
            <a:spLocks noGrp="1"/>
          </p:cNvSpPr>
          <p:nvPr>
            <p:ph sz="quarter" idx="13"/>
          </p:nvPr>
        </p:nvSpPr>
        <p:spPr/>
        <p:txBody>
          <a:bodyPr/>
          <a:lstStyle/>
          <a:p>
            <a:r>
              <a:rPr lang="fr-FR" dirty="0">
                <a:ea typeface="ＭＳ Ｐゴシック" pitchFamily="34" charset="-128"/>
              </a:rPr>
              <a:t>Math </a:t>
            </a:r>
            <a:r>
              <a:rPr lang="fr-FR" dirty="0" err="1" smtClean="0">
                <a:ea typeface="ＭＳ Ｐゴシック" pitchFamily="34" charset="-128"/>
              </a:rPr>
              <a:t>functions</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3001516"/>
            <a:ext cx="8784976" cy="1152128"/>
          </a:xfrm>
          <a:prstGeom prst="roundRect">
            <a:avLst>
              <a:gd name="adj" fmla="val 1095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rgbClr val="0070C0"/>
                </a:solidFill>
                <a:latin typeface="Courier New" charset="0"/>
              </a:rPr>
              <a:t>echo </a:t>
            </a:r>
            <a:r>
              <a:rPr lang="fr-CH" b="1" dirty="0">
                <a:solidFill>
                  <a:schemeClr val="tx1"/>
                </a:solidFill>
                <a:latin typeface="Courier New" charset="0"/>
              </a:rPr>
              <a:t>round(</a:t>
            </a:r>
            <a:r>
              <a:rPr lang="fr-CH" b="1" dirty="0">
                <a:solidFill>
                  <a:srgbClr val="EA8B00"/>
                </a:solidFill>
                <a:latin typeface="Courier New" charset="0"/>
              </a:rPr>
              <a:t>3.4</a:t>
            </a:r>
            <a:r>
              <a:rPr lang="fr-CH" b="1" dirty="0">
                <a:solidFill>
                  <a:schemeClr val="tx1"/>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479B8F"/>
                </a:solidFill>
                <a:latin typeface="Courier New" charset="0"/>
              </a:rPr>
              <a:t>/</a:t>
            </a:r>
            <a:r>
              <a:rPr lang="fr-CH" b="1" dirty="0">
                <a:solidFill>
                  <a:srgbClr val="479B8F"/>
                </a:solidFill>
                <a:latin typeface="Courier New" charset="0"/>
              </a:rPr>
              <a:t>/ 3</a:t>
            </a:r>
          </a:p>
          <a:p>
            <a:r>
              <a:rPr lang="fr-CH" b="1" dirty="0" smtClean="0">
                <a:solidFill>
                  <a:srgbClr val="0070C0"/>
                </a:solidFill>
                <a:latin typeface="Courier New" charset="0"/>
              </a:rPr>
              <a:t>echo </a:t>
            </a:r>
            <a:r>
              <a:rPr lang="fr-CH" b="1" dirty="0">
                <a:solidFill>
                  <a:schemeClr val="tx1"/>
                </a:solidFill>
                <a:latin typeface="Courier New" charset="0"/>
              </a:rPr>
              <a:t>round(</a:t>
            </a:r>
            <a:r>
              <a:rPr lang="fr-CH" b="1" dirty="0">
                <a:solidFill>
                  <a:srgbClr val="EA8B00"/>
                </a:solidFill>
                <a:latin typeface="Courier New" charset="0"/>
              </a:rPr>
              <a:t>3.5</a:t>
            </a:r>
            <a:r>
              <a:rPr lang="fr-CH" b="1" dirty="0">
                <a:solidFill>
                  <a:schemeClr val="tx1"/>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479B8F"/>
                </a:solidFill>
                <a:latin typeface="Courier New" charset="0"/>
              </a:rPr>
              <a:t>/</a:t>
            </a:r>
            <a:r>
              <a:rPr lang="fr-CH" b="1" dirty="0">
                <a:solidFill>
                  <a:srgbClr val="479B8F"/>
                </a:solidFill>
                <a:latin typeface="Courier New" charset="0"/>
              </a:rPr>
              <a:t>/ 4</a:t>
            </a:r>
          </a:p>
          <a:p>
            <a:r>
              <a:rPr lang="fr-CH" b="1" dirty="0" smtClean="0">
                <a:solidFill>
                  <a:srgbClr val="0070C0"/>
                </a:solidFill>
                <a:latin typeface="Courier New" charset="0"/>
              </a:rPr>
              <a:t>echo </a:t>
            </a:r>
            <a:r>
              <a:rPr lang="fr-CH" b="1" dirty="0">
                <a:solidFill>
                  <a:schemeClr val="tx1"/>
                </a:solidFill>
                <a:latin typeface="Courier New" charset="0"/>
              </a:rPr>
              <a:t>round(</a:t>
            </a:r>
            <a:r>
              <a:rPr lang="fr-CH" b="1" dirty="0">
                <a:solidFill>
                  <a:srgbClr val="EA8B00"/>
                </a:solidFill>
                <a:latin typeface="Courier New" charset="0"/>
              </a:rPr>
              <a:t>1.95582</a:t>
            </a:r>
            <a:r>
              <a:rPr lang="fr-CH" b="1" dirty="0" smtClean="0">
                <a:solidFill>
                  <a:schemeClr val="tx1"/>
                </a:solidFill>
                <a:latin typeface="Courier New" charset="0"/>
              </a:rPr>
              <a:t>, </a:t>
            </a:r>
            <a:r>
              <a:rPr lang="fr-CH" b="1" dirty="0" smtClean="0">
                <a:solidFill>
                  <a:srgbClr val="EA8B00"/>
                </a:solidFill>
                <a:latin typeface="Courier New" charset="0"/>
              </a:rPr>
              <a:t>2</a:t>
            </a:r>
            <a:r>
              <a:rPr lang="fr-CH" b="1" dirty="0">
                <a:solidFill>
                  <a:schemeClr val="tx1"/>
                </a:solidFill>
                <a:latin typeface="Courier New" charset="0"/>
              </a:rPr>
              <a:t>)</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479B8F"/>
                </a:solidFill>
                <a:latin typeface="Courier New" charset="0"/>
              </a:rPr>
              <a:t>/</a:t>
            </a:r>
            <a:r>
              <a:rPr lang="fr-CH" b="1" dirty="0">
                <a:solidFill>
                  <a:srgbClr val="479B8F"/>
                </a:solidFill>
                <a:latin typeface="Courier New" charset="0"/>
              </a:rPr>
              <a:t>/ 1.96</a:t>
            </a:r>
          </a:p>
        </p:txBody>
      </p:sp>
    </p:spTree>
    <p:extLst>
      <p:ext uri="{BB962C8B-B14F-4D97-AF65-F5344CB8AC3E}">
        <p14:creationId xmlns:p14="http://schemas.microsoft.com/office/powerpoint/2010/main" val="103035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Definition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424936" cy="4230687"/>
          </a:xfrm>
        </p:spPr>
        <p:txBody>
          <a:bodyPr/>
          <a:lstStyle/>
          <a:p>
            <a:pPr marL="0" indent="0" algn="r">
              <a:buNone/>
            </a:pPr>
            <a:endParaRPr lang="en-US" sz="3200" dirty="0" smtClean="0">
              <a:ea typeface="ＭＳ Ｐゴシック" pitchFamily="34" charset="-128"/>
            </a:endParaRPr>
          </a:p>
          <a:p>
            <a:pPr marL="0" indent="0" algn="r">
              <a:buNone/>
            </a:pPr>
            <a:endParaRPr lang="en-US" sz="3200" dirty="0" smtClean="0">
              <a:ea typeface="ＭＳ Ｐゴシック" pitchFamily="34" charset="-128"/>
            </a:endParaRPr>
          </a:p>
          <a:p>
            <a:pPr marL="0" indent="0" algn="r">
              <a:buNone/>
            </a:pPr>
            <a:r>
              <a:rPr lang="en-US" sz="3200" b="1" dirty="0" smtClean="0">
                <a:ea typeface="ＭＳ Ｐゴシック" pitchFamily="34" charset="-128"/>
              </a:rPr>
              <a:t>Variable</a:t>
            </a:r>
            <a:r>
              <a:rPr lang="en-US" sz="3600" b="1" dirty="0" smtClean="0">
                <a:ea typeface="ＭＳ Ｐゴシック" pitchFamily="34" charset="-128"/>
              </a:rPr>
              <a:t> – </a:t>
            </a:r>
            <a:r>
              <a:rPr lang="en-US" sz="3200" i="1" dirty="0" smtClean="0">
                <a:solidFill>
                  <a:schemeClr val="bg1">
                    <a:lumMod val="50000"/>
                  </a:schemeClr>
                </a:solidFill>
              </a:rPr>
              <a:t>A </a:t>
            </a:r>
            <a:r>
              <a:rPr lang="en-US" sz="3200" i="1" dirty="0">
                <a:solidFill>
                  <a:schemeClr val="bg1">
                    <a:lumMod val="50000"/>
                  </a:schemeClr>
                </a:solidFill>
              </a:rPr>
              <a:t>variable is a keyword that is linked to a value stored in the system's memory</a:t>
            </a:r>
            <a:endParaRPr lang="en-US" sz="3200" i="1" dirty="0" smtClean="0">
              <a:solidFill>
                <a:schemeClr val="bg1">
                  <a:lumMod val="50000"/>
                </a:schemeClr>
              </a:solidFill>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Basic </a:t>
            </a:r>
            <a:r>
              <a:rPr lang="fr-FR" dirty="0" err="1" smtClean="0">
                <a:ea typeface="ＭＳ Ｐゴシック" pitchFamily="34" charset="-128"/>
              </a:rPr>
              <a:t>syntax</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Quotation_ForM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180631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0635111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Information </a:t>
            </a:r>
            <a:r>
              <a:rPr lang="fr-FR" dirty="0" err="1" smtClean="0"/>
              <a:t>functions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sp>
        <p:nvSpPr>
          <p:cNvPr id="4" name="Oval Callout 3"/>
          <p:cNvSpPr/>
          <p:nvPr/>
        </p:nvSpPr>
        <p:spPr>
          <a:xfrm>
            <a:off x="6588224" y="2569468"/>
            <a:ext cx="2304256" cy="1368152"/>
          </a:xfrm>
          <a:prstGeom prst="wedgeEllipseCallout">
            <a:avLst>
              <a:gd name="adj1" fmla="val -38918"/>
              <a:gd name="adj2" fmla="val 6943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8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13255400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a:ea typeface="ＭＳ Ｐゴシック" pitchFamily="34" charset="-128"/>
              </a:rPr>
              <a:t>v</a:t>
            </a:r>
            <a:r>
              <a:rPr lang="fr-FR" dirty="0" err="1" smtClean="0">
                <a:ea typeface="ＭＳ Ｐゴシック" pitchFamily="34" charset="-128"/>
              </a:rPr>
              <a:t>ar_dump</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ts val="720"/>
              </a:spcBef>
            </a:pPr>
            <a:r>
              <a:rPr lang="fr-CH" sz="3200" dirty="0">
                <a:solidFill>
                  <a:srgbClr val="000000"/>
                </a:solidFill>
                <a:latin typeface="Courier New" charset="0"/>
              </a:rPr>
              <a:t>var_dump()</a:t>
            </a:r>
            <a:r>
              <a:rPr lang="fr-FR" sz="3200" dirty="0">
                <a:solidFill>
                  <a:srgbClr val="000000"/>
                </a:solidFill>
              </a:rPr>
              <a:t> </a:t>
            </a:r>
            <a:r>
              <a:rPr lang="fr-FR" sz="3200" dirty="0"/>
              <a:t>displays </a:t>
            </a:r>
            <a:r>
              <a:rPr lang="fr-FR" sz="3200" dirty="0" smtClean="0"/>
              <a:t>information </a:t>
            </a:r>
            <a:r>
              <a:rPr lang="fr-FR" sz="3200" dirty="0"/>
              <a:t>about one or more </a:t>
            </a:r>
            <a:r>
              <a:rPr lang="fr-FR" sz="3200" dirty="0" smtClean="0"/>
              <a:t>expressions (type &amp; value)</a:t>
            </a:r>
            <a:endParaRPr lang="fr-FR" sz="3200" dirty="0"/>
          </a:p>
          <a:p>
            <a:pPr marL="0" indent="0" eaLnBrk="1" hangingPunct="1">
              <a:spcBef>
                <a:spcPts val="720"/>
              </a:spcBef>
              <a:buNone/>
            </a:pPr>
            <a:endParaRPr lang="fr-FR" sz="3200" dirty="0" smtClean="0"/>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Information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281436"/>
            <a:ext cx="8784976" cy="2808312"/>
          </a:xfrm>
          <a:prstGeom prst="roundRect">
            <a:avLst>
              <a:gd name="adj" fmla="val 1471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$var = </a:t>
            </a:r>
            <a:r>
              <a:rPr lang="fr-CH" b="1" dirty="0" err="1">
                <a:solidFill>
                  <a:srgbClr val="0070C0"/>
                </a:solidFill>
                <a:latin typeface="Courier New" charset="0"/>
              </a:rPr>
              <a:t>array</a:t>
            </a:r>
            <a:r>
              <a:rPr lang="fr-CH" b="1" dirty="0">
                <a:solidFill>
                  <a:schemeClr val="tx1"/>
                </a:solidFill>
                <a:latin typeface="Courier New" charset="0"/>
              </a:rPr>
              <a:t>(</a:t>
            </a:r>
            <a:r>
              <a:rPr lang="fr-CH" b="1" dirty="0">
                <a:solidFill>
                  <a:srgbClr val="EA8B00"/>
                </a:solidFill>
                <a:latin typeface="Courier New" charset="0"/>
              </a:rPr>
              <a:t>1</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SUPINFO"</a:t>
            </a:r>
            <a:r>
              <a:rPr lang="fr-CH" b="1" dirty="0">
                <a:solidFill>
                  <a:schemeClr val="tx1"/>
                </a:solidFill>
                <a:latin typeface="Courier New" charset="0"/>
              </a:rPr>
              <a:t>);</a:t>
            </a:r>
          </a:p>
          <a:p>
            <a:r>
              <a:rPr lang="fr-CH" b="1" dirty="0" smtClean="0">
                <a:solidFill>
                  <a:schemeClr val="tx1"/>
                </a:solidFill>
                <a:latin typeface="Courier New" charset="0"/>
              </a:rPr>
              <a:t>var_dump</a:t>
            </a:r>
            <a:r>
              <a:rPr lang="fr-CH" b="1" dirty="0">
                <a:solidFill>
                  <a:schemeClr val="tx1"/>
                </a:solidFill>
                <a:latin typeface="Courier New" charset="0"/>
              </a:rPr>
              <a:t>($var)</a:t>
            </a:r>
            <a:r>
              <a:rPr lang="fr-CH" b="1" dirty="0" smtClean="0">
                <a:solidFill>
                  <a:schemeClr val="tx1"/>
                </a:solidFill>
                <a:latin typeface="Courier New" charset="0"/>
              </a:rPr>
              <a:t>;</a:t>
            </a:r>
          </a:p>
          <a:p>
            <a:pPr>
              <a:spcBef>
                <a:spcPts val="1200"/>
              </a:spcBef>
            </a:pPr>
            <a:r>
              <a:rPr lang="fr-CH" b="1" dirty="0" smtClean="0">
                <a:solidFill>
                  <a:srgbClr val="479B8F"/>
                </a:solidFill>
                <a:latin typeface="Courier New" charset="0"/>
              </a:rPr>
              <a:t>/* Result:</a:t>
            </a:r>
            <a:endParaRPr lang="fr-CH" b="1" dirty="0">
              <a:solidFill>
                <a:srgbClr val="479B8F"/>
              </a:solidFill>
              <a:latin typeface="Courier New" charset="0"/>
            </a:endParaRPr>
          </a:p>
          <a:p>
            <a:pPr lvl="1"/>
            <a:r>
              <a:rPr lang="fr-CH" b="1" dirty="0">
                <a:solidFill>
                  <a:srgbClr val="479B8F"/>
                </a:solidFill>
                <a:latin typeface="Courier New" charset="0"/>
              </a:rPr>
              <a:t>array(2){</a:t>
            </a:r>
          </a:p>
          <a:p>
            <a:pPr lvl="1"/>
            <a:r>
              <a:rPr lang="fr-CH" b="1" dirty="0">
                <a:solidFill>
                  <a:srgbClr val="479B8F"/>
                </a:solidFill>
                <a:latin typeface="Courier New" charset="0"/>
              </a:rPr>
              <a:t>  [0]=&gt;  int(1)</a:t>
            </a:r>
          </a:p>
          <a:p>
            <a:pPr lvl="1"/>
            <a:r>
              <a:rPr lang="fr-CH" b="1" dirty="0">
                <a:solidFill>
                  <a:srgbClr val="479B8F"/>
                </a:solidFill>
                <a:latin typeface="Courier New" charset="0"/>
              </a:rPr>
              <a:t>  [1]=&gt;  string(7) "SUPINFO"</a:t>
            </a:r>
          </a:p>
          <a:p>
            <a:pPr lvl="1"/>
            <a:r>
              <a:rPr lang="fr-CH" b="1" dirty="0" smtClean="0">
                <a:solidFill>
                  <a:srgbClr val="479B8F"/>
                </a:solidFill>
                <a:latin typeface="Courier New" charset="0"/>
              </a:rPr>
              <a:t>}</a:t>
            </a:r>
          </a:p>
          <a:p>
            <a:r>
              <a:rPr lang="fr-CH" b="1" dirty="0" smtClean="0">
                <a:solidFill>
                  <a:srgbClr val="479B8F"/>
                </a:solidFill>
                <a:latin typeface="Courier New" charset="0"/>
              </a:rPr>
              <a:t>*/</a:t>
            </a:r>
            <a:endParaRPr lang="fr-CH" b="1" dirty="0">
              <a:solidFill>
                <a:srgbClr val="479B8F"/>
              </a:solidFill>
              <a:latin typeface="Courier New" charset="0"/>
            </a:endParaRPr>
          </a:p>
        </p:txBody>
      </p:sp>
    </p:spTree>
    <p:extLst>
      <p:ext uri="{BB962C8B-B14F-4D97-AF65-F5344CB8AC3E}">
        <p14:creationId xmlns:p14="http://schemas.microsoft.com/office/powerpoint/2010/main" val="36437123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var_export</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24936" cy="4230687"/>
          </a:xfrm>
        </p:spPr>
        <p:txBody>
          <a:bodyPr/>
          <a:lstStyle/>
          <a:p>
            <a:pPr eaLnBrk="1" hangingPunct="1">
              <a:spcBef>
                <a:spcPts val="720"/>
              </a:spcBef>
            </a:pPr>
            <a:r>
              <a:rPr lang="fr-CH" sz="3200" dirty="0">
                <a:solidFill>
                  <a:srgbClr val="000000"/>
                </a:solidFill>
                <a:latin typeface="Courier New" charset="0"/>
              </a:rPr>
              <a:t>var_export()</a:t>
            </a:r>
            <a:r>
              <a:rPr lang="fr-FR" sz="3200" dirty="0">
                <a:solidFill>
                  <a:srgbClr val="000000"/>
                </a:solidFill>
              </a:rPr>
              <a:t> </a:t>
            </a:r>
            <a:r>
              <a:rPr lang="fr-FR" sz="3200" dirty="0" err="1"/>
              <a:t>gets</a:t>
            </a:r>
            <a:r>
              <a:rPr lang="fr-FR" sz="3200" dirty="0"/>
              <a:t> </a:t>
            </a:r>
            <a:r>
              <a:rPr lang="fr-FR" sz="3200" dirty="0" smtClean="0"/>
              <a:t>information </a:t>
            </a:r>
            <a:r>
              <a:rPr lang="fr-FR" sz="3200" dirty="0"/>
              <a:t>about the </a:t>
            </a:r>
            <a:r>
              <a:rPr lang="fr-FR" sz="3200" dirty="0" err="1"/>
              <a:t>given</a:t>
            </a:r>
            <a:r>
              <a:rPr lang="fr-FR" sz="3200" dirty="0"/>
              <a:t> </a:t>
            </a:r>
            <a:r>
              <a:rPr lang="fr-FR" sz="3200" dirty="0" smtClean="0"/>
              <a:t>variable, </a:t>
            </a:r>
            <a:r>
              <a:rPr lang="fr-FR" sz="3200" dirty="0" err="1" smtClean="0"/>
              <a:t>represented</a:t>
            </a:r>
            <a:r>
              <a:rPr lang="fr-FR" sz="3200" dirty="0" smtClean="0"/>
              <a:t> as </a:t>
            </a:r>
            <a:r>
              <a:rPr lang="fr-FR" sz="3200" dirty="0" err="1" smtClean="0"/>
              <a:t>valid</a:t>
            </a:r>
            <a:r>
              <a:rPr lang="fr-FR" sz="3200" dirty="0" smtClean="0"/>
              <a:t> </a:t>
            </a:r>
            <a:r>
              <a:rPr lang="fr-FR" sz="3200" dirty="0"/>
              <a:t>PHP code</a:t>
            </a:r>
            <a:endParaRPr lang="fr-FR" sz="3200" dirty="0" smtClean="0"/>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Information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4976" cy="2736304"/>
          </a:xfrm>
          <a:prstGeom prst="roundRect">
            <a:avLst>
              <a:gd name="adj" fmla="val 1471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$var = </a:t>
            </a:r>
            <a:r>
              <a:rPr lang="fr-CH" b="1" dirty="0" err="1">
                <a:solidFill>
                  <a:srgbClr val="0070C0"/>
                </a:solidFill>
                <a:latin typeface="Courier New" charset="0"/>
              </a:rPr>
              <a:t>array</a:t>
            </a:r>
            <a:r>
              <a:rPr lang="fr-CH" b="1" dirty="0">
                <a:solidFill>
                  <a:schemeClr val="tx1"/>
                </a:solidFill>
                <a:latin typeface="Courier New" charset="0"/>
              </a:rPr>
              <a:t>(</a:t>
            </a:r>
            <a:r>
              <a:rPr lang="fr-CH" b="1" dirty="0">
                <a:solidFill>
                  <a:srgbClr val="EA8B00"/>
                </a:solidFill>
                <a:latin typeface="Courier New" charset="0"/>
              </a:rPr>
              <a:t>1</a:t>
            </a:r>
            <a:r>
              <a:rPr lang="fr-CH" b="1" dirty="0" smtClean="0">
                <a:solidFill>
                  <a:schemeClr val="tx1"/>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SUPINFO"</a:t>
            </a:r>
            <a:r>
              <a:rPr lang="fr-CH" b="1" dirty="0">
                <a:solidFill>
                  <a:schemeClr val="tx1"/>
                </a:solidFill>
                <a:latin typeface="Courier New" charset="0"/>
              </a:rPr>
              <a:t>);</a:t>
            </a:r>
          </a:p>
          <a:p>
            <a:r>
              <a:rPr lang="fr-CH" b="1" dirty="0" smtClean="0">
                <a:solidFill>
                  <a:schemeClr val="tx1"/>
                </a:solidFill>
                <a:latin typeface="Courier New" charset="0"/>
              </a:rPr>
              <a:t>var_export(</a:t>
            </a:r>
            <a:r>
              <a:rPr lang="fr-CH" b="1" dirty="0">
                <a:solidFill>
                  <a:schemeClr val="tx1"/>
                </a:solidFill>
                <a:latin typeface="Courier New" charset="0"/>
              </a:rPr>
              <a:t>$var)</a:t>
            </a:r>
            <a:r>
              <a:rPr lang="fr-CH" b="1" dirty="0" smtClean="0">
                <a:solidFill>
                  <a:schemeClr val="tx1"/>
                </a:solidFill>
                <a:latin typeface="Courier New" charset="0"/>
              </a:rPr>
              <a:t>;</a:t>
            </a:r>
          </a:p>
          <a:p>
            <a:pPr>
              <a:spcBef>
                <a:spcPts val="1200"/>
              </a:spcBef>
            </a:pPr>
            <a:r>
              <a:rPr lang="fr-CH" b="1" dirty="0" smtClean="0">
                <a:solidFill>
                  <a:srgbClr val="479B8F"/>
                </a:solidFill>
                <a:latin typeface="Courier New" charset="0"/>
              </a:rPr>
              <a:t>/* Result:</a:t>
            </a:r>
            <a:endParaRPr lang="fr-CH" b="1" dirty="0">
              <a:solidFill>
                <a:srgbClr val="479B8F"/>
              </a:solidFill>
              <a:latin typeface="Courier New" charset="0"/>
            </a:endParaRPr>
          </a:p>
          <a:p>
            <a:pPr lvl="1"/>
            <a:r>
              <a:rPr lang="fr-CH" b="1" dirty="0">
                <a:solidFill>
                  <a:srgbClr val="479B8F"/>
                </a:solidFill>
                <a:latin typeface="Courier New" charset="0"/>
              </a:rPr>
              <a:t>array(</a:t>
            </a:r>
          </a:p>
          <a:p>
            <a:pPr lvl="1"/>
            <a:r>
              <a:rPr lang="fr-CH" b="1" dirty="0">
                <a:solidFill>
                  <a:srgbClr val="479B8F"/>
                </a:solidFill>
                <a:latin typeface="Courier New" charset="0"/>
              </a:rPr>
              <a:t>  0 =&gt; 1,</a:t>
            </a:r>
          </a:p>
          <a:p>
            <a:pPr lvl="1"/>
            <a:r>
              <a:rPr lang="fr-CH" b="1" dirty="0">
                <a:solidFill>
                  <a:srgbClr val="479B8F"/>
                </a:solidFill>
                <a:latin typeface="Courier New" charset="0"/>
              </a:rPr>
              <a:t>  1 =&gt; 'SUPINFO',</a:t>
            </a:r>
          </a:p>
          <a:p>
            <a:pPr lvl="1"/>
            <a:r>
              <a:rPr lang="fr-CH" b="1" dirty="0">
                <a:solidFill>
                  <a:srgbClr val="479B8F"/>
                </a:solidFill>
                <a:latin typeface="Courier New" charset="0"/>
              </a:rPr>
              <a:t>)</a:t>
            </a:r>
          </a:p>
          <a:p>
            <a:r>
              <a:rPr lang="fr-CH" b="1" dirty="0" smtClean="0">
                <a:solidFill>
                  <a:srgbClr val="479B8F"/>
                </a:solidFill>
                <a:latin typeface="Courier New" charset="0"/>
              </a:rPr>
              <a:t>*/</a:t>
            </a:r>
            <a:endParaRPr lang="fr-CH" b="1" dirty="0">
              <a:solidFill>
                <a:srgbClr val="479B8F"/>
              </a:solidFill>
              <a:latin typeface="Courier New" charset="0"/>
            </a:endParaRPr>
          </a:p>
        </p:txBody>
      </p:sp>
    </p:spTree>
    <p:extLst>
      <p:ext uri="{BB962C8B-B14F-4D97-AF65-F5344CB8AC3E}">
        <p14:creationId xmlns:p14="http://schemas.microsoft.com/office/powerpoint/2010/main" val="41957130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Print_r</a:t>
            </a:r>
            <a:r>
              <a:rPr lang="fr-FR" dirty="0" smtClean="0">
                <a:ea typeface="ＭＳ Ｐゴシック" pitchFamily="34" charset="-128"/>
              </a:rPr>
              <a:t>()</a:t>
            </a:r>
          </a:p>
        </p:txBody>
      </p:sp>
      <p:sp>
        <p:nvSpPr>
          <p:cNvPr id="18434" name="Espace réservé du contenu 2"/>
          <p:cNvSpPr>
            <a:spLocks noGrp="1"/>
          </p:cNvSpPr>
          <p:nvPr>
            <p:ph idx="1"/>
          </p:nvPr>
        </p:nvSpPr>
        <p:spPr>
          <a:xfrm>
            <a:off x="467544" y="1128713"/>
            <a:ext cx="8496944" cy="4230687"/>
          </a:xfrm>
        </p:spPr>
        <p:txBody>
          <a:bodyPr/>
          <a:lstStyle/>
          <a:p>
            <a:pPr eaLnBrk="1" hangingPunct="1">
              <a:spcBef>
                <a:spcPct val="50000"/>
              </a:spcBef>
            </a:pPr>
            <a:r>
              <a:rPr lang="fr-CH" sz="3200" dirty="0" smtClean="0">
                <a:solidFill>
                  <a:srgbClr val="000000"/>
                </a:solidFill>
              </a:rPr>
              <a:t>As said before, </a:t>
            </a:r>
            <a:r>
              <a:rPr lang="fr-CH" sz="3200" dirty="0" smtClean="0">
                <a:solidFill>
                  <a:srgbClr val="000000"/>
                </a:solidFill>
                <a:latin typeface="Courier New" charset="0"/>
              </a:rPr>
              <a:t>print_r</a:t>
            </a:r>
            <a:r>
              <a:rPr lang="fr-CH" sz="3200" dirty="0">
                <a:solidFill>
                  <a:srgbClr val="000000"/>
                </a:solidFill>
                <a:latin typeface="Courier New" charset="0"/>
              </a:rPr>
              <a:t>()</a:t>
            </a:r>
            <a:r>
              <a:rPr lang="fr-FR" sz="3200" dirty="0">
                <a:solidFill>
                  <a:srgbClr val="000000"/>
                </a:solidFill>
              </a:rPr>
              <a:t> </a:t>
            </a:r>
            <a:r>
              <a:rPr lang="fr-FR" sz="3200" dirty="0" smtClean="0"/>
              <a:t>shows information about a </a:t>
            </a:r>
            <a:r>
              <a:rPr lang="fr-FR" sz="3200" dirty="0" err="1" smtClean="0"/>
              <a:t>given</a:t>
            </a:r>
            <a:r>
              <a:rPr lang="fr-FR" sz="3200" dirty="0" smtClean="0"/>
              <a:t> </a:t>
            </a:r>
            <a:r>
              <a:rPr lang="fr-FR" sz="3200" dirty="0" err="1" smtClean="0"/>
              <a:t>array</a:t>
            </a:r>
            <a:r>
              <a:rPr lang="fr-FR" sz="3200" dirty="0" smtClean="0"/>
              <a:t> in an </a:t>
            </a:r>
            <a:r>
              <a:rPr lang="fr-FR" sz="3200" dirty="0" err="1" smtClean="0"/>
              <a:t>human</a:t>
            </a:r>
            <a:r>
              <a:rPr lang="fr-FR" sz="3200" dirty="0" smtClean="0"/>
              <a:t> </a:t>
            </a:r>
            <a:r>
              <a:rPr lang="fr-FR" sz="3200" dirty="0" err="1" smtClean="0"/>
              <a:t>readable</a:t>
            </a:r>
            <a:r>
              <a:rPr lang="fr-FR" sz="3200" dirty="0" smtClean="0"/>
              <a:t> </a:t>
            </a:r>
            <a:r>
              <a:rPr lang="fr-FR" sz="3200" dirty="0" err="1" smtClean="0"/>
              <a:t>way</a:t>
            </a:r>
            <a:endParaRPr lang="fr-FR" sz="3200" dirty="0" smtClean="0"/>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Information </a:t>
            </a:r>
            <a:r>
              <a:rPr lang="fr-FR" dirty="0" err="1" smtClean="0">
                <a:ea typeface="ＭＳ Ｐゴシック" pitchFamily="34" charset="-128"/>
              </a:rPr>
              <a:t>functions</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0"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à coins arrondis 4"/>
          <p:cNvSpPr/>
          <p:nvPr/>
        </p:nvSpPr>
        <p:spPr>
          <a:xfrm>
            <a:off x="179512" y="2353444"/>
            <a:ext cx="8784976" cy="2808312"/>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fr-CH" b="1" dirty="0">
                <a:solidFill>
                  <a:schemeClr val="tx1"/>
                </a:solidFill>
                <a:latin typeface="Courier New" charset="0"/>
              </a:rPr>
              <a:t>$var = </a:t>
            </a:r>
            <a:r>
              <a:rPr lang="fr-CH" b="1" dirty="0" err="1">
                <a:solidFill>
                  <a:srgbClr val="0070C0"/>
                </a:solidFill>
                <a:latin typeface="Courier New" charset="0"/>
              </a:rPr>
              <a:t>array</a:t>
            </a:r>
            <a:r>
              <a:rPr lang="fr-CH" b="1" dirty="0">
                <a:solidFill>
                  <a:schemeClr val="tx1"/>
                </a:solidFill>
                <a:latin typeface="Courier New" charset="0"/>
              </a:rPr>
              <a:t>(</a:t>
            </a:r>
            <a:r>
              <a:rPr lang="fr-CH" b="1" dirty="0">
                <a:solidFill>
                  <a:srgbClr val="EA8B00"/>
                </a:solidFill>
                <a:latin typeface="Courier New" charset="0"/>
              </a:rPr>
              <a:t>1</a:t>
            </a:r>
            <a:r>
              <a:rPr lang="fr-CH" b="1" dirty="0" smtClean="0">
                <a:solidFill>
                  <a:schemeClr val="tx1"/>
                </a:solidFill>
                <a:latin typeface="Courier New" charset="0"/>
              </a:rPr>
              <a:t>,</a:t>
            </a:r>
            <a:r>
              <a:rPr lang="fr-CH" b="1" dirty="0" smtClean="0">
                <a:solidFill>
                  <a:srgbClr val="4D4D4D"/>
                </a:solidFill>
                <a:latin typeface="Courier New" charset="0"/>
              </a:rPr>
              <a:t> </a:t>
            </a:r>
            <a:r>
              <a:rPr lang="fr-CH" b="1" dirty="0" smtClean="0">
                <a:solidFill>
                  <a:srgbClr val="00B050"/>
                </a:solidFill>
                <a:latin typeface="Courier New" charset="0"/>
              </a:rPr>
              <a:t>"</a:t>
            </a:r>
            <a:r>
              <a:rPr lang="fr-CH" b="1" dirty="0">
                <a:solidFill>
                  <a:srgbClr val="00B050"/>
                </a:solidFill>
                <a:latin typeface="Courier New" charset="0"/>
              </a:rPr>
              <a:t>SUPINFO"</a:t>
            </a:r>
            <a:r>
              <a:rPr lang="fr-CH" b="1" dirty="0">
                <a:solidFill>
                  <a:schemeClr val="tx1"/>
                </a:solidFill>
                <a:latin typeface="Courier New" charset="0"/>
              </a:rPr>
              <a:t>);</a:t>
            </a:r>
          </a:p>
          <a:p>
            <a:r>
              <a:rPr lang="fr-CH" b="1" dirty="0" smtClean="0">
                <a:solidFill>
                  <a:srgbClr val="0070C0"/>
                </a:solidFill>
                <a:latin typeface="Courier New" charset="0"/>
              </a:rPr>
              <a:t>print_r</a:t>
            </a:r>
            <a:r>
              <a:rPr lang="fr-CH" b="1" dirty="0" smtClean="0">
                <a:solidFill>
                  <a:schemeClr val="tx1"/>
                </a:solidFill>
                <a:latin typeface="Courier New" charset="0"/>
              </a:rPr>
              <a:t>(</a:t>
            </a:r>
            <a:r>
              <a:rPr lang="fr-CH" b="1" dirty="0">
                <a:solidFill>
                  <a:schemeClr val="tx1"/>
                </a:solidFill>
                <a:latin typeface="Courier New" charset="0"/>
              </a:rPr>
              <a:t>$var)</a:t>
            </a:r>
            <a:r>
              <a:rPr lang="fr-CH" b="1" dirty="0" smtClean="0">
                <a:solidFill>
                  <a:schemeClr val="tx1"/>
                </a:solidFill>
                <a:latin typeface="Courier New" charset="0"/>
              </a:rPr>
              <a:t>;</a:t>
            </a:r>
          </a:p>
          <a:p>
            <a:pPr>
              <a:spcBef>
                <a:spcPts val="1200"/>
              </a:spcBef>
            </a:pPr>
            <a:r>
              <a:rPr lang="fr-CH" b="1" dirty="0" smtClean="0">
                <a:solidFill>
                  <a:srgbClr val="479B8F"/>
                </a:solidFill>
                <a:latin typeface="Courier New" charset="0"/>
              </a:rPr>
              <a:t>/* Result:</a:t>
            </a:r>
            <a:endParaRPr lang="fr-CH" b="1" dirty="0">
              <a:solidFill>
                <a:srgbClr val="479B8F"/>
              </a:solidFill>
              <a:latin typeface="Courier New" charset="0"/>
            </a:endParaRPr>
          </a:p>
          <a:p>
            <a:pPr lvl="1"/>
            <a:r>
              <a:rPr lang="fr-CH" b="1" dirty="0">
                <a:solidFill>
                  <a:srgbClr val="479B8F"/>
                </a:solidFill>
                <a:latin typeface="Courier New" charset="0"/>
              </a:rPr>
              <a:t>Array</a:t>
            </a:r>
          </a:p>
          <a:p>
            <a:pPr lvl="1"/>
            <a:r>
              <a:rPr lang="fr-CH" b="1" dirty="0">
                <a:solidFill>
                  <a:srgbClr val="479B8F"/>
                </a:solidFill>
                <a:latin typeface="Courier New" charset="0"/>
              </a:rPr>
              <a:t>(</a:t>
            </a:r>
          </a:p>
          <a:p>
            <a:pPr lvl="1"/>
            <a:r>
              <a:rPr lang="fr-CH" b="1" dirty="0">
                <a:solidFill>
                  <a:srgbClr val="479B8F"/>
                </a:solidFill>
                <a:latin typeface="Courier New" charset="0"/>
              </a:rPr>
              <a:t>  [0] =&gt; 1</a:t>
            </a:r>
          </a:p>
          <a:p>
            <a:pPr lvl="1"/>
            <a:r>
              <a:rPr lang="fr-CH" b="1" dirty="0">
                <a:solidFill>
                  <a:srgbClr val="479B8F"/>
                </a:solidFill>
                <a:latin typeface="Courier New" charset="0"/>
              </a:rPr>
              <a:t>  [1] =&gt; SUPINFO</a:t>
            </a:r>
          </a:p>
          <a:p>
            <a:pPr lvl="1"/>
            <a:r>
              <a:rPr lang="fr-CH" b="1" dirty="0">
                <a:solidFill>
                  <a:srgbClr val="479B8F"/>
                </a:solidFill>
                <a:latin typeface="Courier New" charset="0"/>
              </a:rPr>
              <a:t>)</a:t>
            </a:r>
          </a:p>
          <a:p>
            <a:r>
              <a:rPr lang="fr-CH" b="1" dirty="0" smtClean="0">
                <a:solidFill>
                  <a:srgbClr val="479B8F"/>
                </a:solidFill>
                <a:latin typeface="Courier New" charset="0"/>
              </a:rPr>
              <a:t>*/</a:t>
            </a:r>
            <a:endParaRPr lang="fr-CH" b="1" dirty="0">
              <a:solidFill>
                <a:srgbClr val="479B8F"/>
              </a:solidFill>
              <a:latin typeface="Courier New" charset="0"/>
            </a:endParaRPr>
          </a:p>
        </p:txBody>
      </p:sp>
    </p:spTree>
    <p:extLst>
      <p:ext uri="{BB962C8B-B14F-4D97-AF65-F5344CB8AC3E}">
        <p14:creationId xmlns:p14="http://schemas.microsoft.com/office/powerpoint/2010/main" val="290883364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27455121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Form</a:t>
            </a:r>
            <a:r>
              <a:rPr lang="fr-FR" dirty="0" smtClean="0"/>
              <a:t> </a:t>
            </a:r>
            <a:r>
              <a:rPr lang="fr-FR" dirty="0" err="1" smtClean="0"/>
              <a:t>handling</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PHP </a:t>
            </a:r>
            <a:r>
              <a:rPr lang="fr-FR" dirty="0" err="1" smtClean="0"/>
              <a:t>Language</a:t>
            </a:r>
            <a:endParaRPr lang="fr-FR" dirty="0"/>
          </a:p>
        </p:txBody>
      </p:sp>
      <p:pic>
        <p:nvPicPr>
          <p:cNvPr id="6" name="Picture 5"/>
          <p:cNvPicPr>
            <a:picLocks noChangeAspect="1"/>
          </p:cNvPicPr>
          <p:nvPr/>
        </p:nvPicPr>
        <p:blipFill rotWithShape="1">
          <a:blip r:embed="rId2"/>
          <a:srcRect l="16541" t="13577" r="16080" b="17079"/>
          <a:stretch/>
        </p:blipFill>
        <p:spPr>
          <a:xfrm>
            <a:off x="5436096" y="2785492"/>
            <a:ext cx="2785221" cy="1913131"/>
          </a:xfrm>
          <a:prstGeom prst="rect">
            <a:avLst/>
          </a:prstGeom>
          <a:ln w="38100" cap="sq">
            <a:solidFill>
              <a:srgbClr val="000000"/>
            </a:solidFill>
            <a:prstDash val="solid"/>
            <a:miter lim="800000"/>
          </a:ln>
          <a:effectLst>
            <a:outerShdw blurRad="76200" dir="18900000" sy="23000" kx="-1200000" algn="bl" rotWithShape="0">
              <a:prstClr val="black">
                <a:alpha val="20000"/>
              </a:prstClr>
            </a:outerShdw>
          </a:effectLst>
          <a:scene3d>
            <a:camera prst="perspectiveContrastingLeftFacing">
              <a:rot lat="444000" lon="1254000" rev="21386789"/>
            </a:camera>
            <a:lightRig rig="threePt" dir="t"/>
          </a:scene3d>
        </p:spPr>
      </p:pic>
    </p:spTree>
    <p:extLst>
      <p:ext uri="{BB962C8B-B14F-4D97-AF65-F5344CB8AC3E}">
        <p14:creationId xmlns:p14="http://schemas.microsoft.com/office/powerpoint/2010/main" val="6101915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Reminders</a:t>
            </a:r>
            <a:r>
              <a:rPr lang="fr-FR" dirty="0" smtClean="0">
                <a:ea typeface="ＭＳ Ｐゴシック" pitchFamily="34" charset="-128"/>
              </a:rPr>
              <a:t> about HTML</a:t>
            </a:r>
          </a:p>
        </p:txBody>
      </p:sp>
      <p:sp>
        <p:nvSpPr>
          <p:cNvPr id="18434" name="Espace réservé du contenu 2"/>
          <p:cNvSpPr>
            <a:spLocks noGrp="1"/>
          </p:cNvSpPr>
          <p:nvPr>
            <p:ph idx="1"/>
          </p:nvPr>
        </p:nvSpPr>
        <p:spPr>
          <a:xfrm>
            <a:off x="467544" y="1128713"/>
            <a:ext cx="8496944" cy="4230687"/>
          </a:xfrm>
        </p:spPr>
        <p:txBody>
          <a:bodyPr/>
          <a:lstStyle/>
          <a:p>
            <a:pPr eaLnBrk="1" hangingPunct="1">
              <a:spcBef>
                <a:spcPct val="50000"/>
              </a:spcBef>
            </a:pPr>
            <a:r>
              <a:rPr lang="fr-FR" sz="3200" dirty="0" smtClean="0">
                <a:solidFill>
                  <a:srgbClr val="000000"/>
                </a:solidFill>
              </a:rPr>
              <a:t>How to </a:t>
            </a:r>
            <a:r>
              <a:rPr lang="fr-FR" sz="3200" dirty="0" err="1" smtClean="0">
                <a:solidFill>
                  <a:srgbClr val="000000"/>
                </a:solidFill>
              </a:rPr>
              <a:t>create</a:t>
            </a:r>
            <a:r>
              <a:rPr lang="fr-FR" sz="3200" dirty="0" smtClean="0">
                <a:solidFill>
                  <a:srgbClr val="000000"/>
                </a:solidFill>
              </a:rPr>
              <a:t> a </a:t>
            </a:r>
            <a:r>
              <a:rPr lang="fr-FR" sz="3200" dirty="0" err="1" smtClean="0">
                <a:solidFill>
                  <a:srgbClr val="000000"/>
                </a:solidFill>
              </a:rPr>
              <a:t>form</a:t>
            </a:r>
            <a:r>
              <a:rPr lang="fr-FR" sz="3200" dirty="0" smtClean="0">
                <a:solidFill>
                  <a:srgbClr val="000000"/>
                </a:solidFill>
              </a:rPr>
              <a:t>:</a:t>
            </a:r>
          </a:p>
          <a:p>
            <a:pPr eaLnBrk="1" hangingPunct="1">
              <a:spcBef>
                <a:spcPct val="50000"/>
              </a:spcBef>
            </a:pPr>
            <a:endParaRPr lang="fr-FR" sz="3200" dirty="0">
              <a:solidFill>
                <a:srgbClr val="000000"/>
              </a:solidFill>
            </a:endParaRPr>
          </a:p>
          <a:p>
            <a:pPr eaLnBrk="1" hangingPunct="1">
              <a:spcBef>
                <a:spcPct val="50000"/>
              </a:spcBef>
            </a:pPr>
            <a:endParaRPr lang="fr-FR" sz="3200" dirty="0" smtClean="0">
              <a:solidFill>
                <a:srgbClr val="000000"/>
              </a:solidFill>
            </a:endParaRPr>
          </a:p>
          <a:p>
            <a:pPr eaLnBrk="1" hangingPunct="1">
              <a:spcBef>
                <a:spcPct val="50000"/>
              </a:spcBef>
            </a:pPr>
            <a:r>
              <a:rPr lang="fr-FR" sz="3200" dirty="0" err="1" smtClean="0">
                <a:solidFill>
                  <a:srgbClr val="000000"/>
                </a:solidFill>
              </a:rPr>
              <a:t>Two</a:t>
            </a:r>
            <a:r>
              <a:rPr lang="fr-FR" sz="3200" dirty="0" smtClean="0">
                <a:solidFill>
                  <a:srgbClr val="000000"/>
                </a:solidFill>
              </a:rPr>
              <a:t> </a:t>
            </a:r>
            <a:r>
              <a:rPr lang="fr-FR" sz="3200" dirty="0" err="1" smtClean="0">
                <a:solidFill>
                  <a:srgbClr val="000000"/>
                </a:solidFill>
              </a:rPr>
              <a:t>submitting</a:t>
            </a:r>
            <a:r>
              <a:rPr lang="fr-FR" sz="3200" dirty="0" smtClean="0">
                <a:solidFill>
                  <a:srgbClr val="000000"/>
                </a:solidFill>
              </a:rPr>
              <a:t> </a:t>
            </a:r>
            <a:r>
              <a:rPr lang="fr-FR" sz="3200" dirty="0" err="1" smtClean="0">
                <a:solidFill>
                  <a:srgbClr val="000000"/>
                </a:solidFill>
              </a:rPr>
              <a:t>methods</a:t>
            </a:r>
            <a:r>
              <a:rPr lang="fr-FR" sz="3200" dirty="0" smtClean="0">
                <a:solidFill>
                  <a:srgbClr val="000000"/>
                </a:solidFill>
              </a:rPr>
              <a:t> </a:t>
            </a:r>
            <a:r>
              <a:rPr lang="fr-FR" sz="3200" dirty="0" err="1" smtClean="0">
                <a:solidFill>
                  <a:srgbClr val="000000"/>
                </a:solidFill>
              </a:rPr>
              <a:t>available</a:t>
            </a:r>
            <a:r>
              <a:rPr lang="fr-FR" sz="3200" dirty="0" smtClean="0">
                <a:solidFill>
                  <a:srgbClr val="000000"/>
                </a:solidFill>
              </a:rPr>
              <a:t>:</a:t>
            </a:r>
          </a:p>
          <a:p>
            <a:pPr lvl="1" eaLnBrk="1" hangingPunct="1">
              <a:spcBef>
                <a:spcPts val="600"/>
              </a:spcBef>
            </a:pPr>
            <a:r>
              <a:rPr lang="fr-FR" sz="2800" dirty="0" smtClean="0">
                <a:solidFill>
                  <a:srgbClr val="000000"/>
                </a:solidFill>
              </a:rPr>
              <a:t>GET</a:t>
            </a:r>
          </a:p>
          <a:p>
            <a:pPr lvl="1" eaLnBrk="1" hangingPunct="1">
              <a:spcBef>
                <a:spcPts val="600"/>
              </a:spcBef>
            </a:pPr>
            <a:r>
              <a:rPr lang="fr-FR" sz="2800" dirty="0" smtClean="0">
                <a:solidFill>
                  <a:srgbClr val="000000"/>
                </a:solidFill>
              </a:rPr>
              <a:t>POST</a:t>
            </a:r>
            <a:endParaRPr lang="fr-FR" sz="2800" dirty="0" smtClean="0"/>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Form</a:t>
            </a:r>
            <a:r>
              <a:rPr lang="fr-FR" dirty="0" smtClean="0">
                <a:ea typeface="ＭＳ Ｐゴシック" pitchFamily="34" charset="-128"/>
              </a:rPr>
              <a:t> </a:t>
            </a:r>
            <a:r>
              <a:rPr lang="fr-FR" dirty="0" err="1" smtClean="0">
                <a:ea typeface="ＭＳ Ｐゴシック" pitchFamily="34" charset="-128"/>
              </a:rPr>
              <a:t>handling</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Rectangle à coins arrondis 4"/>
          <p:cNvSpPr/>
          <p:nvPr/>
        </p:nvSpPr>
        <p:spPr>
          <a:xfrm>
            <a:off x="179512" y="1993404"/>
            <a:ext cx="8784976" cy="1008112"/>
          </a:xfrm>
          <a:prstGeom prst="roundRect">
            <a:avLst>
              <a:gd name="adj" fmla="val 1026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charset="0"/>
              </a:rPr>
              <a:t>&lt;form </a:t>
            </a:r>
            <a:r>
              <a:rPr lang="en-US" b="1" dirty="0">
                <a:solidFill>
                  <a:srgbClr val="C00000"/>
                </a:solidFill>
                <a:latin typeface="Courier New" charset="0"/>
              </a:rPr>
              <a:t>id</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first_form</a:t>
            </a:r>
            <a:r>
              <a:rPr lang="en-US" b="1" dirty="0">
                <a:solidFill>
                  <a:srgbClr val="00B050"/>
                </a:solidFill>
                <a:latin typeface="Courier New" charset="0"/>
              </a:rPr>
              <a:t>" </a:t>
            </a:r>
            <a:r>
              <a:rPr lang="en-US" b="1" dirty="0">
                <a:solidFill>
                  <a:srgbClr val="C00000"/>
                </a:solidFill>
                <a:latin typeface="Courier New" charset="0"/>
              </a:rPr>
              <a:t>action</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recup.php</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C00000"/>
                </a:solidFill>
                <a:latin typeface="Courier New" charset="0"/>
              </a:rPr>
              <a:t>method</a:t>
            </a:r>
            <a:r>
              <a:rPr lang="en-US" b="1" dirty="0">
                <a:solidFill>
                  <a:schemeClr val="tx1"/>
                </a:solidFill>
                <a:latin typeface="Courier New" charset="0"/>
              </a:rPr>
              <a:t>=</a:t>
            </a:r>
            <a:r>
              <a:rPr lang="en-US" b="1" dirty="0">
                <a:solidFill>
                  <a:srgbClr val="00B050"/>
                </a:solidFill>
                <a:latin typeface="Courier New" charset="0"/>
              </a:rPr>
              <a:t>"POST"</a:t>
            </a:r>
            <a:r>
              <a:rPr lang="en-US" b="1" dirty="0">
                <a:solidFill>
                  <a:srgbClr val="0070C0"/>
                </a:solidFill>
                <a:latin typeface="Courier New" charset="0"/>
              </a:rPr>
              <a:t>&gt;</a:t>
            </a:r>
          </a:p>
          <a:p>
            <a:r>
              <a:rPr lang="en-US" b="1" dirty="0">
                <a:solidFill>
                  <a:srgbClr val="4D4D4D"/>
                </a:solidFill>
                <a:latin typeface="Courier New" charset="0"/>
              </a:rPr>
              <a:t>	</a:t>
            </a:r>
            <a:r>
              <a:rPr lang="en-US" b="1" dirty="0">
                <a:solidFill>
                  <a:srgbClr val="0070C0"/>
                </a:solidFill>
                <a:latin typeface="Courier New" charset="0"/>
              </a:rPr>
              <a:t>&lt;input </a:t>
            </a:r>
            <a:r>
              <a:rPr lang="en-US" b="1" dirty="0">
                <a:solidFill>
                  <a:srgbClr val="C00000"/>
                </a:solidFill>
                <a:latin typeface="Courier New" charset="0"/>
              </a:rPr>
              <a:t>type</a:t>
            </a:r>
            <a:r>
              <a:rPr lang="en-US" b="1" dirty="0">
                <a:solidFill>
                  <a:schemeClr val="tx1"/>
                </a:solidFill>
                <a:latin typeface="Courier New" charset="0"/>
              </a:rPr>
              <a:t>=</a:t>
            </a:r>
            <a:r>
              <a:rPr lang="en-US" b="1" dirty="0">
                <a:solidFill>
                  <a:srgbClr val="00B050"/>
                </a:solidFill>
                <a:latin typeface="Courier New" charset="0"/>
              </a:rPr>
              <a:t>"submit"</a:t>
            </a:r>
            <a:r>
              <a:rPr lang="en-US" b="1" dirty="0">
                <a:solidFill>
                  <a:srgbClr val="4D4D4D"/>
                </a:solidFill>
                <a:latin typeface="Courier New" charset="0"/>
              </a:rPr>
              <a:t> </a:t>
            </a:r>
            <a:r>
              <a:rPr lang="en-US" b="1" dirty="0">
                <a:solidFill>
                  <a:srgbClr val="C00000"/>
                </a:solidFill>
                <a:latin typeface="Courier New" charset="0"/>
              </a:rPr>
              <a:t>value</a:t>
            </a:r>
            <a:r>
              <a:rPr lang="en-US" b="1" dirty="0">
                <a:solidFill>
                  <a:schemeClr val="tx1"/>
                </a:solidFill>
                <a:latin typeface="Courier New" charset="0"/>
              </a:rPr>
              <a:t>=</a:t>
            </a:r>
            <a:r>
              <a:rPr lang="en-US" b="1" dirty="0">
                <a:solidFill>
                  <a:srgbClr val="00B050"/>
                </a:solidFill>
                <a:latin typeface="Courier New" charset="0"/>
              </a:rPr>
              <a:t>"</a:t>
            </a:r>
            <a:r>
              <a:rPr lang="en-US" b="1" dirty="0" err="1">
                <a:solidFill>
                  <a:srgbClr val="00B050"/>
                </a:solidFill>
                <a:latin typeface="Courier New" charset="0"/>
              </a:rPr>
              <a:t>Envoyer</a:t>
            </a:r>
            <a:r>
              <a:rPr lang="en-US" b="1" dirty="0">
                <a:solidFill>
                  <a:srgbClr val="00B050"/>
                </a:solidFill>
                <a:latin typeface="Courier New" charset="0"/>
              </a:rPr>
              <a:t>"</a:t>
            </a:r>
            <a:r>
              <a:rPr lang="en-US" b="1" dirty="0">
                <a:solidFill>
                  <a:srgbClr val="4D4D4D"/>
                </a:solidFill>
                <a:latin typeface="Courier New" charset="0"/>
              </a:rPr>
              <a:t> </a:t>
            </a:r>
            <a:r>
              <a:rPr lang="en-US" b="1" dirty="0">
                <a:solidFill>
                  <a:srgbClr val="0070C0"/>
                </a:solidFill>
                <a:latin typeface="Courier New" charset="0"/>
              </a:rPr>
              <a:t>/&gt;</a:t>
            </a:r>
          </a:p>
          <a:p>
            <a:r>
              <a:rPr lang="en-US" b="1" dirty="0">
                <a:solidFill>
                  <a:srgbClr val="0070C0"/>
                </a:solidFill>
                <a:latin typeface="Courier New" charset="0"/>
              </a:rPr>
              <a:t>&lt;/form&gt;</a:t>
            </a:r>
          </a:p>
        </p:txBody>
      </p:sp>
      <p:pic>
        <p:nvPicPr>
          <p:cNvPr id="8" name="Picture 2" descr="D:\Users\Renaud\Desktop\StageFinEtudesSupinfo\Icons-New\v3\PPT\Remin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433679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Reminders</a:t>
            </a:r>
            <a:r>
              <a:rPr lang="fr-FR" dirty="0" smtClean="0">
                <a:ea typeface="ＭＳ Ｐゴシック" pitchFamily="34" charset="-128"/>
              </a:rPr>
              <a:t> about HTTP</a:t>
            </a:r>
          </a:p>
        </p:txBody>
      </p:sp>
      <p:sp>
        <p:nvSpPr>
          <p:cNvPr id="18434" name="Espace réservé du contenu 2"/>
          <p:cNvSpPr>
            <a:spLocks noGrp="1"/>
          </p:cNvSpPr>
          <p:nvPr>
            <p:ph idx="1"/>
          </p:nvPr>
        </p:nvSpPr>
        <p:spPr>
          <a:xfrm>
            <a:off x="467544" y="1128713"/>
            <a:ext cx="8496944" cy="4230687"/>
          </a:xfrm>
        </p:spPr>
        <p:txBody>
          <a:bodyPr/>
          <a:lstStyle/>
          <a:p>
            <a:pPr marL="514350" indent="-514350" eaLnBrk="1" hangingPunct="1">
              <a:spcBef>
                <a:spcPct val="50000"/>
              </a:spcBef>
              <a:buFont typeface="+mj-lt"/>
              <a:buAutoNum type="arabicPeriod"/>
            </a:pPr>
            <a:r>
              <a:rPr lang="fr-FR" sz="3200" dirty="0" smtClean="0">
                <a:solidFill>
                  <a:srgbClr val="000000"/>
                </a:solidFill>
              </a:rPr>
              <a:t>Client </a:t>
            </a:r>
            <a:r>
              <a:rPr lang="fr-FR" sz="3200" dirty="0" err="1" smtClean="0">
                <a:solidFill>
                  <a:srgbClr val="000000"/>
                </a:solidFill>
              </a:rPr>
              <a:t>send</a:t>
            </a:r>
            <a:r>
              <a:rPr lang="fr-FR" sz="3200" dirty="0" smtClean="0">
                <a:solidFill>
                  <a:srgbClr val="000000"/>
                </a:solidFill>
              </a:rPr>
              <a:t> HTTP </a:t>
            </a:r>
            <a:r>
              <a:rPr lang="fr-FR" sz="3200" dirty="0" err="1" smtClean="0">
                <a:solidFill>
                  <a:srgbClr val="000000"/>
                </a:solidFill>
              </a:rPr>
              <a:t>requests</a:t>
            </a:r>
            <a:r>
              <a:rPr lang="fr-FR" sz="3200" dirty="0" smtClean="0">
                <a:solidFill>
                  <a:srgbClr val="000000"/>
                </a:solidFill>
              </a:rPr>
              <a:t> to Web server to </a:t>
            </a:r>
            <a:r>
              <a:rPr lang="fr-FR" sz="3200" dirty="0" err="1" smtClean="0">
                <a:solidFill>
                  <a:srgbClr val="000000"/>
                </a:solidFill>
              </a:rPr>
              <a:t>reach</a:t>
            </a:r>
            <a:r>
              <a:rPr lang="fr-FR" sz="3200" dirty="0" smtClean="0">
                <a:solidFill>
                  <a:srgbClr val="000000"/>
                </a:solidFill>
              </a:rPr>
              <a:t> a </a:t>
            </a:r>
            <a:r>
              <a:rPr lang="fr-FR" sz="3200" dirty="0" err="1" smtClean="0">
                <a:solidFill>
                  <a:srgbClr val="000000"/>
                </a:solidFill>
              </a:rPr>
              <a:t>resource</a:t>
            </a:r>
            <a:endParaRPr lang="fr-FR" sz="3200" dirty="0" smtClean="0">
              <a:solidFill>
                <a:srgbClr val="000000"/>
              </a:solidFill>
            </a:endParaRPr>
          </a:p>
          <a:p>
            <a:pPr marL="514350" indent="-514350" eaLnBrk="1" hangingPunct="1">
              <a:spcBef>
                <a:spcPct val="50000"/>
              </a:spcBef>
              <a:buFont typeface="+mj-lt"/>
              <a:buAutoNum type="arabicPeriod"/>
            </a:pPr>
            <a:r>
              <a:rPr lang="fr-FR" sz="3200" dirty="0" smtClean="0">
                <a:solidFill>
                  <a:srgbClr val="000000"/>
                </a:solidFill>
              </a:rPr>
              <a:t>Web server </a:t>
            </a:r>
            <a:r>
              <a:rPr lang="fr-FR" sz="3200" dirty="0" err="1" smtClean="0">
                <a:solidFill>
                  <a:srgbClr val="000000"/>
                </a:solidFill>
              </a:rPr>
              <a:t>answers</a:t>
            </a:r>
            <a:r>
              <a:rPr lang="fr-FR" sz="3200" dirty="0" smtClean="0">
                <a:solidFill>
                  <a:srgbClr val="000000"/>
                </a:solidFill>
              </a:rPr>
              <a:t> </a:t>
            </a:r>
            <a:r>
              <a:rPr lang="fr-FR" sz="3200" dirty="0" err="1" smtClean="0">
                <a:solidFill>
                  <a:srgbClr val="000000"/>
                </a:solidFill>
              </a:rPr>
              <a:t>each</a:t>
            </a:r>
            <a:r>
              <a:rPr lang="fr-FR" sz="3200" dirty="0" smtClean="0">
                <a:solidFill>
                  <a:srgbClr val="000000"/>
                </a:solidFill>
              </a:rPr>
              <a:t> client by HTML pages or files</a:t>
            </a:r>
            <a:endParaRPr lang="fr-FR" sz="2800" dirty="0" smtClean="0"/>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Form</a:t>
            </a:r>
            <a:r>
              <a:rPr lang="fr-FR" dirty="0" smtClean="0">
                <a:ea typeface="ＭＳ Ｐゴシック" pitchFamily="34" charset="-128"/>
              </a:rPr>
              <a:t> </a:t>
            </a:r>
            <a:r>
              <a:rPr lang="fr-FR" dirty="0" err="1" smtClean="0">
                <a:ea typeface="ＭＳ Ｐゴシック" pitchFamily="34" charset="-128"/>
              </a:rPr>
              <a:t>handling</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8" name="Picture 2" descr="D:\Users\Renaud\Desktop\StageFinEtudesSupinfo\Icons-New\v3\PPT\Remin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Group 16"/>
          <p:cNvGrpSpPr/>
          <p:nvPr/>
        </p:nvGrpSpPr>
        <p:grpSpPr>
          <a:xfrm>
            <a:off x="2490788" y="3505572"/>
            <a:ext cx="4162425" cy="1609725"/>
            <a:chOff x="2857500" y="4000500"/>
            <a:chExt cx="4162425" cy="1609725"/>
          </a:xfrm>
        </p:grpSpPr>
        <p:pic>
          <p:nvPicPr>
            <p:cNvPr id="18" name="Rectangle 26628"/>
            <p:cNvPicPr>
              <a:picLocks noChangeAspect="1" noChangeArrowheads="1"/>
            </p:cNvPicPr>
            <p:nvPr/>
          </p:nvPicPr>
          <p:blipFill>
            <a:blip r:embed="rId4" cstate="print"/>
            <a:srcRect/>
            <a:stretch>
              <a:fillRect/>
            </a:stretch>
          </p:blipFill>
          <p:spPr bwMode="auto">
            <a:xfrm>
              <a:off x="2857500" y="4071938"/>
              <a:ext cx="4162425" cy="1457325"/>
            </a:xfrm>
            <a:prstGeom prst="rect">
              <a:avLst/>
            </a:prstGeom>
            <a:noFill/>
            <a:ln w="9525">
              <a:noFill/>
              <a:miter lim="800000"/>
              <a:headEnd/>
              <a:tailEnd/>
            </a:ln>
          </p:spPr>
        </p:pic>
        <p:sp>
          <p:nvSpPr>
            <p:cNvPr id="19" name="Ellipse 12"/>
            <p:cNvSpPr>
              <a:spLocks noChangeArrowheads="1"/>
            </p:cNvSpPr>
            <p:nvPr/>
          </p:nvSpPr>
          <p:spPr bwMode="gray">
            <a:xfrm>
              <a:off x="4376738" y="4000500"/>
              <a:ext cx="304800" cy="304800"/>
            </a:xfrm>
            <a:prstGeom prst="ellipse">
              <a:avLst/>
            </a:prstGeom>
            <a:solidFill>
              <a:schemeClr val="hlink"/>
            </a:solidFill>
            <a:ln w="12700" algn="ctr">
              <a:solidFill>
                <a:schemeClr val="hlink"/>
              </a:solidFill>
              <a:round/>
              <a:headEnd/>
              <a:tailEnd/>
            </a:ln>
          </p:spPr>
          <p:txBody>
            <a:bodyPr wrap="none" anchor="ctr"/>
            <a:lstStyle/>
            <a:p>
              <a:pPr algn="ctr" eaLnBrk="1" hangingPunct="1"/>
              <a:r>
                <a:rPr lang="en-US" sz="2400" b="1" dirty="0">
                  <a:solidFill>
                    <a:schemeClr val="bg1"/>
                  </a:solidFill>
                </a:rPr>
                <a:t>1</a:t>
              </a:r>
              <a:endParaRPr lang="fr-FR" dirty="0">
                <a:solidFill>
                  <a:srgbClr val="000000"/>
                </a:solidFill>
              </a:endParaRPr>
            </a:p>
          </p:txBody>
        </p:sp>
        <p:sp>
          <p:nvSpPr>
            <p:cNvPr id="20" name="Ellipse 13"/>
            <p:cNvSpPr>
              <a:spLocks noChangeArrowheads="1"/>
            </p:cNvSpPr>
            <p:nvPr/>
          </p:nvSpPr>
          <p:spPr bwMode="gray">
            <a:xfrm>
              <a:off x="5376863" y="5305425"/>
              <a:ext cx="304800" cy="304800"/>
            </a:xfrm>
            <a:prstGeom prst="ellipse">
              <a:avLst/>
            </a:prstGeom>
            <a:solidFill>
              <a:schemeClr val="hlink"/>
            </a:solidFill>
            <a:ln w="12700" algn="ctr">
              <a:solidFill>
                <a:schemeClr val="hlink"/>
              </a:solidFill>
              <a:round/>
              <a:headEnd/>
              <a:tailEnd/>
            </a:ln>
          </p:spPr>
          <p:txBody>
            <a:bodyPr wrap="none" anchor="ctr"/>
            <a:lstStyle/>
            <a:p>
              <a:pPr algn="ctr" eaLnBrk="1" hangingPunct="1"/>
              <a:r>
                <a:rPr lang="en-US" sz="2400" b="1">
                  <a:solidFill>
                    <a:schemeClr val="bg1"/>
                  </a:solidFill>
                </a:rPr>
                <a:t>2</a:t>
              </a:r>
              <a:endParaRPr lang="fr-FR">
                <a:solidFill>
                  <a:srgbClr val="000000"/>
                </a:solidFill>
              </a:endParaRPr>
            </a:p>
          </p:txBody>
        </p:sp>
        <p:sp>
          <p:nvSpPr>
            <p:cNvPr id="21" name="Connecteur droit 14"/>
            <p:cNvSpPr>
              <a:spLocks noChangeShapeType="1"/>
            </p:cNvSpPr>
            <p:nvPr/>
          </p:nvSpPr>
          <p:spPr bwMode="auto">
            <a:xfrm>
              <a:off x="5072063" y="5000625"/>
              <a:ext cx="285750" cy="285750"/>
            </a:xfrm>
            <a:prstGeom prst="line">
              <a:avLst/>
            </a:prstGeom>
            <a:noFill/>
            <a:ln w="38100" algn="ctr">
              <a:solidFill>
                <a:schemeClr val="hlink"/>
              </a:solidFill>
              <a:round/>
              <a:headEnd/>
              <a:tailEnd/>
            </a:ln>
          </p:spPr>
          <p:txBody>
            <a:bodyPr>
              <a:spAutoFit/>
            </a:bodyPr>
            <a:lstStyle/>
            <a:p>
              <a:endParaRPr lang="fr-FR"/>
            </a:p>
          </p:txBody>
        </p:sp>
        <p:sp>
          <p:nvSpPr>
            <p:cNvPr id="22" name="Connecteur droit 15"/>
            <p:cNvSpPr>
              <a:spLocks noChangeShapeType="1"/>
            </p:cNvSpPr>
            <p:nvPr/>
          </p:nvSpPr>
          <p:spPr bwMode="auto">
            <a:xfrm>
              <a:off x="4681538" y="4305300"/>
              <a:ext cx="247650" cy="247650"/>
            </a:xfrm>
            <a:prstGeom prst="line">
              <a:avLst/>
            </a:prstGeom>
            <a:noFill/>
            <a:ln w="38100" algn="ctr">
              <a:solidFill>
                <a:schemeClr val="hlink"/>
              </a:solidFill>
              <a:round/>
              <a:headEnd/>
              <a:tailEnd/>
            </a:ln>
          </p:spPr>
          <p:txBody>
            <a:bodyPr>
              <a:spAutoFit/>
            </a:bodyPr>
            <a:lstStyle/>
            <a:p>
              <a:endParaRPr lang="fr-FR"/>
            </a:p>
          </p:txBody>
        </p:sp>
      </p:grpSp>
    </p:spTree>
    <p:extLst>
      <p:ext uri="{BB962C8B-B14F-4D97-AF65-F5344CB8AC3E}">
        <p14:creationId xmlns:p14="http://schemas.microsoft.com/office/powerpoint/2010/main" val="33610658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Reminders</a:t>
            </a:r>
            <a:r>
              <a:rPr lang="fr-FR" dirty="0" smtClean="0">
                <a:ea typeface="ＭＳ Ｐゴシック" pitchFamily="34" charset="-128"/>
              </a:rPr>
              <a:t> about </a:t>
            </a:r>
            <a:r>
              <a:rPr lang="fr-FR" dirty="0" err="1" smtClean="0">
                <a:ea typeface="ＭＳ Ｐゴシック" pitchFamily="34" charset="-128"/>
              </a:rPr>
              <a:t>request</a:t>
            </a:r>
            <a:r>
              <a:rPr lang="fr-FR" dirty="0" smtClean="0">
                <a:ea typeface="ＭＳ Ｐゴシック" pitchFamily="34" charset="-128"/>
              </a:rPr>
              <a:t> message</a:t>
            </a:r>
          </a:p>
        </p:txBody>
      </p:sp>
      <p:sp>
        <p:nvSpPr>
          <p:cNvPr id="18434" name="Espace réservé du contenu 2"/>
          <p:cNvSpPr>
            <a:spLocks noGrp="1"/>
          </p:cNvSpPr>
          <p:nvPr>
            <p:ph idx="1"/>
          </p:nvPr>
        </p:nvSpPr>
        <p:spPr>
          <a:xfrm>
            <a:off x="467544" y="985292"/>
            <a:ext cx="8280920" cy="4230687"/>
          </a:xfrm>
        </p:spPr>
        <p:txBody>
          <a:bodyPr/>
          <a:lstStyle/>
          <a:p>
            <a:pPr defTabSz="914400" eaLnBrk="1" hangingPunct="1"/>
            <a:r>
              <a:rPr lang="en-US" sz="3200" dirty="0"/>
              <a:t>Composed </a:t>
            </a:r>
            <a:r>
              <a:rPr lang="en-US" sz="3200" dirty="0" smtClean="0"/>
              <a:t>of:</a:t>
            </a:r>
            <a:endParaRPr lang="en-US" sz="3200" dirty="0"/>
          </a:p>
          <a:p>
            <a:pPr lvl="1" defTabSz="914400" eaLnBrk="1" hangingPunct="1"/>
            <a:r>
              <a:rPr lang="en-US" sz="2800" dirty="0"/>
              <a:t>A </a:t>
            </a:r>
            <a:r>
              <a:rPr lang="en-US" sz="2800" dirty="0">
                <a:solidFill>
                  <a:srgbClr val="0000FF"/>
                </a:solidFill>
              </a:rPr>
              <a:t>request line</a:t>
            </a:r>
            <a:r>
              <a:rPr lang="en-US" sz="2800" dirty="0"/>
              <a:t> composed </a:t>
            </a:r>
            <a:r>
              <a:rPr lang="en-US" sz="2800" dirty="0" smtClean="0"/>
              <a:t>of:</a:t>
            </a:r>
            <a:endParaRPr lang="en-US" sz="2800" dirty="0"/>
          </a:p>
          <a:p>
            <a:pPr lvl="2" defTabSz="914400" eaLnBrk="1" hangingPunct="1"/>
            <a:r>
              <a:rPr lang="en-US" sz="2400" dirty="0"/>
              <a:t>The request method used</a:t>
            </a:r>
          </a:p>
          <a:p>
            <a:pPr lvl="2" defTabSz="914400" eaLnBrk="1" hangingPunct="1"/>
            <a:r>
              <a:rPr lang="en-US" sz="2400" dirty="0"/>
              <a:t>The resource URI</a:t>
            </a:r>
          </a:p>
          <a:p>
            <a:pPr lvl="2" defTabSz="914400" eaLnBrk="1" hangingPunct="1"/>
            <a:r>
              <a:rPr lang="en-US" sz="2400" dirty="0"/>
              <a:t>The protocol and the version used</a:t>
            </a:r>
          </a:p>
          <a:p>
            <a:pPr lvl="1" defTabSz="914400" eaLnBrk="1" hangingPunct="1"/>
            <a:r>
              <a:rPr lang="en-US" sz="2800" dirty="0" smtClean="0">
                <a:solidFill>
                  <a:srgbClr val="000000"/>
                </a:solidFill>
              </a:rPr>
              <a:t>Several</a:t>
            </a:r>
            <a:r>
              <a:rPr lang="en-US" sz="2800" dirty="0" smtClean="0">
                <a:solidFill>
                  <a:srgbClr val="008000"/>
                </a:solidFill>
              </a:rPr>
              <a:t> Headers</a:t>
            </a:r>
            <a:endParaRPr lang="en-US" sz="2800" dirty="0">
              <a:solidFill>
                <a:srgbClr val="008000"/>
              </a:solidFill>
            </a:endParaRPr>
          </a:p>
          <a:p>
            <a:pPr lvl="1" defTabSz="914400" eaLnBrk="1" hangingPunct="1"/>
            <a:r>
              <a:rPr lang="en-US" sz="2800" dirty="0"/>
              <a:t>An empty line</a:t>
            </a:r>
          </a:p>
          <a:p>
            <a:pPr lvl="1" defTabSz="914400" eaLnBrk="1" hangingPunct="1"/>
            <a:r>
              <a:rPr lang="en-US" sz="2800" dirty="0"/>
              <a:t>An optional </a:t>
            </a:r>
            <a:r>
              <a:rPr lang="en-US" sz="2800" dirty="0">
                <a:solidFill>
                  <a:srgbClr val="FF0000"/>
                </a:solidFill>
              </a:rPr>
              <a:t>message body</a:t>
            </a:r>
          </a:p>
        </p:txBody>
      </p:sp>
      <p:sp>
        <p:nvSpPr>
          <p:cNvPr id="18435" name="Espace réservé du contenu 3"/>
          <p:cNvSpPr>
            <a:spLocks noGrp="1"/>
          </p:cNvSpPr>
          <p:nvPr>
            <p:ph sz="quarter" idx="13"/>
          </p:nvPr>
        </p:nvSpPr>
        <p:spPr/>
        <p:txBody>
          <a:bodyPr/>
          <a:lstStyle/>
          <a:p>
            <a:r>
              <a:rPr lang="fr-FR" dirty="0" err="1">
                <a:ea typeface="ＭＳ Ｐゴシック" pitchFamily="34" charset="-128"/>
              </a:rPr>
              <a:t>Form</a:t>
            </a:r>
            <a:r>
              <a:rPr lang="fr-FR" dirty="0">
                <a:ea typeface="ＭＳ Ｐゴシック" pitchFamily="34" charset="-128"/>
              </a:rPr>
              <a:t> </a:t>
            </a:r>
            <a:r>
              <a:rPr lang="fr-FR" dirty="0" err="1">
                <a:ea typeface="ＭＳ Ｐゴシック" pitchFamily="34" charset="-128"/>
              </a:rPr>
              <a:t>handling</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7" name="Picture 2" descr="D:\Users\Renaud\Desktop\StageFinEtudesSupinfo\Icons-New\v3\PPT\Remin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253794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rnaud\AppData\Local\Temp\articulate\presenter\imgtemp\uEzEs3hu_fichier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rnaud\AppData\Local\Temp\articulate\presenter\imgtemp\TkaG4n9b_fichiers\slide0001_image001.jpg"/>
</p:tagLst>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EF76D274CBC944928D2890BF319710" ma:contentTypeVersion="3" ma:contentTypeDescription="Create a new document." ma:contentTypeScope="" ma:versionID="807a9fe6d7fb0ec9cad01db39b2be489">
  <xsd:schema xmlns:xsd="http://www.w3.org/2001/XMLSchema" xmlns:xs="http://www.w3.org/2001/XMLSchema" xmlns:p="http://schemas.microsoft.com/office/2006/metadata/properties" xmlns:ns2="cac1e2cd-caea-4862-842c-e8cbcf68099c" targetNamespace="http://schemas.microsoft.com/office/2006/metadata/properties" ma:root="true" ma:fieldsID="aba3cda69ea77da598ffc0c8bd04c3d1"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CD42EA-CC6D-4BE0-9EC0-EC86A66AD28D}"/>
</file>

<file path=customXml/itemProps2.xml><?xml version="1.0" encoding="utf-8"?>
<ds:datastoreItem xmlns:ds="http://schemas.openxmlformats.org/officeDocument/2006/customXml" ds:itemID="{8A23B7B4-DEAF-4151-8F29-176961EA7E14}"/>
</file>

<file path=customXml/itemProps3.xml><?xml version="1.0" encoding="utf-8"?>
<ds:datastoreItem xmlns:ds="http://schemas.openxmlformats.org/officeDocument/2006/customXml" ds:itemID="{0B04A326-CB1E-4BA9-A56E-F9F8A6B27046}"/>
</file>

<file path=docProps/app.xml><?xml version="1.0" encoding="utf-8"?>
<Properties xmlns="http://schemas.openxmlformats.org/officeDocument/2006/extended-properties" xmlns:vt="http://schemas.openxmlformats.org/officeDocument/2006/docPropsVTypes">
  <Template>SUPINFOTheme.thmx</Template>
  <TotalTime>0</TotalTime>
  <Words>9982</Words>
  <Application>Microsoft Office PowerPoint</Application>
  <PresentationFormat>Affichage à l'écran (16:10)</PresentationFormat>
  <Paragraphs>2104</Paragraphs>
  <Slides>160</Slides>
  <Notes>129</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160</vt:i4>
      </vt:variant>
    </vt:vector>
  </HeadingPairs>
  <TitlesOfParts>
    <vt:vector size="171" baseType="lpstr">
      <vt:lpstr>Arial</vt:lpstr>
      <vt:lpstr>Calibri</vt:lpstr>
      <vt:lpstr>Calibri (Heading)</vt:lpstr>
      <vt:lpstr>Courier New</vt:lpstr>
      <vt:lpstr>ＭＳ Ｐゴシック</vt:lpstr>
      <vt:lpstr>ＭＳ Ｐゴシック</vt:lpstr>
      <vt:lpstr>Myriad Pro</vt:lpstr>
      <vt:lpstr>Verdana</vt:lpstr>
      <vt:lpstr>Wingdings</vt:lpstr>
      <vt:lpstr>SUPINFOTheme</vt:lpstr>
      <vt:lpstr>Visio</vt:lpstr>
      <vt:lpstr>Présentation PowerPoint</vt:lpstr>
      <vt:lpstr>Course objectives</vt:lpstr>
      <vt:lpstr>Course plan</vt:lpstr>
      <vt:lpstr>Basic syntax</vt:lpstr>
      <vt:lpstr>Tags and comments</vt:lpstr>
      <vt:lpstr>Tags and comments</vt:lpstr>
      <vt:lpstr>Tags and comments</vt:lpstr>
      <vt:lpstr>Tags and comments</vt:lpstr>
      <vt:lpstr>Definition</vt:lpstr>
      <vt:lpstr>Variables</vt:lpstr>
      <vt:lpstr>Variables</vt:lpstr>
      <vt:lpstr>Using variables</vt:lpstr>
      <vt:lpstr>Display function: echo</vt:lpstr>
      <vt:lpstr>Display function: echo</vt:lpstr>
      <vt:lpstr>Types</vt:lpstr>
      <vt:lpstr>Definition</vt:lpstr>
      <vt:lpstr>Scalar types</vt:lpstr>
      <vt:lpstr>Conversion functions</vt:lpstr>
      <vt:lpstr>Conversion functions</vt:lpstr>
      <vt:lpstr>Definition</vt:lpstr>
      <vt:lpstr>Other types</vt:lpstr>
      <vt:lpstr>Know the type</vt:lpstr>
      <vt:lpstr>Definition</vt:lpstr>
      <vt:lpstr>Constants</vt:lpstr>
      <vt:lpstr>Constants</vt:lpstr>
      <vt:lpstr>Predefined constants</vt:lpstr>
      <vt:lpstr>Magic constants</vt:lpstr>
      <vt:lpstr>Operators</vt:lpstr>
      <vt:lpstr>Operators</vt:lpstr>
      <vt:lpstr>Operators</vt:lpstr>
      <vt:lpstr>Operators</vt:lpstr>
      <vt:lpstr>Operators</vt:lpstr>
      <vt:lpstr>Questions ?</vt:lpstr>
      <vt:lpstr>Control structures</vt:lpstr>
      <vt:lpstr>if… elseif… else</vt:lpstr>
      <vt:lpstr>if… elseif… else</vt:lpstr>
      <vt:lpstr>if… elseif… else</vt:lpstr>
      <vt:lpstr>if… elseif… else</vt:lpstr>
      <vt:lpstr>Ternary operator</vt:lpstr>
      <vt:lpstr>Switch</vt:lpstr>
      <vt:lpstr>While</vt:lpstr>
      <vt:lpstr>Do… While</vt:lpstr>
      <vt:lpstr>For</vt:lpstr>
      <vt:lpstr>Foreach</vt:lpstr>
      <vt:lpstr>Foreach</vt:lpstr>
      <vt:lpstr>Foreach</vt:lpstr>
      <vt:lpstr>Continue</vt:lpstr>
      <vt:lpstr>Continue</vt:lpstr>
      <vt:lpstr>Questions ?</vt:lpstr>
      <vt:lpstr>Exercise (1/3)</vt:lpstr>
      <vt:lpstr>Exercise (2/3)</vt:lpstr>
      <vt:lpstr>Exercise (3/3)</vt:lpstr>
      <vt:lpstr>Arrays</vt:lpstr>
      <vt:lpstr>Declaration</vt:lpstr>
      <vt:lpstr>Use</vt:lpstr>
      <vt:lpstr>Use</vt:lpstr>
      <vt:lpstr>Associative arrays</vt:lpstr>
      <vt:lpstr>Count and Sizeof</vt:lpstr>
      <vt:lpstr>Add and delete elements</vt:lpstr>
      <vt:lpstr>Add and delete elements</vt:lpstr>
      <vt:lpstr>Add and delete elements</vt:lpstr>
      <vt:lpstr>Add and delete elements</vt:lpstr>
      <vt:lpstr>Sorting arrays</vt:lpstr>
      <vt:lpstr>Questions ?</vt:lpstr>
      <vt:lpstr>Functions</vt:lpstr>
      <vt:lpstr>Declaration</vt:lpstr>
      <vt:lpstr>Declaration</vt:lpstr>
      <vt:lpstr>Use</vt:lpstr>
      <vt:lpstr>Variables and scopes</vt:lpstr>
      <vt:lpstr>Global keyword</vt:lpstr>
      <vt:lpstr>Passing by reference</vt:lpstr>
      <vt:lpstr>Questions ?</vt:lpstr>
      <vt:lpstr>Exercise (1/4)</vt:lpstr>
      <vt:lpstr>Exercise (2/4)</vt:lpstr>
      <vt:lpstr>Présentation PowerPoint</vt:lpstr>
      <vt:lpstr>Exercise (4/4)</vt:lpstr>
      <vt:lpstr>Date management</vt:lpstr>
      <vt:lpstr>Definition</vt:lpstr>
      <vt:lpstr>The UNIX timestamp</vt:lpstr>
      <vt:lpstr>Function time()</vt:lpstr>
      <vt:lpstr>Function mktime()</vt:lpstr>
      <vt:lpstr>Function date()</vt:lpstr>
      <vt:lpstr>Function check_date()</vt:lpstr>
      <vt:lpstr>Questions ?</vt:lpstr>
      <vt:lpstr>Math functions</vt:lpstr>
      <vt:lpstr>Sqrt() and pow()</vt:lpstr>
      <vt:lpstr>Exp()</vt:lpstr>
      <vt:lpstr>Ceil() and floor()</vt:lpstr>
      <vt:lpstr>Round()</vt:lpstr>
      <vt:lpstr>Questions ?</vt:lpstr>
      <vt:lpstr>Information functions</vt:lpstr>
      <vt:lpstr>var_dump()</vt:lpstr>
      <vt:lpstr>var_export()</vt:lpstr>
      <vt:lpstr>Print_r()</vt:lpstr>
      <vt:lpstr>Questions ?</vt:lpstr>
      <vt:lpstr>Form handling</vt:lpstr>
      <vt:lpstr>Reminders about HTML</vt:lpstr>
      <vt:lpstr>Reminders about HTTP</vt:lpstr>
      <vt:lpstr>Reminders about request message</vt:lpstr>
      <vt:lpstr>Reminders about request message</vt:lpstr>
      <vt:lpstr>Reminders about verbs</vt:lpstr>
      <vt:lpstr>Predefined variables</vt:lpstr>
      <vt:lpstr>$_GET variable</vt:lpstr>
      <vt:lpstr>$_GET variable</vt:lpstr>
      <vt:lpstr>$_POST variable</vt:lpstr>
      <vt:lpstr>$_FILES variable</vt:lpstr>
      <vt:lpstr>$_FILES structure</vt:lpstr>
      <vt:lpstr>Questions ?</vt:lpstr>
      <vt:lpstr>Exercise (1/2)</vt:lpstr>
      <vt:lpstr>Exercise (2/2)</vt:lpstr>
      <vt:lpstr>Cookies &amp; Sessions</vt:lpstr>
      <vt:lpstr>Cookies</vt:lpstr>
      <vt:lpstr>Cookies</vt:lpstr>
      <vt:lpstr>Cookies schema</vt:lpstr>
      <vt:lpstr>Cookies</vt:lpstr>
      <vt:lpstr>Cookies examples</vt:lpstr>
      <vt:lpstr>Cookies examples</vt:lpstr>
      <vt:lpstr>Sessions</vt:lpstr>
      <vt:lpstr>Sessions</vt:lpstr>
      <vt:lpstr>Sessions</vt:lpstr>
      <vt:lpstr>Sessions schema</vt:lpstr>
      <vt:lpstr>Sessions</vt:lpstr>
      <vt:lpstr>Sessions examples</vt:lpstr>
      <vt:lpstr>Sessions examples</vt:lpstr>
      <vt:lpstr>Questions ?</vt:lpstr>
      <vt:lpstr>Exercise (1/7)</vt:lpstr>
      <vt:lpstr>Exercise (2/7)</vt:lpstr>
      <vt:lpstr>Exercise (3/7)</vt:lpstr>
      <vt:lpstr>Exercise (4/7)</vt:lpstr>
      <vt:lpstr>Exercise (5/7)</vt:lpstr>
      <vt:lpstr>Exercise (6/7)</vt:lpstr>
      <vt:lpstr>Exercise (7/7)</vt:lpstr>
      <vt:lpstr>Inclusion functions</vt:lpstr>
      <vt:lpstr>Presentation</vt:lpstr>
      <vt:lpstr>Presentation</vt:lpstr>
      <vt:lpstr>Differences</vt:lpstr>
      <vt:lpstr>Example of use: include()</vt:lpstr>
      <vt:lpstr>Example of use: include()</vt:lpstr>
      <vt:lpstr>Example of use: require()</vt:lpstr>
      <vt:lpstr>include_once() / require_once()</vt:lpstr>
      <vt:lpstr>include_once() / require_once()</vt:lpstr>
      <vt:lpstr>include_once() / require_once()</vt:lpstr>
      <vt:lpstr>Questions ?</vt:lpstr>
      <vt:lpstr>Files manipulation</vt:lpstr>
      <vt:lpstr>Check file existence</vt:lpstr>
      <vt:lpstr>Opening a file</vt:lpstr>
      <vt:lpstr>Opening a file - Modes</vt:lpstr>
      <vt:lpstr>Reading a file: 1st method</vt:lpstr>
      <vt:lpstr>Reading a file: 2nd method</vt:lpstr>
      <vt:lpstr>Reading a file: 3rd method</vt:lpstr>
      <vt:lpstr>Reading a file: Simplified method</vt:lpstr>
      <vt:lpstr>Write in a file</vt:lpstr>
      <vt:lpstr>Write in file: Simplified method</vt:lpstr>
      <vt:lpstr>Content from a folder</vt:lpstr>
      <vt:lpstr>Content from a folder</vt:lpstr>
      <vt:lpstr>Copying a file</vt:lpstr>
      <vt:lpstr>Deleting a file</vt:lpstr>
      <vt:lpstr>Questions ?</vt:lpstr>
      <vt:lpstr>Exercise</vt:lpstr>
      <vt:lpstr>The end</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2016-02-29T10:55:17Z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0x0101001EEF76D274CBC944928D2890BF319710</vt:lpwstr>
  </property>
</Properties>
</file>